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2" r:id="rId3"/>
    <p:sldId id="258" r:id="rId4"/>
    <p:sldId id="265" r:id="rId5"/>
    <p:sldId id="270" r:id="rId6"/>
    <p:sldId id="269" r:id="rId7"/>
    <p:sldId id="259" r:id="rId8"/>
    <p:sldId id="260" r:id="rId9"/>
    <p:sldId id="282" r:id="rId10"/>
    <p:sldId id="271" r:id="rId11"/>
    <p:sldId id="267" r:id="rId12"/>
    <p:sldId id="281" r:id="rId13"/>
    <p:sldId id="266" r:id="rId14"/>
    <p:sldId id="274" r:id="rId15"/>
    <p:sldId id="276" r:id="rId16"/>
    <p:sldId id="279" r:id="rId17"/>
    <p:sldId id="280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B6F25-45B1-43CC-98AF-6430570EA6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DB08C-49AA-4CF7-9D3A-2BF376A74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DB08C-49AA-4CF7-9D3A-2BF376A749F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.jpeg"/><Relationship Id="rId7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3661260_11-p-fon-dlya-prezentatsii-vistavka-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346" y="-9612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8860" y="3284984"/>
            <a:ext cx="7929586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Обобщение опыта</a:t>
            </a:r>
          </a:p>
          <a:p>
            <a:pPr algn="ctr"/>
            <a:r>
              <a:rPr lang="ru-RU" sz="36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«Формирование финансовой грамотности у детей дошкольного возраста»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57355" y="1412776"/>
            <a:ext cx="5048177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Алиева Наталья Михайловна</a:t>
            </a:r>
          </a:p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   </a:t>
            </a:r>
          </a:p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Воспитатель: 1 категории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71604" y="0"/>
            <a:ext cx="6105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Муниципальное Бюджетное Образовательное Учреждение </a:t>
            </a:r>
          </a:p>
          <a:p>
            <a:pPr algn="ctr"/>
            <a:r>
              <a:rPr lang="ru-RU" dirty="0"/>
              <a:t>Средняя Общеобразовательная Школа №6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500174"/>
            <a:ext cx="871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</a:rPr>
              <a:t>Методы и приёмы в работе с детьми</a:t>
            </a:r>
          </a:p>
        </p:txBody>
      </p:sp>
      <p:pic>
        <p:nvPicPr>
          <p:cNvPr id="10" name="Рисунок 9" descr="20211012_13282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31670" y="1928802"/>
            <a:ext cx="216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0" y="2643182"/>
            <a:ext cx="2222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Интеллектуальные</a:t>
            </a:r>
          </a:p>
          <a:p>
            <a:r>
              <a:rPr lang="ru-RU" b="1" dirty="0"/>
              <a:t>Игры и развлечения</a:t>
            </a:r>
          </a:p>
        </p:txBody>
      </p:sp>
      <p:pic>
        <p:nvPicPr>
          <p:cNvPr id="15" name="Рисунок 14" descr="IMG_251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928803"/>
            <a:ext cx="2160000" cy="2181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7143768" y="2571744"/>
            <a:ext cx="1623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Тематические </a:t>
            </a:r>
          </a:p>
          <a:p>
            <a:pPr algn="ctr"/>
            <a:r>
              <a:rPr lang="ru-RU" b="1" dirty="0"/>
              <a:t>занятия</a:t>
            </a:r>
          </a:p>
        </p:txBody>
      </p:sp>
      <p:pic>
        <p:nvPicPr>
          <p:cNvPr id="18" name="Рисунок 17" descr="20211012_11223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14876" y="4286256"/>
            <a:ext cx="216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7143768" y="5000636"/>
            <a:ext cx="989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Беседы </a:t>
            </a:r>
          </a:p>
          <a:p>
            <a:pPr algn="ctr"/>
            <a:r>
              <a:rPr lang="ru-RU" b="1" dirty="0"/>
              <a:t>Чтение</a:t>
            </a:r>
          </a:p>
        </p:txBody>
      </p:sp>
      <p:pic>
        <p:nvPicPr>
          <p:cNvPr id="20" name="Рисунок 19" descr="20211012_120036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00298" y="4286256"/>
            <a:ext cx="216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TextBox 20"/>
          <p:cNvSpPr txBox="1"/>
          <p:nvPr/>
        </p:nvSpPr>
        <p:spPr>
          <a:xfrm>
            <a:off x="285720" y="4643446"/>
            <a:ext cx="21932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Сюжетно – ролевые</a:t>
            </a:r>
          </a:p>
          <a:p>
            <a:pPr algn="ctr"/>
            <a:r>
              <a:rPr lang="ru-RU" b="1" dirty="0"/>
              <a:t>Дидактические</a:t>
            </a:r>
          </a:p>
          <a:p>
            <a:pPr algn="ctr"/>
            <a:r>
              <a:rPr lang="ru-RU" b="1" dirty="0"/>
              <a:t>Настольные игры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detsad-490404-150866474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214554"/>
            <a:ext cx="4082016" cy="3060000"/>
          </a:xfrm>
          <a:prstGeom prst="rect">
            <a:avLst/>
          </a:prstGeom>
        </p:spPr>
      </p:pic>
      <p:pic>
        <p:nvPicPr>
          <p:cNvPr id="4" name="Рисунок 3" descr="H5bbc032118a04c4bbd5c622e82b70697F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1429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mP9l3TXsAU7ceD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928934"/>
            <a:ext cx="4294314" cy="306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7752" y="4143380"/>
            <a:ext cx="378969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23% - высоки уровень</a:t>
            </a:r>
          </a:p>
          <a:p>
            <a:r>
              <a:rPr lang="ru-RU" sz="2800" dirty="0">
                <a:solidFill>
                  <a:schemeClr val="bg1"/>
                </a:solidFill>
              </a:rPr>
              <a:t>  1% - низкий уровень</a:t>
            </a:r>
          </a:p>
          <a:p>
            <a:r>
              <a:rPr lang="ru-RU" sz="2800" dirty="0">
                <a:solidFill>
                  <a:schemeClr val="bg1"/>
                </a:solidFill>
              </a:rPr>
              <a:t>76% - средний уровень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628" y="2928934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Segoe Print" pitchFamily="2" charset="0"/>
              </a:rPr>
              <a:t>Мониторинг  детей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20" y="5857892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Беседа:</a:t>
            </a:r>
            <a:r>
              <a:rPr lang="ru-RU" sz="4000" dirty="0"/>
              <a:t> «Почему взрослые работают»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2428868"/>
            <a:ext cx="3112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Экскурсия по детскому саду: </a:t>
            </a:r>
          </a:p>
          <a:p>
            <a:r>
              <a:rPr lang="ru-RU" dirty="0"/>
              <a:t>«Кто работает у нас в саду»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1429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211012_13115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85852" y="2571744"/>
            <a:ext cx="252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211012_13025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86314" y="2500306"/>
            <a:ext cx="252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571736" y="1857364"/>
            <a:ext cx="3329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/>
              <a:t>Медиасредства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00298" y="5286388"/>
            <a:ext cx="3384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Виртуальные экскурсии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58384058-vector-illustration-of-a-cartoon-piggy-ban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3942000"/>
            <a:ext cx="3408315" cy="291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5bbc032118a04c4bbd5c622e82b70697F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1429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643042" y="1500174"/>
            <a:ext cx="5708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</a:rPr>
              <a:t>Планируемый результат</a:t>
            </a:r>
          </a:p>
        </p:txBody>
      </p:sp>
      <p:pic>
        <p:nvPicPr>
          <p:cNvPr id="8" name="Рисунок 7" descr="58384058-vector-illustration-of-a-cartoon-piggy-ban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00240"/>
            <a:ext cx="3408315" cy="291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000364" y="5143512"/>
            <a:ext cx="25266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Грамотный подход</a:t>
            </a:r>
          </a:p>
          <a:p>
            <a:pPr algn="ctr"/>
            <a:r>
              <a:rPr lang="ru-RU" b="1" dirty="0">
                <a:latin typeface="Segoe Print" pitchFamily="2" charset="0"/>
              </a:rPr>
              <a:t>К денежным</a:t>
            </a:r>
          </a:p>
          <a:p>
            <a:pPr algn="ctr"/>
            <a:r>
              <a:rPr lang="ru-RU" b="1" dirty="0">
                <a:latin typeface="Segoe Print" pitchFamily="2" charset="0"/>
              </a:rPr>
              <a:t>средствам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00100" y="3286124"/>
            <a:ext cx="1265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Продукт</a:t>
            </a:r>
          </a:p>
          <a:p>
            <a:pPr algn="ctr"/>
            <a:r>
              <a:rPr lang="ru-RU" b="1" dirty="0">
                <a:latin typeface="Segoe Print" pitchFamily="2" charset="0"/>
              </a:rPr>
              <a:t>труда</a:t>
            </a:r>
          </a:p>
        </p:txBody>
      </p:sp>
      <p:pic>
        <p:nvPicPr>
          <p:cNvPr id="12" name="Рисунок 11" descr="58384058-vector-illustration-of-a-cartoon-piggy-ban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2071678"/>
            <a:ext cx="3408315" cy="291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6143636" y="3429000"/>
            <a:ext cx="2056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Финансы нужно</a:t>
            </a:r>
          </a:p>
          <a:p>
            <a:pPr algn="ctr"/>
            <a:r>
              <a:rPr lang="ru-RU" b="1" dirty="0">
                <a:latin typeface="Segoe Print" pitchFamily="2" charset="0"/>
              </a:rPr>
              <a:t>планировать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1429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211012_11564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7158" y="1643050"/>
            <a:ext cx="2880000" cy="288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:\Users\x2\OneDrive\конкурс\IMG-20211013-WA000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643314"/>
            <a:ext cx="2260918" cy="302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20211012_11571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3438" y="1571612"/>
            <a:ext cx="2880000" cy="288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 descr="C:\Users\x2\OneDrive\конкурс\IMG-20211013-WA000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3571876"/>
            <a:ext cx="2260918" cy="302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1429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211012_12101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5720" y="1643050"/>
            <a:ext cx="2700000" cy="27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20211012_12122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43372" y="1571612"/>
            <a:ext cx="2700000" cy="27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211012_13284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20298" y="3929066"/>
            <a:ext cx="2700000" cy="27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211012_132856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43636" y="3857628"/>
            <a:ext cx="2700000" cy="27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1429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_DSC000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1714488"/>
            <a:ext cx="3577982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444ddce8343e84afeddd4a0f2eb5ccea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2976" y="4429132"/>
            <a:ext cx="2189057" cy="23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x2\OneDrive\конкурс\20211012_14574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404203" y="4240004"/>
            <a:ext cx="1607363" cy="27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Users\x2\OneDrive\конкурс\20211012_14585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57884" y="1714488"/>
            <a:ext cx="2700000" cy="27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8230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3286124"/>
            <a:ext cx="3360000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1429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071670" y="1571612"/>
            <a:ext cx="5036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</a:rPr>
              <a:t>Продукт моего труда</a:t>
            </a:r>
          </a:p>
        </p:txBody>
      </p:sp>
      <p:pic>
        <p:nvPicPr>
          <p:cNvPr id="1026" name="Picture 2" descr="C:\Users\x2\OneDrive\20211013_2258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86050" y="2285992"/>
            <a:ext cx="3888000" cy="388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61260_11-p-fon-dlya-prezentatsii-vistavka-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3143248"/>
            <a:ext cx="63113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Segoe Print" pitchFamily="2" charset="0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57158" y="3071810"/>
            <a:ext cx="85011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Segoe Print" pitchFamily="2" charset="0"/>
              </a:rPr>
              <a:t>Финансовая грамотность </a:t>
            </a:r>
            <a:r>
              <a:rPr lang="ru-RU" sz="2800" dirty="0">
                <a:latin typeface="Segoe Print" pitchFamily="2" charset="0"/>
              </a:rPr>
              <a:t>– это особое качество человека, которое формируется с самого раннего возраста и показывает умение самостоятельно не только зарабатывать деньги но и грамотно ими управлять.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14480" y="1500174"/>
            <a:ext cx="7429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+mj-lt"/>
              </a:rPr>
              <a:t>Давай детям столько денег, чтобы они делали что-то,</a:t>
            </a:r>
          </a:p>
          <a:p>
            <a:pPr algn="ctr"/>
            <a:r>
              <a:rPr lang="ru-RU" sz="2400" b="1" dirty="0">
                <a:latin typeface="+mj-lt"/>
              </a:rPr>
              <a:t>а не столько, чтобы они не делали ничего.</a:t>
            </a:r>
          </a:p>
          <a:p>
            <a:pPr algn="ctr"/>
            <a:r>
              <a:rPr lang="ru-RU" sz="2400" dirty="0">
                <a:latin typeface="+mj-lt"/>
              </a:rPr>
              <a:t>                                                      Джордж Клуни (</a:t>
            </a:r>
            <a:r>
              <a:rPr lang="ru-RU" sz="2400" dirty="0" err="1">
                <a:latin typeface="+mj-lt"/>
              </a:rPr>
              <a:t>Метт</a:t>
            </a:r>
            <a:r>
              <a:rPr lang="ru-RU" sz="2400" dirty="0">
                <a:latin typeface="+mj-lt"/>
              </a:rPr>
              <a:t> Кинг)</a:t>
            </a:r>
          </a:p>
        </p:txBody>
      </p:sp>
      <p:sp>
        <p:nvSpPr>
          <p:cNvPr id="6" name="Овал 5"/>
          <p:cNvSpPr/>
          <p:nvPr/>
        </p:nvSpPr>
        <p:spPr>
          <a:xfrm>
            <a:off x="4500562" y="214290"/>
            <a:ext cx="142876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714612" y="1500174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</a:rPr>
              <a:t>ФГОС ДО</a:t>
            </a:r>
          </a:p>
        </p:txBody>
      </p:sp>
      <p:pic>
        <p:nvPicPr>
          <p:cNvPr id="6" name="Рисунок 5" descr="fmt_94_24_shutterstock_11811492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4857760"/>
            <a:ext cx="32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71472" y="507207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Segoe Print" pitchFamily="2" charset="0"/>
              </a:rPr>
              <a:t>БЕРЕЖЛИВОСТЬ</a:t>
            </a:r>
          </a:p>
        </p:txBody>
      </p:sp>
      <p:pic>
        <p:nvPicPr>
          <p:cNvPr id="9" name="Рисунок 8" descr="1332919536_001_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488" y="3929066"/>
            <a:ext cx="2113043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928926" y="550070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Segoe Print" pitchFamily="2" charset="0"/>
              </a:rPr>
              <a:t>СМЕКАЛКА</a:t>
            </a:r>
          </a:p>
        </p:txBody>
      </p:sp>
      <p:pic>
        <p:nvPicPr>
          <p:cNvPr id="11" name="Рисунок 10" descr="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4786322"/>
            <a:ext cx="1766871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4572000" y="6000768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Segoe Print" pitchFamily="2" charset="0"/>
              </a:rPr>
              <a:t>ТРУДОЛЮБИЕ</a:t>
            </a:r>
          </a:p>
        </p:txBody>
      </p:sp>
      <p:pic>
        <p:nvPicPr>
          <p:cNvPr id="13" name="Рисунок 12" descr="shutterstock1708695802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7950" y="3929066"/>
            <a:ext cx="2571768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6572264" y="5214950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УМЕНИЕ </a:t>
            </a:r>
          </a:p>
          <a:p>
            <a:pPr algn="ctr"/>
            <a:r>
              <a:rPr lang="ru-RU" b="1" dirty="0">
                <a:latin typeface="Segoe Print" pitchFamily="2" charset="0"/>
              </a:rPr>
              <a:t>ПЛАНИРОВАТЬ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5720" y="2285992"/>
            <a:ext cx="88901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Ставит задачу формирования общей культуры личности детей. Экономическая культура </a:t>
            </a:r>
          </a:p>
          <a:p>
            <a:r>
              <a:rPr lang="ru-RU" dirty="0"/>
              <a:t>личности дошкольника характеризуется наличием первичных представлений об </a:t>
            </a:r>
          </a:p>
          <a:p>
            <a:r>
              <a:rPr lang="ru-RU" dirty="0"/>
              <a:t>экономических категориях, интеллектуальных и нравственных качествах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21429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14282" y="1928802"/>
            <a:ext cx="84748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Новизна: </a:t>
            </a:r>
            <a:r>
              <a:rPr lang="ru-RU" sz="2400" dirty="0"/>
              <a:t>реалии времени требуют новых подходов с учетом </a:t>
            </a:r>
          </a:p>
          <a:p>
            <a:r>
              <a:rPr lang="ru-RU" sz="2400" dirty="0"/>
              <a:t>Современных тенденций развития, отношения подрастающего </a:t>
            </a:r>
          </a:p>
          <a:p>
            <a:r>
              <a:rPr lang="ru-RU" sz="2400" dirty="0"/>
              <a:t>поколения к экономическим ценностям и правильно </a:t>
            </a:r>
          </a:p>
          <a:p>
            <a:r>
              <a:rPr lang="ru-RU" sz="2400" dirty="0"/>
              <a:t>расставленных приоритетов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3786190"/>
            <a:ext cx="75724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Актуальность:</a:t>
            </a:r>
            <a:r>
              <a:rPr lang="ru-RU" sz="2400" dirty="0"/>
              <a:t> В современном мире ребенок встречается с экономикой, даже если его не учат этому. Он узнаёт, что такое «моё», «твоё», «наше», «обмен», «деньги», «цена» и пр. Дети стараются подражать родителям. Ребёнку нужно помочь в освоении финансовой грамотности, но не делать все за него.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428728" y="1428736"/>
            <a:ext cx="2286016" cy="1928826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Segoe Print" pitchFamily="2" charset="0"/>
              </a:rPr>
              <a:t>ЦЕЛЬ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85720" y="428604"/>
            <a:ext cx="278608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</a:rPr>
              <a:t>РАЗВИВАТЬ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1643050"/>
            <a:ext cx="2928926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</a:rPr>
              <a:t>СФОРМИРОВАТЬ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214950"/>
            <a:ext cx="242886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</a:rPr>
              <a:t>СПОСОБСТВОВАТЬ</a:t>
            </a:r>
          </a:p>
        </p:txBody>
      </p:sp>
      <p:sp>
        <p:nvSpPr>
          <p:cNvPr id="13" name="Овал 12"/>
          <p:cNvSpPr/>
          <p:nvPr/>
        </p:nvSpPr>
        <p:spPr>
          <a:xfrm>
            <a:off x="1428728" y="1428736"/>
            <a:ext cx="2214578" cy="1928826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Segoe Print" pitchFamily="2" charset="0"/>
              </a:rPr>
              <a:t>ЗАДАЧИ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7fa740375b8abee3357c4584ed363e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4572008"/>
            <a:ext cx="1260946" cy="1800000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4572008"/>
            <a:ext cx="1186079" cy="1800000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71472" y="2071678"/>
            <a:ext cx="81129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Киреева Любовь Гавриловна</a:t>
            </a:r>
            <a:r>
              <a:rPr lang="ru-RU" dirty="0"/>
              <a:t> Играем в экономику.</a:t>
            </a:r>
          </a:p>
          <a:p>
            <a:r>
              <a:rPr lang="ru-RU" dirty="0"/>
              <a:t>Комплексные занятия, сюжетно-ролевые и дидактические игры </a:t>
            </a:r>
          </a:p>
          <a:p>
            <a:r>
              <a:rPr lang="ru-RU" b="1" dirty="0" err="1"/>
              <a:t>Поварницина</a:t>
            </a:r>
            <a:r>
              <a:rPr lang="ru-RU" b="1" dirty="0"/>
              <a:t> Г.П. / Киселева Ю.А </a:t>
            </a:r>
            <a:r>
              <a:rPr lang="ru-RU" dirty="0"/>
              <a:t>Финансовая грамотность дошкольника: Программа кружка. Ресурсный и диагностический материал. Занятия и игры </a:t>
            </a:r>
            <a:r>
              <a:rPr lang="ru-RU" b="1" dirty="0" err="1"/>
              <a:t>Райзберг</a:t>
            </a:r>
            <a:r>
              <a:rPr lang="ru-RU" b="1" dirty="0"/>
              <a:t>, Борис Абрамович. </a:t>
            </a:r>
            <a:r>
              <a:rPr lang="ru-RU" dirty="0"/>
              <a:t>Экономика для детей в играх, задачах и примерах:</a:t>
            </a:r>
          </a:p>
          <a:p>
            <a:r>
              <a:rPr lang="ru-RU" dirty="0" err="1"/>
              <a:t>Практ</a:t>
            </a:r>
            <a:r>
              <a:rPr lang="ru-RU" dirty="0"/>
              <a:t>. пособие / Б. А. </a:t>
            </a:r>
            <a:r>
              <a:rPr lang="ru-RU" dirty="0" err="1"/>
              <a:t>Райзберг</a:t>
            </a:r>
            <a:r>
              <a:rPr lang="ru-RU" dirty="0"/>
              <a:t>. - М. : Ось-89, 1996. - 71 с.</a:t>
            </a:r>
          </a:p>
          <a:p>
            <a:r>
              <a:rPr lang="ru-RU" b="1" dirty="0"/>
              <a:t>Шатова Анна </a:t>
            </a:r>
            <a:r>
              <a:rPr lang="ru-RU" b="1" dirty="0" err="1"/>
              <a:t>Демьяновна</a:t>
            </a:r>
            <a:r>
              <a:rPr lang="ru-RU" b="1" dirty="0"/>
              <a:t>. </a:t>
            </a:r>
            <a:r>
              <a:rPr lang="ru-RU" dirty="0"/>
              <a:t>Маленькая энциклопедия для дошкольников </a:t>
            </a:r>
          </a:p>
        </p:txBody>
      </p:sp>
      <p:pic>
        <p:nvPicPr>
          <p:cNvPr id="10" name="Рисунок 9" descr="64a7b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4572008"/>
            <a:ext cx="1347305" cy="1800000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0720344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00892" y="4572008"/>
            <a:ext cx="1400953" cy="1800000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143108" y="1571612"/>
            <a:ext cx="5950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</a:rPr>
              <a:t>Методические материалы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1429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142976" y="1571612"/>
            <a:ext cx="7117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</a:rPr>
              <a:t>ПРЕДВАРИТЕЛЬНАЯ РАБОТА</a:t>
            </a:r>
          </a:p>
        </p:txBody>
      </p:sp>
      <p:pic>
        <p:nvPicPr>
          <p:cNvPr id="6" name="Рисунок 5" descr="anketirovanie-d0a0003d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4071942"/>
            <a:ext cx="4214842" cy="25599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714752"/>
            <a:ext cx="4714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Segoe Print" pitchFamily="2" charset="0"/>
              </a:rPr>
              <a:t>Анкетирование родителей: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8" y="4572008"/>
            <a:ext cx="43577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57% - за внедрение ФГ</a:t>
            </a:r>
          </a:p>
          <a:p>
            <a:r>
              <a:rPr lang="ru-RU" sz="2800" dirty="0"/>
              <a:t>20% - считают, что не</a:t>
            </a:r>
          </a:p>
          <a:p>
            <a:r>
              <a:rPr lang="ru-RU" sz="2800" dirty="0"/>
              <a:t>           интересно детям</a:t>
            </a:r>
          </a:p>
          <a:p>
            <a:r>
              <a:rPr lang="ru-RU" sz="2800" dirty="0"/>
              <a:t>23% - первый раз слышат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2071678"/>
            <a:ext cx="88787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Семья- основа формирования предпосылок финансовой</a:t>
            </a:r>
          </a:p>
          <a:p>
            <a:pPr algn="ctr"/>
            <a:r>
              <a:rPr lang="ru-RU" sz="2800" dirty="0"/>
              <a:t>грамотности, которая является культурной базой,</a:t>
            </a:r>
          </a:p>
          <a:p>
            <a:pPr algn="ctr"/>
            <a:r>
              <a:rPr lang="ru-RU" sz="2800" dirty="0"/>
              <a:t>образцом социально-нравственных отношений</a:t>
            </a:r>
          </a:p>
        </p:txBody>
      </p:sp>
      <p:pic>
        <p:nvPicPr>
          <p:cNvPr id="9" name="Рисунок 8" descr="6ba6248c49959614bb220992d7e7e00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3571876"/>
            <a:ext cx="2710843" cy="1800000"/>
          </a:xfrm>
          <a:prstGeom prst="rect">
            <a:avLst/>
          </a:prstGeom>
        </p:spPr>
      </p:pic>
      <p:pic>
        <p:nvPicPr>
          <p:cNvPr id="10" name="Рисунок 9" descr="krichit-1536x102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4786322"/>
            <a:ext cx="2700000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39405_50-p-fon-dlya-detskoi-prezentatsii-powerpoint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5bbc032118a04c4bbd5c622e82b7069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14290"/>
            <a:ext cx="1368000" cy="13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211012_14031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47838" y="2476674"/>
            <a:ext cx="2789991" cy="1980000"/>
          </a:xfrm>
          <a:prstGeom prst="rect">
            <a:avLst/>
          </a:prstGeom>
        </p:spPr>
      </p:pic>
      <p:pic>
        <p:nvPicPr>
          <p:cNvPr id="5" name="Рисунок 4" descr="20211012_14025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857356" y="2500308"/>
            <a:ext cx="2786082" cy="19288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4414" y="1500174"/>
            <a:ext cx="6654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</a:rPr>
              <a:t>Консультации для родителей</a:t>
            </a:r>
          </a:p>
        </p:txBody>
      </p:sp>
      <p:pic>
        <p:nvPicPr>
          <p:cNvPr id="8" name="Рисунок 7" descr="83176866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2285992"/>
            <a:ext cx="3513434" cy="23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8992" y="5429264"/>
            <a:ext cx="30482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Индивидуальные беседы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419</Words>
  <Application>Microsoft Office PowerPoint</Application>
  <PresentationFormat>Экран (4:3)</PresentationFormat>
  <Paragraphs>77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Segoe Print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x2</dc:creator>
  <cp:lastModifiedBy>Аникеева Наталья</cp:lastModifiedBy>
  <cp:revision>120</cp:revision>
  <dcterms:created xsi:type="dcterms:W3CDTF">2021-10-07T19:08:35Z</dcterms:created>
  <dcterms:modified xsi:type="dcterms:W3CDTF">2022-11-14T09:25:15Z</dcterms:modified>
</cp:coreProperties>
</file>