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1" r:id="rId1"/>
  </p:sldMasterIdLst>
  <p:sldIdLst>
    <p:sldId id="256" r:id="rId2"/>
    <p:sldId id="272" r:id="rId3"/>
    <p:sldId id="259" r:id="rId4"/>
    <p:sldId id="273" r:id="rId5"/>
    <p:sldId id="271" r:id="rId6"/>
    <p:sldId id="269" r:id="rId7"/>
    <p:sldId id="278" r:id="rId8"/>
    <p:sldId id="277" r:id="rId9"/>
    <p:sldId id="276" r:id="rId10"/>
    <p:sldId id="262" r:id="rId11"/>
    <p:sldId id="265" r:id="rId12"/>
    <p:sldId id="266" r:id="rId13"/>
    <p:sldId id="267" r:id="rId14"/>
    <p:sldId id="270" r:id="rId15"/>
    <p:sldId id="263"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ru-RU"/>
              <a:t>Образец заголовка</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11/14/2022</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smtClean="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3813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11/14/2022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77177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11/14/2022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22577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11/14/2022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22448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ru-RU"/>
              <a:t>Образец заголовка</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t>11/14/2022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26944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11/14/2022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59864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447191" y="2824269"/>
            <a:ext cx="4645152" cy="264445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412362" y="2821491"/>
            <a:ext cx="4645152" cy="263737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11/14/2022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91558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11/14/2022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26683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11/14/2022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50810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ru-RU"/>
              <a:t>Образец заголовка</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11/14/2022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41307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smtClean="0"/>
              <a:t>11/14/2022</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121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cstate="email">
            <a:extLst>
              <a:ext uri="{28A0092B-C50C-407E-A947-70E740481C1C}">
                <a14:useLocalDpi xmlns:a14="http://schemas.microsoft.com/office/drawing/2010/main"/>
              </a:ext>
            </a:extLst>
          </a:blip>
          <a:srcRect b="-1562"/>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smtClean="0"/>
              <a:pPr/>
              <a:t>11/14/2022</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smtClean="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2005532"/>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CA2F5FF6-B4C3-4D6F-AFF3-4D895CB5760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4365"/>
            <a:ext cx="12192000" cy="6829269"/>
          </a:xfrm>
          <a:prstGeom prst="rect">
            <a:avLst/>
          </a:prstGeom>
        </p:spPr>
      </p:pic>
      <p:sp>
        <p:nvSpPr>
          <p:cNvPr id="2" name="Заголовок 1">
            <a:extLst>
              <a:ext uri="{FF2B5EF4-FFF2-40B4-BE49-F238E27FC236}">
                <a16:creationId xmlns:a16="http://schemas.microsoft.com/office/drawing/2014/main" id="{2BF9DF20-8B1C-4CE9-A181-7CD5D4D36BD1}"/>
              </a:ext>
            </a:extLst>
          </p:cNvPr>
          <p:cNvSpPr>
            <a:spLocks noGrp="1"/>
          </p:cNvSpPr>
          <p:nvPr>
            <p:ph type="ctrTitle"/>
          </p:nvPr>
        </p:nvSpPr>
        <p:spPr>
          <a:xfrm>
            <a:off x="0" y="868779"/>
            <a:ext cx="8322365" cy="4187477"/>
          </a:xfrm>
        </p:spPr>
        <p:txBody>
          <a:bodyPr>
            <a:normAutofit/>
          </a:bodyPr>
          <a:lstStyle/>
          <a:p>
            <a:pPr algn="ctr"/>
            <a:r>
              <a:rPr lang="ru-RU" sz="3600" b="1" dirty="0">
                <a:solidFill>
                  <a:srgbClr val="FF0000"/>
                </a:solidFill>
                <a:latin typeface="Times New Roman" panose="02020603050405020304" pitchFamily="18" charset="0"/>
                <a:cs typeface="Times New Roman" panose="02020603050405020304" pitchFamily="18" charset="0"/>
              </a:rPr>
              <a:t>Обучающий Мастер класс </a:t>
            </a:r>
            <a:br>
              <a:rPr lang="ru-RU" sz="3600" b="1" dirty="0">
                <a:solidFill>
                  <a:srgbClr val="FF0000"/>
                </a:solidFill>
                <a:latin typeface="Times New Roman" panose="02020603050405020304" pitchFamily="18" charset="0"/>
                <a:cs typeface="Times New Roman" panose="02020603050405020304" pitchFamily="18" charset="0"/>
              </a:rPr>
            </a:br>
            <a:r>
              <a:rPr lang="ru-RU" sz="3600" b="1" dirty="0">
                <a:solidFill>
                  <a:srgbClr val="FF0000"/>
                </a:solidFill>
                <a:latin typeface="Times New Roman" panose="02020603050405020304" pitchFamily="18" charset="0"/>
                <a:cs typeface="Times New Roman" panose="02020603050405020304" pitchFamily="18" charset="0"/>
              </a:rPr>
              <a:t>для родителей:</a:t>
            </a:r>
            <a:br>
              <a:rPr lang="ru-RU" sz="3600" b="1" dirty="0">
                <a:solidFill>
                  <a:srgbClr val="FF0000"/>
                </a:solidFill>
                <a:latin typeface="Times New Roman" panose="02020603050405020304" pitchFamily="18" charset="0"/>
                <a:cs typeface="Times New Roman" panose="02020603050405020304" pitchFamily="18" charset="0"/>
              </a:rPr>
            </a:br>
            <a:r>
              <a:rPr lang="ru-RU" sz="3600" b="1" dirty="0">
                <a:solidFill>
                  <a:srgbClr val="FF0000"/>
                </a:solidFill>
                <a:latin typeface="Times New Roman" panose="02020603050405020304" pitchFamily="18" charset="0"/>
                <a:cs typeface="Times New Roman" panose="02020603050405020304" pitchFamily="18" charset="0"/>
              </a:rPr>
              <a:t>«Конструктор</a:t>
            </a:r>
            <a:r>
              <a:rPr lang="en-US" sz="3600" b="1" dirty="0">
                <a:solidFill>
                  <a:srgbClr val="FF0000"/>
                </a:solidFill>
                <a:latin typeface="Times New Roman" panose="02020603050405020304" pitchFamily="18" charset="0"/>
                <a:cs typeface="Times New Roman" panose="02020603050405020304" pitchFamily="18" charset="0"/>
              </a:rPr>
              <a:t> Lego</a:t>
            </a:r>
            <a:r>
              <a:rPr lang="ru-RU" sz="3600" b="1" dirty="0">
                <a:solidFill>
                  <a:srgbClr val="FF0000"/>
                </a:solidFill>
                <a:latin typeface="Times New Roman" panose="02020603050405020304" pitchFamily="18" charset="0"/>
                <a:cs typeface="Times New Roman" panose="02020603050405020304" pitchFamily="18" charset="0"/>
              </a:rPr>
              <a:t>- средство активизации познавательной деятельности детей дошкольного возраста»</a:t>
            </a:r>
          </a:p>
        </p:txBody>
      </p:sp>
      <p:sp>
        <p:nvSpPr>
          <p:cNvPr id="3" name="Подзаголовок 2">
            <a:extLst>
              <a:ext uri="{FF2B5EF4-FFF2-40B4-BE49-F238E27FC236}">
                <a16:creationId xmlns:a16="http://schemas.microsoft.com/office/drawing/2014/main" id="{5449290D-D10F-43AD-9353-BDDE9C780EE8}"/>
              </a:ext>
            </a:extLst>
          </p:cNvPr>
          <p:cNvSpPr>
            <a:spLocks noGrp="1"/>
          </p:cNvSpPr>
          <p:nvPr>
            <p:ph type="subTitle" idx="1"/>
          </p:nvPr>
        </p:nvSpPr>
        <p:spPr>
          <a:xfrm>
            <a:off x="3691283" y="5253680"/>
            <a:ext cx="5260559" cy="1655762"/>
          </a:xfrm>
        </p:spPr>
        <p:txBody>
          <a:bodyPr>
            <a:normAutofit/>
          </a:bodyPr>
          <a:lstStyle/>
          <a:p>
            <a:r>
              <a:rPr lang="ru-RU" b="1" cap="none" dirty="0">
                <a:solidFill>
                  <a:srgbClr val="C00000"/>
                </a:solidFill>
              </a:rPr>
              <a:t>Выполнила:</a:t>
            </a:r>
          </a:p>
          <a:p>
            <a:r>
              <a:rPr lang="ru-RU" b="1" cap="none" dirty="0">
                <a:solidFill>
                  <a:srgbClr val="C00000"/>
                </a:solidFill>
              </a:rPr>
              <a:t>Волощенко Александра Игоревна, воспитатель</a:t>
            </a:r>
          </a:p>
          <a:p>
            <a:r>
              <a:rPr lang="ru-RU" b="1" cap="none" dirty="0">
                <a:solidFill>
                  <a:srgbClr val="C00000"/>
                </a:solidFill>
              </a:rPr>
              <a:t>МОУ Детского сада №274</a:t>
            </a:r>
          </a:p>
        </p:txBody>
      </p:sp>
      <p:pic>
        <p:nvPicPr>
          <p:cNvPr id="4" name="Рисунок 3">
            <a:extLst>
              <a:ext uri="{FF2B5EF4-FFF2-40B4-BE49-F238E27FC236}">
                <a16:creationId xmlns:a16="http://schemas.microsoft.com/office/drawing/2014/main" id="{FC566CBE-2AF3-4B5C-BF36-1FCAC141A26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78933" y="68679"/>
            <a:ext cx="7566992" cy="1600200"/>
          </a:xfrm>
          <a:prstGeom prst="rect">
            <a:avLst/>
          </a:prstGeom>
        </p:spPr>
      </p:pic>
    </p:spTree>
    <p:extLst>
      <p:ext uri="{BB962C8B-B14F-4D97-AF65-F5344CB8AC3E}">
        <p14:creationId xmlns:p14="http://schemas.microsoft.com/office/powerpoint/2010/main" val="1409377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31693E05-CF81-4CDF-8C7F-A6EF66DCAC3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41703" y="1868556"/>
            <a:ext cx="3896139" cy="3515139"/>
          </a:xfrm>
          <a:prstGeom prst="rect">
            <a:avLst/>
          </a:prstGeom>
        </p:spPr>
      </p:pic>
      <p:sp>
        <p:nvSpPr>
          <p:cNvPr id="3" name="Объект 2">
            <a:extLst>
              <a:ext uri="{FF2B5EF4-FFF2-40B4-BE49-F238E27FC236}">
                <a16:creationId xmlns:a16="http://schemas.microsoft.com/office/drawing/2014/main" id="{6D1CBF36-A570-4108-96AF-BD68C3CCB7B6}"/>
              </a:ext>
            </a:extLst>
          </p:cNvPr>
          <p:cNvSpPr>
            <a:spLocks noGrp="1"/>
          </p:cNvSpPr>
          <p:nvPr>
            <p:ph idx="1"/>
          </p:nvPr>
        </p:nvSpPr>
        <p:spPr>
          <a:xfrm>
            <a:off x="119270" y="212034"/>
            <a:ext cx="11118573" cy="6281531"/>
          </a:xfrm>
        </p:spPr>
        <p:txBody>
          <a:bodyPr>
            <a:normAutofit fontScale="92500" lnSpcReduction="10000"/>
          </a:bodyPr>
          <a:lstStyle/>
          <a:p>
            <a:pPr marL="0" indent="0" algn="ctr">
              <a:buNone/>
            </a:pPr>
            <a:r>
              <a:rPr lang="ru-RU" sz="2800" b="1" i="0" dirty="0">
                <a:solidFill>
                  <a:srgbClr val="010101"/>
                </a:solidFill>
                <a:effectLst/>
                <a:latin typeface="Times New Roman" panose="02020603050405020304" pitchFamily="18" charset="0"/>
                <a:cs typeface="Times New Roman" panose="02020603050405020304" pitchFamily="18" charset="0"/>
              </a:rPr>
              <a:t>Диктант №1:</a:t>
            </a:r>
          </a:p>
          <a:p>
            <a:pPr marL="0" indent="0" algn="ctr">
              <a:buNone/>
            </a:pPr>
            <a:r>
              <a:rPr lang="ru-RU" sz="2800" b="1" i="0" dirty="0">
                <a:solidFill>
                  <a:srgbClr val="010101"/>
                </a:solidFill>
                <a:effectLst/>
                <a:latin typeface="Times New Roman" panose="02020603050405020304" pitchFamily="18" charset="0"/>
                <a:cs typeface="Times New Roman" panose="02020603050405020304" pitchFamily="18" charset="0"/>
              </a:rPr>
              <a:t>Загадка </a:t>
            </a:r>
            <a:r>
              <a:rPr lang="ru-RU" sz="2800" b="1" i="1" dirty="0">
                <a:solidFill>
                  <a:srgbClr val="010101"/>
                </a:solidFill>
                <a:effectLst/>
                <a:latin typeface="Times New Roman" panose="02020603050405020304" pitchFamily="18" charset="0"/>
                <a:cs typeface="Times New Roman" panose="02020603050405020304" pitchFamily="18" charset="0"/>
              </a:rPr>
              <a:t>«Два глаза, четыре колеса. Пьёт бензин, побежит- не догонишь.»(машина)</a:t>
            </a:r>
            <a:endParaRPr lang="ru-RU" sz="2800" b="1" i="0" dirty="0">
              <a:solidFill>
                <a:srgbClr val="010101"/>
              </a:solidFill>
              <a:effectLst/>
              <a:latin typeface="Times New Roman" panose="02020603050405020304" pitchFamily="18" charset="0"/>
              <a:cs typeface="Times New Roman" panose="02020603050405020304" pitchFamily="18" charset="0"/>
            </a:endParaRPr>
          </a:p>
          <a:p>
            <a:pPr marL="0" indent="0">
              <a:buNone/>
            </a:pPr>
            <a:r>
              <a:rPr lang="ru-RU" sz="2800" b="1" i="0" dirty="0">
                <a:solidFill>
                  <a:srgbClr val="010101"/>
                </a:solidFill>
                <a:effectLst/>
                <a:latin typeface="Times New Roman" panose="02020603050405020304" pitchFamily="18" charset="0"/>
                <a:cs typeface="Times New Roman" panose="02020603050405020304" pitchFamily="18" charset="0"/>
              </a:rPr>
              <a:t>Четыре модуля вверх. Четыре модуля вправо.  </a:t>
            </a:r>
          </a:p>
          <a:p>
            <a:pPr marL="0" indent="0">
              <a:buNone/>
            </a:pPr>
            <a:r>
              <a:rPr lang="ru-RU" sz="2800" b="1" i="0" dirty="0">
                <a:solidFill>
                  <a:srgbClr val="010101"/>
                </a:solidFill>
                <a:effectLst/>
                <a:latin typeface="Times New Roman" panose="02020603050405020304" pitchFamily="18" charset="0"/>
                <a:cs typeface="Times New Roman" panose="02020603050405020304" pitchFamily="18" charset="0"/>
              </a:rPr>
              <a:t>Два модуля вверх. Шесть модулей вправо.  </a:t>
            </a:r>
          </a:p>
          <a:p>
            <a:pPr marL="0" indent="0">
              <a:buNone/>
            </a:pPr>
            <a:r>
              <a:rPr lang="ru-RU" sz="2800" b="1" i="0" dirty="0">
                <a:solidFill>
                  <a:srgbClr val="010101"/>
                </a:solidFill>
                <a:effectLst/>
                <a:latin typeface="Times New Roman" panose="02020603050405020304" pitchFamily="18" charset="0"/>
                <a:cs typeface="Times New Roman" panose="02020603050405020304" pitchFamily="18" charset="0"/>
              </a:rPr>
              <a:t>Два модуля вниз. Три модуля вправо.  </a:t>
            </a:r>
          </a:p>
          <a:p>
            <a:pPr marL="0" indent="0">
              <a:buNone/>
            </a:pPr>
            <a:r>
              <a:rPr lang="ru-RU" sz="2800" b="1" i="0" dirty="0">
                <a:solidFill>
                  <a:srgbClr val="010101"/>
                </a:solidFill>
                <a:effectLst/>
                <a:latin typeface="Times New Roman" panose="02020603050405020304" pitchFamily="18" charset="0"/>
                <a:cs typeface="Times New Roman" panose="02020603050405020304" pitchFamily="18" charset="0"/>
              </a:rPr>
              <a:t>Три модуля вниз. Два модуля влево. </a:t>
            </a:r>
          </a:p>
          <a:p>
            <a:pPr marL="0" indent="0">
              <a:buNone/>
            </a:pPr>
            <a:r>
              <a:rPr lang="ru-RU" sz="2800" b="1" i="0" dirty="0">
                <a:solidFill>
                  <a:srgbClr val="010101"/>
                </a:solidFill>
                <a:effectLst/>
                <a:latin typeface="Times New Roman" panose="02020603050405020304" pitchFamily="18" charset="0"/>
                <a:cs typeface="Times New Roman" panose="02020603050405020304" pitchFamily="18" charset="0"/>
              </a:rPr>
              <a:t>Один модуль вверх. Два модуля влево.</a:t>
            </a:r>
          </a:p>
          <a:p>
            <a:pPr marL="0" indent="0">
              <a:buNone/>
            </a:pPr>
            <a:r>
              <a:rPr lang="ru-RU" sz="2800" b="1" i="0" dirty="0">
                <a:solidFill>
                  <a:srgbClr val="010101"/>
                </a:solidFill>
                <a:effectLst/>
                <a:latin typeface="Times New Roman" panose="02020603050405020304" pitchFamily="18" charset="0"/>
                <a:cs typeface="Times New Roman" panose="02020603050405020304" pitchFamily="18" charset="0"/>
              </a:rPr>
              <a:t>Один модуль вниз. </a:t>
            </a:r>
          </a:p>
          <a:p>
            <a:pPr marL="0" indent="0">
              <a:buNone/>
            </a:pPr>
            <a:r>
              <a:rPr lang="ru-RU" sz="2800" b="1" i="0" dirty="0">
                <a:solidFill>
                  <a:srgbClr val="010101"/>
                </a:solidFill>
                <a:effectLst/>
                <a:latin typeface="Times New Roman" panose="02020603050405020304" pitchFamily="18" charset="0"/>
                <a:cs typeface="Times New Roman" panose="02020603050405020304" pitchFamily="18" charset="0"/>
              </a:rPr>
              <a:t>Пять модулей влево. Один модуль вверх. </a:t>
            </a:r>
          </a:p>
          <a:p>
            <a:pPr marL="0" indent="0">
              <a:buNone/>
            </a:pPr>
            <a:r>
              <a:rPr lang="ru-RU" sz="2800" b="1" i="0" dirty="0">
                <a:solidFill>
                  <a:srgbClr val="010101"/>
                </a:solidFill>
                <a:effectLst/>
                <a:latin typeface="Times New Roman" panose="02020603050405020304" pitchFamily="18" charset="0"/>
                <a:cs typeface="Times New Roman" panose="02020603050405020304" pitchFamily="18" charset="0"/>
              </a:rPr>
              <a:t>Два модуля влево.  Один модуль вниз. Один модуль влево.</a:t>
            </a:r>
          </a:p>
          <a:p>
            <a:endParaRPr lang="ru-RU" dirty="0"/>
          </a:p>
          <a:p>
            <a:endParaRPr lang="ru-RU" dirty="0"/>
          </a:p>
        </p:txBody>
      </p:sp>
    </p:spTree>
    <p:extLst>
      <p:ext uri="{BB962C8B-B14F-4D97-AF65-F5344CB8AC3E}">
        <p14:creationId xmlns:p14="http://schemas.microsoft.com/office/powerpoint/2010/main" val="3700278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Рисунок 0" descr="образцы 1.JPG">
            <a:extLst>
              <a:ext uri="{FF2B5EF4-FFF2-40B4-BE49-F238E27FC236}">
                <a16:creationId xmlns:a16="http://schemas.microsoft.com/office/drawing/2014/main" id="{0E4D2E90-D9CA-452F-8764-8CA77BCD37C2}"/>
              </a:ext>
            </a:extLst>
          </p:cNvPr>
          <p:cNvPicPr>
            <a:picLocks noChangeAspect="1" noChangeArrowheads="1"/>
          </p:cNvPicPr>
          <p:nvPr/>
        </p:nvPicPr>
        <p:blipFill>
          <a:blip r:embed="rId2" cstate="email">
            <a:lum contrast="40000"/>
            <a:extLst>
              <a:ext uri="{28A0092B-C50C-407E-A947-70E740481C1C}">
                <a14:useLocalDpi xmlns:a14="http://schemas.microsoft.com/office/drawing/2010/main"/>
              </a:ext>
            </a:extLst>
          </a:blip>
          <a:srcRect/>
          <a:stretch>
            <a:fillRect/>
          </a:stretch>
        </p:blipFill>
        <p:spPr bwMode="auto">
          <a:xfrm>
            <a:off x="9659819" y="297173"/>
            <a:ext cx="2571348" cy="22826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1E6595D7-0A2C-4BE5-9916-44103BB57CB4}"/>
              </a:ext>
            </a:extLst>
          </p:cNvPr>
          <p:cNvSpPr>
            <a:spLocks noChangeArrowheads="1"/>
          </p:cNvSpPr>
          <p:nvPr/>
        </p:nvSpPr>
        <p:spPr bwMode="auto">
          <a:xfrm>
            <a:off x="1640409" y="1108036"/>
            <a:ext cx="8282258"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2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altLang="ru-RU" sz="2800" b="1" dirty="0">
                <a:latin typeface="Times New Roman" panose="02020603050405020304" pitchFamily="18" charset="0"/>
                <a:ea typeface="Times New Roman" panose="02020603050405020304" pitchFamily="18" charset="0"/>
                <a:cs typeface="Times New Roman" panose="02020603050405020304" pitchFamily="18" charset="0"/>
              </a:rPr>
              <a:t>Д</a:t>
            </a: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иктант №2 «Зонтик» размер 11х10 креплений:</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sp>
        <p:nvSpPr>
          <p:cNvPr id="6" name="Rectangle 3">
            <a:extLst>
              <a:ext uri="{FF2B5EF4-FFF2-40B4-BE49-F238E27FC236}">
                <a16:creationId xmlns:a16="http://schemas.microsoft.com/office/drawing/2014/main" id="{31C273D9-5D33-4353-9CFF-C06487EDB206}"/>
              </a:ext>
            </a:extLst>
          </p:cNvPr>
          <p:cNvSpPr>
            <a:spLocks noChangeArrowheads="1"/>
          </p:cNvSpPr>
          <p:nvPr/>
        </p:nvSpPr>
        <p:spPr bwMode="auto">
          <a:xfrm>
            <a:off x="139701" y="1779646"/>
            <a:ext cx="11283674"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центра пластины  четыре шага влево, </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левого верхнего угла  один шаг вверх,</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правого верхнего угла  один шаг вправо (повторить 3 раза),</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правого верхнего угла  три шага вправо,</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правого нижнего угла  один шаг вниз (повторить 4 раза),</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левого нижнего угла четыре шага влево,</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левого нижнего угла три шага вниз,</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левого нижнего угла два шага влево,</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левого верхнего угла один шаг влево.</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p:txBody>
      </p:sp>
      <p:pic>
        <p:nvPicPr>
          <p:cNvPr id="4" name="Рисунок 3">
            <a:extLst>
              <a:ext uri="{FF2B5EF4-FFF2-40B4-BE49-F238E27FC236}">
                <a16:creationId xmlns:a16="http://schemas.microsoft.com/office/drawing/2014/main" id="{ED164269-19C4-4337-96B6-4FD33765929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8027591" y="3553116"/>
            <a:ext cx="3583714" cy="3207854"/>
          </a:xfrm>
          <a:prstGeom prst="rect">
            <a:avLst/>
          </a:prstGeom>
          <a:ln>
            <a:noFill/>
          </a:ln>
          <a:effectLst>
            <a:softEdge rad="112500"/>
          </a:effectLst>
        </p:spPr>
      </p:pic>
    </p:spTree>
    <p:extLst>
      <p:ext uri="{BB962C8B-B14F-4D97-AF65-F5344CB8AC3E}">
        <p14:creationId xmlns:p14="http://schemas.microsoft.com/office/powerpoint/2010/main" val="4285724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6633904B-FA97-4374-ADFF-F4FE895A3569}"/>
              </a:ext>
            </a:extLst>
          </p:cNvPr>
          <p:cNvSpPr>
            <a:spLocks noChangeArrowheads="1"/>
          </p:cNvSpPr>
          <p:nvPr/>
        </p:nvSpPr>
        <p:spPr bwMode="auto">
          <a:xfrm>
            <a:off x="2056414" y="975366"/>
            <a:ext cx="7597721"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Диктант №3 «Горка» размер 9х24 крепления:</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pic>
        <p:nvPicPr>
          <p:cNvPr id="3073" name="Рисунок 0" descr="образцы 1.JPG">
            <a:extLst>
              <a:ext uri="{FF2B5EF4-FFF2-40B4-BE49-F238E27FC236}">
                <a16:creationId xmlns:a16="http://schemas.microsoft.com/office/drawing/2014/main" id="{583473AD-BB01-442D-AF73-15A630CBB971}"/>
              </a:ext>
            </a:extLst>
          </p:cNvPr>
          <p:cNvPicPr>
            <a:picLocks noChangeAspect="1" noChangeArrowheads="1"/>
          </p:cNvPicPr>
          <p:nvPr/>
        </p:nvPicPr>
        <p:blipFill>
          <a:blip r:embed="rId2" cstate="email">
            <a:lum contrast="20000"/>
            <a:extLst>
              <a:ext uri="{28A0092B-C50C-407E-A947-70E740481C1C}">
                <a14:useLocalDpi xmlns:a14="http://schemas.microsoft.com/office/drawing/2010/main"/>
              </a:ext>
            </a:extLst>
          </a:blip>
          <a:srcRect/>
          <a:stretch>
            <a:fillRect/>
          </a:stretch>
        </p:blipFill>
        <p:spPr bwMode="auto">
          <a:xfrm>
            <a:off x="6299930" y="4389781"/>
            <a:ext cx="5015770" cy="22224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31CC4234-8D8A-46CB-B72D-010CC9345F31}"/>
              </a:ext>
            </a:extLst>
          </p:cNvPr>
          <p:cNvSpPr>
            <a:spLocks noChangeArrowheads="1"/>
          </p:cNvSpPr>
          <p:nvPr/>
        </p:nvSpPr>
        <p:spPr bwMode="auto">
          <a:xfrm>
            <a:off x="955842" y="2308429"/>
            <a:ext cx="10280315"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левого нижнего края пластины  два шага вверх, </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правого верхнего угла  два шага вверх (повторить 3 раза),</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правого верхнего угла  четыре шага вправо,</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от правого нижнего угла  два шага вниз (повторить 8 раз).</a:t>
            </a:r>
            <a:endParaRPr kumimoji="0" lang="ru-RU" altLang="ru-RU" sz="2800" b="1" i="0" u="none" strike="noStrike" cap="none" normalizeH="0" baseline="0" dirty="0">
              <a:ln>
                <a:noFill/>
              </a:ln>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303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1392FC46-E13A-45C8-868D-0DF7168158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7846116" y="2551871"/>
            <a:ext cx="5042451" cy="3781838"/>
          </a:xfrm>
          <a:prstGeom prst="rect">
            <a:avLst/>
          </a:prstGeom>
          <a:ln>
            <a:noFill/>
          </a:ln>
          <a:effectLst>
            <a:softEdge rad="112500"/>
          </a:effectLst>
        </p:spPr>
      </p:pic>
      <p:pic>
        <p:nvPicPr>
          <p:cNvPr id="4" name="Рисунок 3">
            <a:extLst>
              <a:ext uri="{FF2B5EF4-FFF2-40B4-BE49-F238E27FC236}">
                <a16:creationId xmlns:a16="http://schemas.microsoft.com/office/drawing/2014/main" id="{92F91DE6-6031-44A8-A5C2-51D0987CDBC8}"/>
              </a:ext>
            </a:extLst>
          </p:cNvPr>
          <p:cNvPicPr>
            <a:picLocks noChangeAspect="1"/>
          </p:cNvPicPr>
          <p:nvPr/>
        </p:nvPicPr>
        <p:blipFill>
          <a:blip r:embed="rId3" cstate="email">
            <a:lum contrast="20000"/>
            <a:extLst>
              <a:ext uri="{28A0092B-C50C-407E-A947-70E740481C1C}">
                <a14:useLocalDpi xmlns:a14="http://schemas.microsoft.com/office/drawing/2010/main"/>
              </a:ext>
            </a:extLst>
          </a:blip>
          <a:srcRect/>
          <a:stretch>
            <a:fillRect/>
          </a:stretch>
        </p:blipFill>
        <p:spPr>
          <a:xfrm>
            <a:off x="9142378" y="294860"/>
            <a:ext cx="2449926" cy="2870751"/>
          </a:xfrm>
          <a:prstGeom prst="rect">
            <a:avLst/>
          </a:prstGeom>
          <a:ln>
            <a:noFill/>
          </a:ln>
          <a:effectLst>
            <a:softEdge rad="112500"/>
          </a:effectLst>
        </p:spPr>
      </p:pic>
      <p:sp>
        <p:nvSpPr>
          <p:cNvPr id="3" name="Объект 2">
            <a:extLst>
              <a:ext uri="{FF2B5EF4-FFF2-40B4-BE49-F238E27FC236}">
                <a16:creationId xmlns:a16="http://schemas.microsoft.com/office/drawing/2014/main" id="{A22AA4FD-FF88-4434-89AD-752C493EB2E8}"/>
              </a:ext>
            </a:extLst>
          </p:cNvPr>
          <p:cNvSpPr>
            <a:spLocks noGrp="1"/>
          </p:cNvSpPr>
          <p:nvPr>
            <p:ph idx="1"/>
          </p:nvPr>
        </p:nvSpPr>
        <p:spPr>
          <a:xfrm>
            <a:off x="92765" y="1205948"/>
            <a:ext cx="9541566" cy="5652052"/>
          </a:xfrm>
        </p:spPr>
        <p:txBody>
          <a:bodyPr>
            <a:normAutofit fontScale="25000" lnSpcReduction="20000"/>
          </a:bodyPr>
          <a:lstStyle/>
          <a:p>
            <a:pPr marL="0" indent="0">
              <a:lnSpc>
                <a:spcPct val="115000"/>
              </a:lnSpc>
              <a:spcAft>
                <a:spcPts val="1000"/>
              </a:spcAft>
              <a:buNone/>
            </a:pPr>
            <a:r>
              <a:rPr lang="ru-RU" sz="11200" b="1" dirty="0">
                <a:effectLst/>
                <a:latin typeface="Times New Roman" panose="02020603050405020304" pitchFamily="18" charset="0"/>
                <a:ea typeface="Times New Roman" panose="02020603050405020304" pitchFamily="18" charset="0"/>
                <a:cs typeface="Times New Roman" panose="02020603050405020304" pitchFamily="18" charset="0"/>
              </a:rPr>
              <a:t>   Диктант №4 «Ключ» размер 5х13 креплений:</a:t>
            </a:r>
          </a:p>
          <a:p>
            <a:pPr marL="0" indent="0">
              <a:lnSpc>
                <a:spcPct val="115000"/>
              </a:lnSpc>
              <a:spcAft>
                <a:spcPts val="1000"/>
              </a:spcAft>
              <a:buNone/>
            </a:pPr>
            <a:r>
              <a:rPr lang="ru-RU" sz="11200" b="1" dirty="0">
                <a:effectLst/>
                <a:latin typeface="Times New Roman" panose="02020603050405020304" pitchFamily="18" charset="0"/>
                <a:ea typeface="Times New Roman" panose="02020603050405020304" pitchFamily="18" charset="0"/>
                <a:cs typeface="Times New Roman" panose="02020603050405020304" pitchFamily="18" charset="0"/>
              </a:rPr>
              <a:t>- от верхнего края пластины отступаем 5-6 креплений и примерно в центре крепим брусочек на одно крепление,  от левого верхнего угла  три шага вверх, от правого верхнего угла  три шага вправо, от правого нижнего угла  три шага вниз, от левого нижнего угла один шаг влево, от левого нижнего семь шагов вниз,</a:t>
            </a:r>
          </a:p>
          <a:p>
            <a:pPr marL="0" indent="0">
              <a:lnSpc>
                <a:spcPct val="115000"/>
              </a:lnSpc>
              <a:spcAft>
                <a:spcPts val="1000"/>
              </a:spcAft>
              <a:buNone/>
            </a:pPr>
            <a:r>
              <a:rPr lang="ru-RU" sz="11200" b="1" dirty="0">
                <a:effectLst/>
                <a:latin typeface="Times New Roman" panose="02020603050405020304" pitchFamily="18" charset="0"/>
                <a:ea typeface="Times New Roman" panose="02020603050405020304" pitchFamily="18" charset="0"/>
                <a:cs typeface="Times New Roman" panose="02020603050405020304" pitchFamily="18" charset="0"/>
              </a:rPr>
              <a:t>- от правого нижнего угла один шаг вправо,</a:t>
            </a:r>
          </a:p>
          <a:p>
            <a:pPr marL="0" indent="0">
              <a:lnSpc>
                <a:spcPct val="115000"/>
              </a:lnSpc>
              <a:spcAft>
                <a:spcPts val="1000"/>
              </a:spcAft>
              <a:buNone/>
            </a:pPr>
            <a:r>
              <a:rPr lang="ru-RU" sz="11200" b="1" dirty="0">
                <a:effectLst/>
                <a:latin typeface="Times New Roman" panose="02020603050405020304" pitchFamily="18" charset="0"/>
                <a:ea typeface="Times New Roman" panose="02020603050405020304" pitchFamily="18" charset="0"/>
                <a:cs typeface="Times New Roman" panose="02020603050405020304" pitchFamily="18" charset="0"/>
              </a:rPr>
              <a:t>- от правого верхнего угла один шаг вправо,</a:t>
            </a:r>
          </a:p>
          <a:p>
            <a:pPr marL="0" indent="0">
              <a:lnSpc>
                <a:spcPct val="115000"/>
              </a:lnSpc>
              <a:spcAft>
                <a:spcPts val="1000"/>
              </a:spcAft>
              <a:buNone/>
            </a:pPr>
            <a:r>
              <a:rPr lang="ru-RU" sz="11200" b="1" dirty="0">
                <a:effectLst/>
                <a:latin typeface="Times New Roman" panose="02020603050405020304" pitchFamily="18" charset="0"/>
                <a:ea typeface="Times New Roman" panose="02020603050405020304" pitchFamily="18" charset="0"/>
                <a:cs typeface="Times New Roman" panose="02020603050405020304" pitchFamily="18" charset="0"/>
              </a:rPr>
              <a:t>- от левого верхнего угла один шаг влево.</a:t>
            </a:r>
          </a:p>
          <a:p>
            <a:endParaRPr lang="ru-RU" dirty="0"/>
          </a:p>
        </p:txBody>
      </p:sp>
    </p:spTree>
    <p:extLst>
      <p:ext uri="{BB962C8B-B14F-4D97-AF65-F5344CB8AC3E}">
        <p14:creationId xmlns:p14="http://schemas.microsoft.com/office/powerpoint/2010/main" val="1608004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73746B68-630C-4D6D-94A9-4B373A7E15C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8913811" y="3502025"/>
            <a:ext cx="3835400" cy="2876550"/>
          </a:xfrm>
          <a:prstGeom prst="rect">
            <a:avLst/>
          </a:prstGeom>
          <a:ln>
            <a:noFill/>
          </a:ln>
          <a:effectLst>
            <a:softEdge rad="112500"/>
          </a:effectLst>
        </p:spPr>
      </p:pic>
      <p:sp>
        <p:nvSpPr>
          <p:cNvPr id="3" name="Объект 2">
            <a:extLst>
              <a:ext uri="{FF2B5EF4-FFF2-40B4-BE49-F238E27FC236}">
                <a16:creationId xmlns:a16="http://schemas.microsoft.com/office/drawing/2014/main" id="{961C08B2-19D8-42B8-A793-DFAF1776EDBF}"/>
              </a:ext>
            </a:extLst>
          </p:cNvPr>
          <p:cNvSpPr>
            <a:spLocks noGrp="1"/>
          </p:cNvSpPr>
          <p:nvPr>
            <p:ph idx="1"/>
          </p:nvPr>
        </p:nvSpPr>
        <p:spPr>
          <a:xfrm>
            <a:off x="925512" y="1916043"/>
            <a:ext cx="9905999" cy="3835400"/>
          </a:xfrm>
        </p:spPr>
        <p:txBody>
          <a:bodyPr>
            <a:normAutofit/>
          </a:bodyPr>
          <a:lstStyle/>
          <a:p>
            <a:pPr marL="0" indent="0" algn="ctr">
              <a:buNone/>
            </a:pPr>
            <a:r>
              <a:rPr lang="ru-RU" sz="2800" b="1" dirty="0">
                <a:latin typeface="Times New Roman" panose="02020603050405020304" pitchFamily="18" charset="0"/>
                <a:cs typeface="Times New Roman" panose="02020603050405020304" pitchFamily="18" charset="0"/>
              </a:rPr>
              <a:t>Главная задача- помочь ребенку в игровой форме овладеть необходимыми навыками для дальнейшей хорошей учебы.</a:t>
            </a:r>
          </a:p>
          <a:p>
            <a:pPr marL="0" marR="0" lvl="0" indent="0" algn="ctr" defTabSz="914400" rtl="0" eaLnBrk="1" fontAlgn="auto" latinLnBrk="0" hangingPunct="1">
              <a:lnSpc>
                <a:spcPct val="120000"/>
              </a:lnSpc>
              <a:spcBef>
                <a:spcPts val="1000"/>
              </a:spcBef>
              <a:spcAft>
                <a:spcPts val="0"/>
              </a:spcAft>
              <a:buClrTx/>
              <a:buSzPct val="125000"/>
              <a:buFont typeface="Arial" panose="020B0604020202020204" pitchFamily="34" charset="0"/>
              <a:buNone/>
              <a:tabLst/>
              <a:defRPr/>
            </a:pPr>
            <a:r>
              <a:rPr kumimoji="0" lang="ru-RU" sz="2800" b="1"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Помните, что занятия для ребенка не урок, а игра!</a:t>
            </a:r>
          </a:p>
          <a:p>
            <a:pPr marL="0" marR="0" lvl="0" indent="0" algn="ctr" defTabSz="914400" rtl="0" eaLnBrk="1" fontAlgn="auto" latinLnBrk="0" hangingPunct="1">
              <a:lnSpc>
                <a:spcPct val="120000"/>
              </a:lnSpc>
              <a:spcBef>
                <a:spcPts val="1000"/>
              </a:spcBef>
              <a:spcAft>
                <a:spcPts val="0"/>
              </a:spcAft>
              <a:buClrTx/>
              <a:buSzPct val="125000"/>
              <a:buFont typeface="Arial" panose="020B0604020202020204" pitchFamily="34" charset="0"/>
              <a:buNone/>
              <a:tabLst/>
              <a:defRPr/>
            </a:pPr>
            <a:r>
              <a:rPr kumimoji="0" lang="ru-RU" sz="2800" b="1"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Помогайте малышу, следите за ошибками.</a:t>
            </a:r>
            <a:r>
              <a:rPr lang="ru-RU" sz="2800" b="1" dirty="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a:p>
            <a:pPr marL="0" indent="0" algn="ctr">
              <a:buNone/>
            </a:pPr>
            <a:r>
              <a:rPr lang="ru-RU" sz="2800" b="1" dirty="0">
                <a:latin typeface="Times New Roman" panose="02020603050405020304" pitchFamily="18" charset="0"/>
                <a:cs typeface="Times New Roman" panose="02020603050405020304" pitchFamily="18" charset="0"/>
              </a:rPr>
              <a:t>Чаще хвалите</a:t>
            </a:r>
            <a:r>
              <a:rPr lang="en-US" sz="2800" b="1" dirty="0">
                <a:latin typeface="Times New Roman" panose="02020603050405020304" pitchFamily="18" charset="0"/>
                <a:cs typeface="Times New Roman" panose="02020603050405020304" pitchFamily="18" charset="0"/>
              </a:rPr>
              <a:t> </a:t>
            </a:r>
            <a:r>
              <a:rPr lang="ru-RU" sz="2800" b="1" dirty="0">
                <a:latin typeface="Times New Roman" panose="02020603050405020304" pitchFamily="18" charset="0"/>
                <a:cs typeface="Times New Roman" panose="02020603050405020304" pitchFamily="18" charset="0"/>
              </a:rPr>
              <a:t>своих детей!</a:t>
            </a:r>
          </a:p>
        </p:txBody>
      </p:sp>
      <p:pic>
        <p:nvPicPr>
          <p:cNvPr id="7" name="Рисунок 6">
            <a:extLst>
              <a:ext uri="{FF2B5EF4-FFF2-40B4-BE49-F238E27FC236}">
                <a16:creationId xmlns:a16="http://schemas.microsoft.com/office/drawing/2014/main" id="{D3F4E5B5-C6D0-418A-9DB7-A4FACB902D1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382" y="4227443"/>
            <a:ext cx="3719444" cy="2630557"/>
          </a:xfrm>
          <a:prstGeom prst="rect">
            <a:avLst/>
          </a:prstGeom>
          <a:ln>
            <a:noFill/>
          </a:ln>
          <a:effectLst>
            <a:softEdge rad="112500"/>
          </a:effectLst>
        </p:spPr>
      </p:pic>
    </p:spTree>
    <p:extLst>
      <p:ext uri="{BB962C8B-B14F-4D97-AF65-F5344CB8AC3E}">
        <p14:creationId xmlns:p14="http://schemas.microsoft.com/office/powerpoint/2010/main" val="4207178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C54D3C6-6772-479B-A652-AD55C4AD48F0}"/>
              </a:ext>
            </a:extLst>
          </p:cNvPr>
          <p:cNvSpPr>
            <a:spLocks noGrp="1"/>
          </p:cNvSpPr>
          <p:nvPr>
            <p:ph idx="1"/>
          </p:nvPr>
        </p:nvSpPr>
        <p:spPr>
          <a:xfrm>
            <a:off x="1036983" y="1995487"/>
            <a:ext cx="9905999" cy="3541714"/>
          </a:xfrm>
        </p:spPr>
        <p:txBody>
          <a:bodyPr>
            <a:normAutofit/>
          </a:bodyPr>
          <a:lstStyle/>
          <a:p>
            <a:pPr marL="0" indent="0" algn="ctr">
              <a:buNone/>
            </a:pPr>
            <a:r>
              <a:rPr lang="ru-RU" sz="3600" b="1" dirty="0">
                <a:latin typeface="Times New Roman" panose="02020603050405020304" pitchFamily="18" charset="0"/>
                <a:cs typeface="Times New Roman" panose="02020603050405020304" pitchFamily="18" charset="0"/>
              </a:rPr>
              <a:t>Родители, жду Ваших новых открытий в мире графических диктантов. Желаю удачи и творческих успехов!!!</a:t>
            </a:r>
          </a:p>
        </p:txBody>
      </p:sp>
    </p:spTree>
    <p:extLst>
      <p:ext uri="{BB962C8B-B14F-4D97-AF65-F5344CB8AC3E}">
        <p14:creationId xmlns:p14="http://schemas.microsoft.com/office/powerpoint/2010/main" val="914185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331C393-BA9D-43A5-A403-A397B7F21172}"/>
              </a:ext>
            </a:extLst>
          </p:cNvPr>
          <p:cNvSpPr>
            <a:spLocks noGrp="1"/>
          </p:cNvSpPr>
          <p:nvPr>
            <p:ph idx="1"/>
          </p:nvPr>
        </p:nvSpPr>
        <p:spPr>
          <a:xfrm>
            <a:off x="1535112" y="1658143"/>
            <a:ext cx="9905999" cy="3541714"/>
          </a:xfrm>
        </p:spPr>
        <p:txBody>
          <a:bodyPr>
            <a:normAutofit/>
          </a:bodyPr>
          <a:lstStyle/>
          <a:p>
            <a:pPr marL="0" indent="0">
              <a:buNone/>
            </a:pPr>
            <a:r>
              <a:rPr lang="ru-RU" sz="2800" b="1" i="0" dirty="0">
                <a:solidFill>
                  <a:srgbClr val="181818"/>
                </a:solidFill>
                <a:effectLst/>
                <a:latin typeface="Times New Roman" panose="02020603050405020304" pitchFamily="18" charset="0"/>
                <a:cs typeface="Times New Roman" panose="02020603050405020304" pitchFamily="18" charset="0"/>
              </a:rPr>
              <a:t>«Чем больше мастерства в детской руке, тем умнее ребёнок» </a:t>
            </a:r>
          </a:p>
          <a:p>
            <a:pPr marL="0" indent="0">
              <a:buNone/>
            </a:pPr>
            <a:r>
              <a:rPr lang="ru-RU" sz="2800" b="1" dirty="0">
                <a:solidFill>
                  <a:srgbClr val="181818"/>
                </a:solidFill>
                <a:latin typeface="Times New Roman" panose="02020603050405020304" pitchFamily="18" charset="0"/>
                <a:cs typeface="Times New Roman" panose="02020603050405020304" pitchFamily="18" charset="0"/>
              </a:rPr>
              <a:t>                                                                   </a:t>
            </a:r>
            <a:r>
              <a:rPr lang="ru-RU" sz="2800" b="1" i="0" dirty="0">
                <a:solidFill>
                  <a:srgbClr val="181818"/>
                </a:solidFill>
                <a:effectLst/>
                <a:latin typeface="Times New Roman" panose="02020603050405020304" pitchFamily="18" charset="0"/>
                <a:cs typeface="Times New Roman" panose="02020603050405020304" pitchFamily="18" charset="0"/>
              </a:rPr>
              <a:t>В. А. Сухомлинский</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0164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768D7A-0F31-4812-83E8-B512F4D089AF}"/>
              </a:ext>
            </a:extLst>
          </p:cNvPr>
          <p:cNvSpPr>
            <a:spLocks noGrp="1"/>
          </p:cNvSpPr>
          <p:nvPr>
            <p:ph type="title"/>
          </p:nvPr>
        </p:nvSpPr>
        <p:spPr>
          <a:xfrm>
            <a:off x="1141413" y="770917"/>
            <a:ext cx="9905998" cy="1478570"/>
          </a:xfrm>
        </p:spPr>
        <p:txBody>
          <a:bodyPr/>
          <a:lstStyle/>
          <a:p>
            <a:pPr algn="ctr"/>
            <a:r>
              <a:rPr lang="ru-RU" b="1" cap="none" dirty="0">
                <a:latin typeface="Times New Roman" panose="02020603050405020304" pitchFamily="18" charset="0"/>
                <a:cs typeface="Times New Roman" panose="02020603050405020304" pitchFamily="18" charset="0"/>
              </a:rPr>
              <a:t>Уважаемые родители, рада видеть Вас на мастер классе!</a:t>
            </a:r>
          </a:p>
        </p:txBody>
      </p:sp>
      <p:sp>
        <p:nvSpPr>
          <p:cNvPr id="3" name="Объект 2">
            <a:extLst>
              <a:ext uri="{FF2B5EF4-FFF2-40B4-BE49-F238E27FC236}">
                <a16:creationId xmlns:a16="http://schemas.microsoft.com/office/drawing/2014/main" id="{FBA4C003-0606-4598-91C2-A3847883895E}"/>
              </a:ext>
            </a:extLst>
          </p:cNvPr>
          <p:cNvSpPr>
            <a:spLocks noGrp="1"/>
          </p:cNvSpPr>
          <p:nvPr>
            <p:ph idx="1"/>
          </p:nvPr>
        </p:nvSpPr>
        <p:spPr>
          <a:xfrm>
            <a:off x="1529038" y="1815547"/>
            <a:ext cx="9130748" cy="3856384"/>
          </a:xfrm>
        </p:spPr>
        <p:txBody>
          <a:bodyPr/>
          <a:lstStyle/>
          <a:p>
            <a:pPr marL="0" indent="0" algn="just">
              <a:buNone/>
            </a:pPr>
            <a:r>
              <a:rPr lang="ru-RU" sz="2800" b="1" dirty="0">
                <a:solidFill>
                  <a:srgbClr val="181818"/>
                </a:solidFill>
                <a:latin typeface="Times New Roman" panose="02020603050405020304" pitchFamily="18" charset="0"/>
                <a:cs typeface="Times New Roman" panose="02020603050405020304" pitchFamily="18" charset="0"/>
              </a:rPr>
              <a:t>Данная м</a:t>
            </a:r>
            <a:r>
              <a:rPr lang="ru-RU" sz="2800" b="1" i="0" dirty="0">
                <a:solidFill>
                  <a:srgbClr val="181818"/>
                </a:solidFill>
                <a:effectLst/>
                <a:latin typeface="Times New Roman" panose="02020603050405020304" pitchFamily="18" charset="0"/>
                <a:cs typeface="Times New Roman" panose="02020603050405020304" pitchFamily="18" charset="0"/>
              </a:rPr>
              <a:t>етодика предназначена для исследования ориентации у ребёнка в пространстве.</a:t>
            </a:r>
            <a:r>
              <a:rPr lang="ru-RU" sz="2800" b="1" dirty="0">
                <a:solidFill>
                  <a:srgbClr val="181818"/>
                </a:solidFill>
                <a:latin typeface="Times New Roman" panose="02020603050405020304" pitchFamily="18" charset="0"/>
                <a:cs typeface="Times New Roman" panose="02020603050405020304" pitchFamily="18" charset="0"/>
              </a:rPr>
              <a:t> </a:t>
            </a:r>
            <a:r>
              <a:rPr lang="ru-RU" sz="2800" b="1" i="0" dirty="0">
                <a:solidFill>
                  <a:srgbClr val="181818"/>
                </a:solidFill>
                <a:effectLst/>
                <a:latin typeface="Times New Roman" panose="02020603050405020304" pitchFamily="18" charset="0"/>
                <a:cs typeface="Times New Roman" panose="02020603050405020304" pitchFamily="18" charset="0"/>
              </a:rPr>
              <a:t>С ее помощью также определяется умение внимательно слушать и точно выполнять указания взрослого, правильно воспроизводить заданное направление линии, при помощи различных предметов, самостоятельно действовать по указанию взрослого.</a:t>
            </a:r>
          </a:p>
          <a:p>
            <a:endParaRPr lang="ru-RU" dirty="0"/>
          </a:p>
        </p:txBody>
      </p:sp>
    </p:spTree>
    <p:extLst>
      <p:ext uri="{BB962C8B-B14F-4D97-AF65-F5344CB8AC3E}">
        <p14:creationId xmlns:p14="http://schemas.microsoft.com/office/powerpoint/2010/main" val="2836057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ЛЕГО - технология заслуженно названа инновационной, т. к. является многофункц...">
            <a:extLst>
              <a:ext uri="{FF2B5EF4-FFF2-40B4-BE49-F238E27FC236}">
                <a16:creationId xmlns:a16="http://schemas.microsoft.com/office/drawing/2014/main" id="{7847E3B7-D025-417F-9D15-2EB8B5C0AA3A}"/>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1984"/>
            <a:ext cx="12192000" cy="685601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5825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03CF3D4-2191-42C2-ABA7-91DA9FE3E85B}"/>
              </a:ext>
            </a:extLst>
          </p:cNvPr>
          <p:cNvSpPr>
            <a:spLocks noGrp="1"/>
          </p:cNvSpPr>
          <p:nvPr>
            <p:ph idx="1"/>
          </p:nvPr>
        </p:nvSpPr>
        <p:spPr>
          <a:xfrm>
            <a:off x="132522" y="1285461"/>
            <a:ext cx="11940208" cy="5181599"/>
          </a:xfrm>
        </p:spPr>
        <p:txBody>
          <a:bodyPr>
            <a:noAutofit/>
          </a:bodyPr>
          <a:lstStyle/>
          <a:p>
            <a:pPr marL="0" indent="0" algn="ctr">
              <a:buNone/>
            </a:pPr>
            <a:r>
              <a:rPr lang="ru-RU" sz="2800" b="1" dirty="0">
                <a:latin typeface="Times New Roman" panose="02020603050405020304" pitchFamily="18" charset="0"/>
                <a:cs typeface="Times New Roman" panose="02020603050405020304" pitchFamily="18" charset="0"/>
              </a:rPr>
              <a:t>Что дают графические упражнения для детей?</a:t>
            </a:r>
          </a:p>
          <a:p>
            <a:pPr marL="0" indent="0">
              <a:buNone/>
            </a:pPr>
            <a:r>
              <a:rPr lang="ru-RU" sz="2800" b="1" dirty="0">
                <a:latin typeface="Times New Roman" panose="02020603050405020304" pitchFamily="18" charset="0"/>
                <a:cs typeface="Times New Roman" panose="02020603050405020304" pitchFamily="18" charset="0"/>
              </a:rPr>
              <a:t>Применение графических упражнений с Лего-элементами позволяет оптимизировать обучение детей с речевой патологией. Развивается слуховая память, улучшается зрительно-моторная координация, </a:t>
            </a:r>
            <a:r>
              <a:rPr kumimoji="0" lang="ru-RU" sz="2800" b="1" i="0" u="none" strike="noStrike" kern="1200" cap="none" spc="0" normalizeH="0" baseline="0" noProof="0" dirty="0">
                <a:ln>
                  <a:noFill/>
                </a:ln>
                <a:solidFill>
                  <a:srgbClr val="111111"/>
                </a:solidFill>
                <a:effectLst/>
                <a:uLnTx/>
                <a:uFillTx/>
                <a:latin typeface="Times New Roman" panose="02020603050405020304" pitchFamily="18" charset="0"/>
                <a:ea typeface="+mn-ea"/>
                <a:cs typeface="Times New Roman" panose="02020603050405020304" pitchFamily="18" charset="0"/>
              </a:rPr>
              <a:t>логическое мышление, формируется эмоционально - волевая сфера дошкольника и развивается пространственная ориентировка.</a:t>
            </a:r>
          </a:p>
          <a:p>
            <a:pPr marL="0" indent="0">
              <a:buNone/>
            </a:pPr>
            <a:endParaRPr lang="ru-RU" sz="2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4478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373BFA4-152E-4DB3-96D7-FCE2688C34AF}"/>
              </a:ext>
            </a:extLst>
          </p:cNvPr>
          <p:cNvSpPr>
            <a:spLocks noGrp="1"/>
          </p:cNvSpPr>
          <p:nvPr>
            <p:ph idx="1"/>
          </p:nvPr>
        </p:nvSpPr>
        <p:spPr>
          <a:xfrm>
            <a:off x="185530" y="1285460"/>
            <a:ext cx="11834192" cy="5572539"/>
          </a:xfrm>
        </p:spPr>
        <p:txBody>
          <a:bodyPr>
            <a:noAutofit/>
          </a:bodyPr>
          <a:lstStyle/>
          <a:p>
            <a:pPr marL="0" indent="0">
              <a:buNone/>
            </a:pPr>
            <a:r>
              <a:rPr lang="ru-RU" sz="2800" b="1" u="sng" dirty="0">
                <a:latin typeface="Times New Roman" panose="02020603050405020304" pitchFamily="18" charset="0"/>
                <a:cs typeface="Times New Roman" panose="02020603050405020304" pitchFamily="18" charset="0"/>
              </a:rPr>
              <a:t>Как работать с графическими упражнениями</a:t>
            </a:r>
            <a:r>
              <a:rPr lang="ru-RU" sz="2800" b="1" dirty="0">
                <a:latin typeface="Times New Roman" panose="02020603050405020304" pitchFamily="18" charset="0"/>
                <a:cs typeface="Times New Roman" panose="02020603050405020304" pitchFamily="18" charset="0"/>
              </a:rPr>
              <a:t>: </a:t>
            </a:r>
          </a:p>
          <a:p>
            <a:pPr marL="0" lvl="0" indent="0">
              <a:buNone/>
              <a:defRPr/>
            </a:pPr>
            <a:r>
              <a:rPr lang="ru-RU" sz="2800" b="1" dirty="0">
                <a:latin typeface="Times New Roman" panose="02020603050405020304" pitchFamily="18" charset="0"/>
                <a:cs typeface="Times New Roman" panose="02020603050405020304" pitchFamily="18" charset="0"/>
              </a:rPr>
              <a:t>Посадите ребёнка за стол, рассмотрите с ним детали, посчитайте элементы, вспомните где находится «лево», «право», «верх», «низ». </a:t>
            </a:r>
          </a:p>
          <a:p>
            <a:pPr marL="0" lvl="0" indent="0">
              <a:buNone/>
              <a:defRPr/>
            </a:pPr>
            <a:r>
              <a:rPr lang="ru-RU" sz="2800" b="1" dirty="0">
                <a:latin typeface="Times New Roman" panose="02020603050405020304" pitchFamily="18" charset="0"/>
                <a:cs typeface="Times New Roman" panose="02020603050405020304" pitchFamily="18" charset="0"/>
              </a:rPr>
              <a:t>Затем следует объяснить ребенку, как будет проводиться диктант. </a:t>
            </a:r>
          </a:p>
          <a:p>
            <a:pPr marL="0" indent="0">
              <a:buNone/>
            </a:pPr>
            <a:r>
              <a:rPr lang="ru-RU" sz="2800" b="1" dirty="0">
                <a:latin typeface="Times New Roman" panose="02020603050405020304" pitchFamily="18" charset="0"/>
                <a:cs typeface="Times New Roman" panose="02020603050405020304" pitchFamily="18" charset="0"/>
              </a:rPr>
              <a:t>1. Ребенку предложить образец геометрического рисунка и попросить повторить точно так же. </a:t>
            </a:r>
          </a:p>
          <a:p>
            <a:pPr marL="0" indent="0">
              <a:buNone/>
            </a:pPr>
            <a:r>
              <a:rPr lang="ru-RU" sz="2800" b="1" dirty="0">
                <a:latin typeface="Times New Roman" panose="02020603050405020304" pitchFamily="18" charset="0"/>
                <a:cs typeface="Times New Roman" panose="02020603050405020304" pitchFamily="18" charset="0"/>
              </a:rPr>
              <a:t>2. Взрослый диктует последовательность действий указанием числа Лего-элементов и их направлений, ребенок выполняет работу на слух, а затем сравнивает получившийся результат.</a:t>
            </a:r>
          </a:p>
          <a:p>
            <a:pPr marL="0" indent="0">
              <a:buNone/>
            </a:pPr>
            <a:endParaRPr lang="ru-RU" sz="2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9881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B243A76-3F26-46F7-85AE-0964A6067B54}"/>
              </a:ext>
            </a:extLst>
          </p:cNvPr>
          <p:cNvSpPr>
            <a:spLocks noGrp="1"/>
          </p:cNvSpPr>
          <p:nvPr>
            <p:ph idx="1"/>
          </p:nvPr>
        </p:nvSpPr>
        <p:spPr>
          <a:xfrm>
            <a:off x="212035" y="1772408"/>
            <a:ext cx="10888385" cy="4628391"/>
          </a:xfrm>
        </p:spPr>
        <p:txBody>
          <a:bodyPr>
            <a:noAutofit/>
          </a:bodyPr>
          <a:lstStyle/>
          <a:p>
            <a:pPr marL="0" marR="0" lvl="0" indent="0" algn="l" defTabSz="914400" rtl="0" eaLnBrk="1" fontAlgn="auto" latinLnBrk="0" hangingPunct="1">
              <a:lnSpc>
                <a:spcPct val="120000"/>
              </a:lnSpc>
              <a:spcBef>
                <a:spcPts val="1000"/>
              </a:spcBef>
              <a:spcAft>
                <a:spcPts val="0"/>
              </a:spcAft>
              <a:buClrTx/>
              <a:buSzPct val="125000"/>
              <a:buFont typeface="Arial" panose="020B0604020202020204" pitchFamily="34" charset="0"/>
              <a:buNone/>
              <a:tabLst/>
              <a:defRPr/>
            </a:pPr>
            <a:r>
              <a:rPr kumimoji="0" lang="ru-RU"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Работу можно дополнять загадками, скороговорками и пальчиковой гимнастикой. </a:t>
            </a:r>
          </a:p>
          <a:p>
            <a:pPr marL="0" marR="0" lvl="0" indent="0" algn="l" defTabSz="914400" rtl="0" eaLnBrk="1" fontAlgn="auto" latinLnBrk="0" hangingPunct="1">
              <a:lnSpc>
                <a:spcPct val="120000"/>
              </a:lnSpc>
              <a:spcBef>
                <a:spcPts val="1000"/>
              </a:spcBef>
              <a:spcAft>
                <a:spcPts val="0"/>
              </a:spcAft>
              <a:buClrTx/>
              <a:buSzPct val="125000"/>
              <a:buFont typeface="Arial" panose="020B0604020202020204" pitchFamily="34" charset="0"/>
              <a:buNone/>
              <a:tabLst/>
              <a:defRPr/>
            </a:pPr>
            <a:r>
              <a:rPr kumimoji="0" lang="ru-RU" sz="2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В процессе занятия обрабатываем у ребенка правильную речь, развиваем мелкую моторику, учимся выделять отличительные особенности предметов, пополняем словарный запас. </a:t>
            </a:r>
            <a:endParaRPr lang="ru-RU" sz="2800" b="1" dirty="0"/>
          </a:p>
        </p:txBody>
      </p:sp>
    </p:spTree>
    <p:extLst>
      <p:ext uri="{BB962C8B-B14F-4D97-AF65-F5344CB8AC3E}">
        <p14:creationId xmlns:p14="http://schemas.microsoft.com/office/powerpoint/2010/main" val="1343396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Использование конструктора ЛЕГО на уроках обучения грамоте ">
            <a:extLst>
              <a:ext uri="{FF2B5EF4-FFF2-40B4-BE49-F238E27FC236}">
                <a16:creationId xmlns:a16="http://schemas.microsoft.com/office/drawing/2014/main" id="{017E3B6E-B5E1-404F-B9E5-F2BD9FA389AF}"/>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12192000" cy="6779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3867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365820BC-E085-4BC0-8069-758E7DF53AA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125033" y="3857211"/>
            <a:ext cx="3346173" cy="2923830"/>
          </a:xfrm>
          <a:prstGeom prst="rect">
            <a:avLst/>
          </a:prstGeom>
          <a:ln>
            <a:noFill/>
          </a:ln>
          <a:effectLst>
            <a:softEdge rad="112500"/>
          </a:effectLst>
        </p:spPr>
      </p:pic>
      <p:pic>
        <p:nvPicPr>
          <p:cNvPr id="8" name="Рисунок 7">
            <a:extLst>
              <a:ext uri="{FF2B5EF4-FFF2-40B4-BE49-F238E27FC236}">
                <a16:creationId xmlns:a16="http://schemas.microsoft.com/office/drawing/2014/main" id="{63C27F29-F6B1-4466-817A-9523CB638A4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8525184" y="3809208"/>
            <a:ext cx="3346174" cy="2923831"/>
          </a:xfrm>
          <a:prstGeom prst="rect">
            <a:avLst/>
          </a:prstGeom>
          <a:ln>
            <a:noFill/>
          </a:ln>
          <a:effectLst>
            <a:softEdge rad="112500"/>
          </a:effectLst>
        </p:spPr>
      </p:pic>
      <p:pic>
        <p:nvPicPr>
          <p:cNvPr id="12" name="Рисунок 11">
            <a:extLst>
              <a:ext uri="{FF2B5EF4-FFF2-40B4-BE49-F238E27FC236}">
                <a16:creationId xmlns:a16="http://schemas.microsoft.com/office/drawing/2014/main" id="{D4A4FE00-FCD7-4999-91B0-E3E994931E2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4097062" y="3062636"/>
            <a:ext cx="3160643" cy="4602504"/>
          </a:xfrm>
          <a:prstGeom prst="rect">
            <a:avLst/>
          </a:prstGeom>
          <a:ln>
            <a:noFill/>
          </a:ln>
          <a:effectLst>
            <a:softEdge rad="112500"/>
          </a:effectLst>
        </p:spPr>
      </p:pic>
      <p:sp>
        <p:nvSpPr>
          <p:cNvPr id="3" name="Объект 2">
            <a:extLst>
              <a:ext uri="{FF2B5EF4-FFF2-40B4-BE49-F238E27FC236}">
                <a16:creationId xmlns:a16="http://schemas.microsoft.com/office/drawing/2014/main" id="{49B51628-3637-4298-9703-B47A9FE992D5}"/>
              </a:ext>
            </a:extLst>
          </p:cNvPr>
          <p:cNvSpPr>
            <a:spLocks noGrp="1"/>
          </p:cNvSpPr>
          <p:nvPr>
            <p:ph idx="1"/>
          </p:nvPr>
        </p:nvSpPr>
        <p:spPr>
          <a:xfrm>
            <a:off x="0" y="1232452"/>
            <a:ext cx="12191999" cy="2865853"/>
          </a:xfrm>
        </p:spPr>
        <p:txBody>
          <a:bodyPr>
            <a:normAutofit/>
          </a:bodyPr>
          <a:lstStyle/>
          <a:p>
            <a:pPr marL="0" indent="0" algn="ctr">
              <a:buNone/>
            </a:pPr>
            <a:r>
              <a:rPr lang="ru-RU" sz="2800" b="1" i="0" dirty="0">
                <a:solidFill>
                  <a:srgbClr val="181818"/>
                </a:solidFill>
                <a:effectLst/>
                <a:latin typeface="Times New Roman" panose="02020603050405020304" pitchFamily="18" charset="0"/>
                <a:cs typeface="Times New Roman" panose="02020603050405020304" pitchFamily="18" charset="0"/>
              </a:rPr>
              <a:t>Использование ЛЕГО при изучении состава числа.</a:t>
            </a:r>
          </a:p>
          <a:p>
            <a:pPr marL="0" indent="0" algn="ctr">
              <a:buNone/>
            </a:pPr>
            <a:r>
              <a:rPr lang="ru-RU" sz="2800" b="1" i="0" dirty="0">
                <a:solidFill>
                  <a:srgbClr val="181818"/>
                </a:solidFill>
                <a:effectLst/>
                <a:latin typeface="Times New Roman" panose="02020603050405020304" pitchFamily="18" charset="0"/>
                <a:cs typeface="Times New Roman" panose="02020603050405020304" pitchFamily="18" charset="0"/>
              </a:rPr>
              <a:t> У детей кирпичики 2 на 2 разного цвета. </a:t>
            </a:r>
          </a:p>
          <a:p>
            <a:pPr marL="0" indent="0" algn="ctr">
              <a:buNone/>
            </a:pPr>
            <a:r>
              <a:rPr lang="ru-RU" sz="2800" b="1" dirty="0">
                <a:solidFill>
                  <a:srgbClr val="181818"/>
                </a:solidFill>
                <a:latin typeface="Times New Roman" panose="02020603050405020304" pitchFamily="18" charset="0"/>
                <a:cs typeface="Times New Roman" panose="02020603050405020304" pitchFamily="18" charset="0"/>
              </a:rPr>
              <a:t>Необходимо п</a:t>
            </a:r>
            <a:r>
              <a:rPr lang="ru-RU" sz="2800" b="1" i="0" dirty="0">
                <a:solidFill>
                  <a:srgbClr val="181818"/>
                </a:solidFill>
                <a:effectLst/>
                <a:latin typeface="Times New Roman" panose="02020603050405020304" pitchFamily="18" charset="0"/>
                <a:cs typeface="Times New Roman" panose="02020603050405020304" pitchFamily="18" charset="0"/>
              </a:rPr>
              <a:t>олучить число «5» разными способами. </a:t>
            </a:r>
          </a:p>
          <a:p>
            <a:pPr marL="0" indent="0" algn="ctr">
              <a:buNone/>
            </a:pPr>
            <a:r>
              <a:rPr lang="ru-RU" sz="2800" b="1" i="0" dirty="0">
                <a:solidFill>
                  <a:srgbClr val="181818"/>
                </a:solidFill>
                <a:effectLst/>
                <a:latin typeface="Times New Roman" panose="02020603050405020304" pitchFamily="18" charset="0"/>
                <a:cs typeface="Times New Roman" panose="02020603050405020304" pitchFamily="18" charset="0"/>
              </a:rPr>
              <a:t>(Выстраиваются 2 столбика, затем перекладываются кирпичики)</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1600730"/>
      </p:ext>
    </p:extLst>
  </p:cSld>
  <p:clrMapOvr>
    <a:masterClrMapping/>
  </p:clrMapOvr>
</p:sld>
</file>

<file path=ppt/theme/theme1.xml><?xml version="1.0" encoding="utf-8"?>
<a:theme xmlns:a="http://schemas.openxmlformats.org/drawingml/2006/main" name="Галерея">
  <a:themeElements>
    <a:clrScheme name="Галерея">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Галерея">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алерея">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1674</TotalTime>
  <Words>685</Words>
  <Application>Microsoft Office PowerPoint</Application>
  <PresentationFormat>Широкоэкранный</PresentationFormat>
  <Paragraphs>56</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Arial</vt:lpstr>
      <vt:lpstr>Gill Sans MT</vt:lpstr>
      <vt:lpstr>Times New Roman</vt:lpstr>
      <vt:lpstr>Галерея</vt:lpstr>
      <vt:lpstr>Обучающий Мастер класс  для родителей: «Конструктор Lego- средство активизации познавательной деятельности детей дошкольного возраста»</vt:lpstr>
      <vt:lpstr>Презентация PowerPoint</vt:lpstr>
      <vt:lpstr>Уважаемые родители, рада видеть Вас на мастер классе!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Обучающий Мастер класс для родителей: «Графические диктанты нетрадиционными способами»</dc:title>
  <dc:creator>use</dc:creator>
  <cp:lastModifiedBy>use</cp:lastModifiedBy>
  <cp:revision>6</cp:revision>
  <dcterms:created xsi:type="dcterms:W3CDTF">2022-04-08T19:48:53Z</dcterms:created>
  <dcterms:modified xsi:type="dcterms:W3CDTF">2022-11-14T20:04:14Z</dcterms:modified>
</cp:coreProperties>
</file>