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69" r:id="rId9"/>
    <p:sldId id="270" r:id="rId10"/>
    <p:sldId id="271" r:id="rId11"/>
    <p:sldId id="264" r:id="rId12"/>
    <p:sldId id="265" r:id="rId13"/>
    <p:sldId id="266" r:id="rId14"/>
    <p:sldId id="267" r:id="rId15"/>
    <p:sldId id="268" r:id="rId16"/>
    <p:sldId id="274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5F0B09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1B3FC-59E7-4E85-976E-6AF6DF93DC4D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54A7F-2AB1-4D20-A405-87E0DF390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381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rgbClr val="800000">
                      <a:alpha val="40000"/>
                    </a:srgbClr>
                  </a:glow>
                </a:effectLst>
              </a:rPr>
              <a:t>Осень</a:t>
            </a:r>
            <a:endParaRPr lang="ru-RU" sz="9600" b="1" dirty="0">
              <a:ln w="38100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rgbClr val="800000">
                    <a:alpha val="40000"/>
                  </a:srgb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785926"/>
            <a:ext cx="24288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ru-RU" sz="2400" b="1" dirty="0" smtClean="0">
                <a:solidFill>
                  <a:srgbClr val="FFFF00"/>
                </a:solidFill>
              </a:rPr>
              <a:t>В сентябре</a:t>
            </a:r>
            <a: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2400" b="1" i="1" dirty="0" smtClean="0"/>
              <a:t>(Н. Язева)</a:t>
            </a:r>
            <a:endParaRPr lang="ru-RU" sz="2400" b="1" dirty="0" smtClean="0"/>
          </a:p>
          <a:p>
            <a:pPr fontAlgn="t"/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 сентябре, в сентябре</a:t>
            </a:r>
            <a:b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Много листьев на земле</a:t>
            </a:r>
            <a:b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Желтые и красные!</a:t>
            </a:r>
            <a:b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Все такие разные!</a:t>
            </a:r>
            <a:endParaRPr lang="ru-RU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4810" y="1571612"/>
            <a:ext cx="4071966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Н. Светлячок</a:t>
            </a:r>
            <a:br>
              <a:rPr lang="ru-RU" sz="2000" b="1" dirty="0" smtClean="0"/>
            </a:br>
            <a:r>
              <a:rPr lang="ru-RU" sz="2000" b="1" dirty="0" smtClean="0">
                <a:solidFill>
                  <a:srgbClr val="FFC000"/>
                </a:solidFill>
              </a:rPr>
              <a:t>Сентябрь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Пришёл сентябрь с красками,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Коснулся листьев ласково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И деревце простое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Вдруг стало золотое.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Принёс сентябрь зонтики,</a:t>
            </a:r>
            <a:b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Полил на рощу дождиком</a:t>
            </a:r>
            <a:b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 выросли на кочке</a:t>
            </a:r>
            <a:b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Волнушки и </a:t>
            </a:r>
            <a:r>
              <a:rPr lang="ru-RU" sz="2000" b="1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груздочки</a:t>
            </a:r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...</a:t>
            </a:r>
            <a:b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Просил детей заботливо</a:t>
            </a:r>
            <a:b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Ходить по лужам в ботиках.</a:t>
            </a:r>
            <a:b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 с грустью добрый друг</a:t>
            </a:r>
            <a:b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Отправил птиц на  юг.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428604"/>
            <a:ext cx="7286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Стихи про сентябрь</a:t>
            </a:r>
            <a:endParaRPr lang="ru-RU" sz="60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96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Октябрь</a:t>
            </a:r>
            <a:endParaRPr lang="ru-RU" sz="96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anypics.ru-1294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928802"/>
            <a:ext cx="4889015" cy="366676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</a:rPr>
              <a:t>Месяц октябрь - середина осени. Это месяц обложных дождей, мокрого снега. Древнерусское название месяца октября — листопад. Есть еще и второе — </a:t>
            </a:r>
            <a:r>
              <a:rPr lang="ru-RU" b="1" dirty="0" err="1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</a:rPr>
              <a:t>грязник</a:t>
            </a:r>
            <a:r>
              <a:rPr lang="ru-RU" b="1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</a:rPr>
              <a:t> . Оба они подчеркивают характерные особенности этого месяца: обильный листопад и большую грязь.</a:t>
            </a:r>
            <a:endParaRPr lang="ru-RU" b="1" dirty="0">
              <a:ln>
                <a:solidFill>
                  <a:srgbClr val="FFC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d80d2d0b9963a2d45de2b95627290da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357158" y="285728"/>
            <a:ext cx="4752378" cy="3714776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429256" y="214290"/>
            <a:ext cx="37147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Медведь залезает в берлогу- спать до весны. Перед залеганием в берлогу хозяину тайги необходимо накопить питательные веществ</a:t>
            </a:r>
            <a:endParaRPr lang="ru-RU" sz="2800" b="1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4071942"/>
            <a:ext cx="4857784" cy="2749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Еж приготовил себе гнездо под кучей листьев и хвороста. Гнездо это старательно выстлано травой и листьями. С наступлением заморозков ёж глубоко закапывается в свою нору и засыпает на всю зиму.</a:t>
            </a:r>
            <a:endParaRPr lang="ru-RU" sz="2400" b="1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9" name="Рисунок 8" descr="92671877_1336031309_0_c8f4a_72ecc515_xl.jpg"/>
          <p:cNvPicPr>
            <a:picLocks noChangeAspect="1"/>
          </p:cNvPicPr>
          <p:nvPr/>
        </p:nvPicPr>
        <p:blipFill>
          <a:blip r:embed="rId3"/>
          <a:srcRect r="24712"/>
          <a:stretch>
            <a:fillRect/>
          </a:stretch>
        </p:blipFill>
        <p:spPr>
          <a:xfrm>
            <a:off x="5000628" y="3286124"/>
            <a:ext cx="3852882" cy="3414108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7154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357166"/>
            <a:ext cx="37862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Бобры заготавливают много веток, уносят их под воду и складывают в кучу около своего жилья</a:t>
            </a:r>
            <a:r>
              <a:rPr lang="ru-RU" sz="2400" b="1" dirty="0" smtClean="0">
                <a:solidFill>
                  <a:srgbClr val="FFFF00"/>
                </a:solidFill>
              </a:rPr>
              <a:t>.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57884" y="3786190"/>
            <a:ext cx="26432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Мыши запасают в норках жёлуди, орехи, зёрна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150-650x4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857496"/>
            <a:ext cx="4667261" cy="3496856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Рисунок 6" descr="005.jpg"/>
          <p:cNvPicPr>
            <a:picLocks noChangeAspect="1"/>
          </p:cNvPicPr>
          <p:nvPr/>
        </p:nvPicPr>
        <p:blipFill>
          <a:blip r:embed="rId3"/>
          <a:srcRect r="21874"/>
          <a:stretch>
            <a:fillRect/>
          </a:stretch>
        </p:blipFill>
        <p:spPr>
          <a:xfrm>
            <a:off x="4214810" y="214290"/>
            <a:ext cx="4500594" cy="2905760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000108"/>
            <a:ext cx="38576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Сойка зарывает жёлуди про запас. Выбирает самые спелые, только часто забывает про них, и весной из этих желудей вырастают молодые дубки.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0_79b5e_43fe8878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566804"/>
            <a:ext cx="4357718" cy="5286308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26432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Кабаны роют землю в поисках 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Желудей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143504" y="4572008"/>
            <a:ext cx="31432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Белка обзавелась новой теплой шубкой.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dikiy-kaban-osen.jpg"/>
          <p:cNvPicPr>
            <a:picLocks noChangeAspect="1"/>
          </p:cNvPicPr>
          <p:nvPr/>
        </p:nvPicPr>
        <p:blipFill>
          <a:blip r:embed="rId2"/>
          <a:srcRect r="1250" b="8333"/>
          <a:stretch>
            <a:fillRect/>
          </a:stretch>
        </p:blipFill>
        <p:spPr>
          <a:xfrm>
            <a:off x="3286116" y="214290"/>
            <a:ext cx="5643582" cy="392907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" name="Рисунок 4" descr="Belochka-we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357559"/>
            <a:ext cx="4667255" cy="3500441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1142984"/>
            <a:ext cx="792961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Гром в октябре предвещает бесснежную, короткую и мягкую зиму.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Первый снег выпадает за сорок дней до настоящей зимы.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Листопад прошел быстро - зима будет суровой, а если листья остаются зелеными и долго держатся на деревьях - зима будет короткая, с небольшими морозами.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Первый снег упал на мокрую землю - останется, на сухую - скоро сойдет. 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Дневной снег не лежит - первый надежный снег выпадает к ночи.</a:t>
            </a:r>
          </a:p>
          <a:p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214290"/>
            <a:ext cx="64294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</a:rPr>
              <a:t>Приметы  октября</a:t>
            </a:r>
          </a:p>
          <a:p>
            <a:pPr algn="ctr"/>
            <a:endParaRPr lang="ru-RU" sz="6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357298"/>
            <a:ext cx="78581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Октябрь непостоянен: то плачет, то смеется.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В октябре землю прикроет где листком, где снежком.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В октябре с солнцем прощайся, ближе к печке подбирайся.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Гром в октябре — зима бесснежная.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Месяц ненастья — начало семейного счастья.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Октябрь венчает белый снег с великой грязью.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Октябрь завершает сборы к зиме.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Октябрь — месяц полных кладовых (норы, дупла, гнезда)..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Плачет октябрь холодными </a:t>
            </a:r>
            <a:r>
              <a:rPr lang="ru-RU" sz="24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слезами.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8929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Пословицы и поговорки про октябрь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785926"/>
            <a:ext cx="378621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ru-RU" sz="2800" dirty="0" smtClean="0">
                <a:solidFill>
                  <a:srgbClr val="FFFF00"/>
                </a:solidFill>
              </a:rPr>
              <a:t>В октябре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(С.Маршак)</a:t>
            </a:r>
            <a:endParaRPr lang="ru-RU" sz="2400" dirty="0" smtClean="0"/>
          </a:p>
          <a:p>
            <a:pPr fontAlgn="t"/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 октябре, в октябре</a:t>
            </a:r>
            <a:b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Частый дождик на дворе.</a:t>
            </a:r>
            <a:b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 лугах мертва трава,</a:t>
            </a:r>
            <a:b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Замолчал кузнечик.</a:t>
            </a:r>
            <a:b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Заготовлены дрова</a:t>
            </a:r>
            <a:b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 зиму для печек.</a:t>
            </a:r>
            <a:endParaRPr lang="ru-RU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2066" y="1714488"/>
            <a:ext cx="350046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ru-RU" sz="2800" b="1" dirty="0" smtClean="0">
                <a:solidFill>
                  <a:srgbClr val="FFFF00"/>
                </a:solidFill>
              </a:rPr>
              <a:t>Октябрь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i="1" dirty="0" smtClean="0"/>
              <a:t>(М. Садовский )</a:t>
            </a:r>
            <a:endParaRPr lang="ru-RU" sz="2000" b="1" dirty="0" smtClean="0"/>
          </a:p>
          <a:p>
            <a:pPr fontAlgn="t"/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Листья опали,</a:t>
            </a:r>
            <a:b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Птицы пропали,</a:t>
            </a:r>
            <a:b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Всё, что цвело</a:t>
            </a:r>
            <a:b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Притаилось в опале.</a:t>
            </a:r>
            <a:b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Заняты норы,</a:t>
            </a:r>
            <a:b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Замерли споры,</a:t>
            </a:r>
            <a:b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Заиндевели утром заборы…</a:t>
            </a:r>
            <a:b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Что же так сладко в этой поре,</a:t>
            </a:r>
            <a:b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 сердце сжимающем нам октябре?!</a:t>
            </a:r>
            <a:endParaRPr lang="ru-RU" sz="2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428604"/>
            <a:ext cx="792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Стихи про октябрь</a:t>
            </a:r>
            <a:endParaRPr lang="ru-RU" sz="60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Ноябрь</a:t>
            </a:r>
            <a:endParaRPr lang="ru-RU" sz="8000" b="1" dirty="0">
              <a:ln w="12700">
                <a:solidFill>
                  <a:srgbClr val="FF0000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winte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785926"/>
            <a:ext cx="4252914" cy="378968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857752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Ноябрь — месяц становления зимы. Чаще дует верховой, порывистый сиверко, значительно похолодало. Поздно рассветает, рано смеркается. Днем то снег пойдет, то дождь заморосит. По народному календарю месяц ноябрь — ворота зимы, сумерки года. Месяц самых темных ночей, прилетающих зимних пернатых гостей</a:t>
            </a:r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, </a:t>
            </a:r>
            <a:r>
              <a:rPr lang="ru-RU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предзимье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Осень</a:t>
            </a:r>
            <a:endParaRPr lang="ru-RU" sz="960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Осень наступила,</a:t>
            </a:r>
            <a: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4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Высохли цветы,</a:t>
            </a:r>
            <a: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4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И глядят уныло</a:t>
            </a:r>
            <a: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4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Голые кусты.</a:t>
            </a:r>
            <a: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4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Вянет и желтеет</a:t>
            </a:r>
            <a: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4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Травка на лугах,</a:t>
            </a:r>
            <a: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4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Только зеленеет</a:t>
            </a:r>
            <a: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4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             Озимь </a:t>
            </a:r>
            <a:r>
              <a:rPr lang="ru-RU" sz="4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на полях</a:t>
            </a:r>
            <a:r>
              <a:rPr lang="ru-RU" sz="20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А. 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Плещеев</a:t>
            </a:r>
            <a:endParaRPr lang="ru-RU" sz="20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785794"/>
            <a:ext cx="39290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Горят в лесу красные гроздья рябины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3504" y="4286256"/>
            <a:ext cx="34290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Прилетели пернатые гости с севера- хохлатые свиристели.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Рисунок 6" descr="82658069_MS00ZTQw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214290"/>
            <a:ext cx="5114916" cy="3836187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Рисунок 7" descr="81852_50acd55c12f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000372"/>
            <a:ext cx="5000660" cy="3571893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714356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Осенью лось питается ветками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7884" y="4929198"/>
            <a:ext cx="27146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Рысь выходит на охоту.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Рисунок 6" descr="hir_401.jpg"/>
          <p:cNvPicPr>
            <a:picLocks noChangeAspect="1"/>
          </p:cNvPicPr>
          <p:nvPr/>
        </p:nvPicPr>
        <p:blipFill>
          <a:blip r:embed="rId2"/>
          <a:srcRect r="20000"/>
          <a:stretch>
            <a:fillRect/>
          </a:stretch>
        </p:blipFill>
        <p:spPr>
          <a:xfrm>
            <a:off x="4357686" y="214290"/>
            <a:ext cx="4286280" cy="4036247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Рисунок 7" descr="1236426726_777.jpg"/>
          <p:cNvPicPr>
            <a:picLocks noChangeAspect="1"/>
          </p:cNvPicPr>
          <p:nvPr/>
        </p:nvPicPr>
        <p:blipFill>
          <a:blip r:embed="rId3"/>
          <a:srcRect l="7142" b="8406"/>
          <a:stretch>
            <a:fillRect/>
          </a:stretch>
        </p:blipFill>
        <p:spPr>
          <a:xfrm>
            <a:off x="357158" y="3286124"/>
            <a:ext cx="4643477" cy="321471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571480"/>
            <a:ext cx="33575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Заяц поменял летную серую шубку на зимнюю-  белую</a:t>
            </a:r>
            <a:r>
              <a:rPr lang="ru-RU" sz="3200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.</a:t>
            </a:r>
            <a:endParaRPr lang="ru-RU" sz="3200" dirty="0">
              <a:ln>
                <a:solidFill>
                  <a:srgbClr val="FF000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4942" y="4143380"/>
            <a:ext cx="32861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</a:rPr>
              <a:t>Голодные волки собираются в стаи . Берегись заяц!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 descr="0c067250285266b708ba296caad3a9a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214290"/>
            <a:ext cx="5127632" cy="3849669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" name="Рисунок 4" descr="092f9702629b6cd7a33d1d084a2179a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837" y="3143248"/>
            <a:ext cx="4472195" cy="335758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500042"/>
            <a:ext cx="628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</a:rPr>
              <a:t>Приметы  ноября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2071678"/>
            <a:ext cx="80010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Иней на деревьях - к морозам, туман - к оттепели.</a:t>
            </a:r>
            <a:b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Многие утки остаются на зимовку, если зима ожидается теплой.</a:t>
            </a:r>
            <a:b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 ноябре с утра может дождь дождить, а к вечеру сугробами снег лежать.</a:t>
            </a:r>
            <a:b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Комары в ноябре - быть мягкой зиме.</a:t>
            </a:r>
            <a:b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Кто в ноябре не зябнет, тот и в декабре январе не замерзнет</a:t>
            </a:r>
            <a:r>
              <a:rPr lang="ru-RU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0"/>
            <a:ext cx="81439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Пословицы и поговорки про ноябрь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643050"/>
            <a:ext cx="87154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 </a:t>
            </a: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 ноябре с утра может дождь дождить, а к вечеру сугробами снег лежать. </a:t>
            </a:r>
            <a:b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 ноябре мужик с телегой прощается, в сани забирается. </a:t>
            </a:r>
            <a:b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 ноябре рассвет с сумерками среди дня встречаются. </a:t>
            </a:r>
            <a:b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 ноябре снегу надует — хлеба прибудет. </a:t>
            </a:r>
            <a:b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Ноябрьские ночи до снега темны. </a:t>
            </a:r>
            <a:b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 ноябре зима с осенью борется. </a:t>
            </a:r>
            <a:b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Ноябрь – ворота зимы. </a:t>
            </a:r>
          </a:p>
          <a:p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Ноябрь — сумерки года.</a:t>
            </a:r>
            <a:b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ru-RU" sz="28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85728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Стихи про ноябрь</a:t>
            </a:r>
            <a:endParaRPr lang="ru-RU" sz="60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571612"/>
            <a:ext cx="25717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Г. </a:t>
            </a:r>
            <a:r>
              <a:rPr lang="ru-RU" b="1" dirty="0" err="1" smtClean="0"/>
              <a:t>Соренкова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Мерзнет ветер в ноябре,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Холодом простужен: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Он на утренней заре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Встретился со стужей.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1500174"/>
            <a:ext cx="30003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.</a:t>
            </a:r>
            <a:r>
              <a:rPr lang="ru-RU" sz="2000" b="1" dirty="0" err="1" smtClean="0"/>
              <a:t>Луканова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Дождик льет как из ведра,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Сидит дома детвора.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Весь ноябрь хмурится,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Холодно на улице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4071942"/>
            <a:ext cx="38576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r>
              <a:rPr lang="ru-RU" sz="2000" b="1" dirty="0" smtClean="0"/>
              <a:t>. </a:t>
            </a:r>
            <a:r>
              <a:rPr lang="ru-RU" sz="2000" b="1" dirty="0" err="1" smtClean="0"/>
              <a:t>Мецгер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Ноябрь - нам не погулять,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То жжёт мороз, то ветер плачет.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Медведь в берлогу ляжет спать,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Жди - к нам зима шагает, значит.</a:t>
            </a:r>
            <a:b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2844" y="1785926"/>
            <a:ext cx="3143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13335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Helvetica Neue"/>
                <a:cs typeface="Arial" pitchFamily="34" charset="0"/>
              </a:rPr>
              <a:t>Листья с веток облетают,</a:t>
            </a:r>
            <a:endParaRPr lang="ru-RU" sz="11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Helvetica Neue"/>
                <a:cs typeface="Arial" pitchFamily="34" charset="0"/>
              </a:rPr>
              <a:t>Птицы к югу улетают.</a:t>
            </a:r>
            <a:endParaRPr lang="ru-RU" sz="11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Helvetica Neue"/>
                <a:cs typeface="Arial" pitchFamily="34" charset="0"/>
              </a:rPr>
              <a:t>«Что за время года?» — спросим.</a:t>
            </a:r>
            <a:endParaRPr lang="ru-RU" sz="11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Helvetica Neue"/>
                <a:cs typeface="Arial" pitchFamily="34" charset="0"/>
              </a:rPr>
              <a:t>Нам ответят: «Это...» (осень)</a:t>
            </a:r>
            <a:endParaRPr lang="ru-RU" sz="11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1333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Helvetica Neue"/>
                <a:cs typeface="Arial" pitchFamily="34" charset="0"/>
              </a:rPr>
              <a:t> 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572000" y="1785926"/>
            <a:ext cx="35719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Helvetica Neue"/>
                <a:cs typeface="Arial" pitchFamily="34" charset="0"/>
              </a:rPr>
              <a:t>Листья в воздухе кружатся,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Helvetica Neue"/>
                <a:cs typeface="Arial" pitchFamily="34" charset="0"/>
              </a:rPr>
              <a:t>Тихо на траву ложатся.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Helvetica Neue"/>
                <a:cs typeface="Arial" pitchFamily="34" charset="0"/>
              </a:rPr>
              <a:t>Сбрасывает листья сад —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Helvetica Neue"/>
                <a:cs typeface="Arial" pitchFamily="34" charset="0"/>
              </a:rPr>
              <a:t>Это просто... (листопад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Helvetica Neue"/>
                <a:cs typeface="Arial" pitchFamily="34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28596" y="3857628"/>
            <a:ext cx="371477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Helvetica Neue"/>
                <a:cs typeface="Arial" pitchFamily="34" charset="0"/>
              </a:rPr>
              <a:t>В сентябре и в октябре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Helvetica Neue"/>
                <a:cs typeface="Arial" pitchFamily="34" charset="0"/>
              </a:rPr>
              <a:t>Их так много во дворе!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Helvetica Neue"/>
                <a:cs typeface="Arial" pitchFamily="34" charset="0"/>
              </a:rPr>
              <a:t>Дождь прошел - оставил их,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Helvetica Neue"/>
                <a:cs typeface="Arial" pitchFamily="34" charset="0"/>
              </a:rPr>
              <a:t>Средних, маленьких, больших. (Лужи)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714876" y="3786190"/>
            <a:ext cx="442912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Helvetica Neue"/>
                <a:cs typeface="Arial" pitchFamily="34" charset="0"/>
              </a:rPr>
              <a:t>Поле осенью промокло,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Helvetica Neue"/>
                <a:cs typeface="Arial" pitchFamily="34" charset="0"/>
              </a:rPr>
              <a:t>Но зато созрела свёкла.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Helvetica Neue"/>
                <a:cs typeface="Arial" pitchFamily="34" charset="0"/>
              </a:rPr>
              <a:t>А в сентябрьских садах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Helvetica Neue"/>
                <a:cs typeface="Arial" pitchFamily="34" charset="0"/>
              </a:rPr>
              <a:t>Много яблок на ветвях. 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Helvetica Neue"/>
                <a:cs typeface="Arial" pitchFamily="34" charset="0"/>
              </a:rPr>
              <a:t>Что к зиме мы собираем?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Helvetica Neue"/>
                <a:cs typeface="Arial" pitchFamily="34" charset="0"/>
              </a:rPr>
              <a:t>Как его мы называем? (Урожай)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7224" y="0"/>
            <a:ext cx="8286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</a:rPr>
              <a:t>Отгадайте загадки</a:t>
            </a:r>
            <a:endParaRPr lang="ru-RU" sz="6000" b="1" dirty="0">
              <a:ln>
                <a:solidFill>
                  <a:srgbClr val="FFC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Состояние природы осенью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6" name="Содержимое 5" descr="454a7bf495ca39db316d036b6b9323b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44" y="1428736"/>
            <a:ext cx="4857784" cy="457203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929190" y="1600201"/>
            <a:ext cx="4214810" cy="3971940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Осень- хмурая пора. Солнце прячется в облаках и уже почти не греет . Все готовятся к долгой зиме.  Лес  осенью очень нарядный. Листья на деревьях желтые или красные.</a:t>
            </a:r>
            <a:endParaRPr lang="ru-RU" b="1" dirty="0">
              <a:ln>
                <a:solidFill>
                  <a:srgbClr val="C00000"/>
                </a:solidFill>
              </a:ln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glow rad="228600">
                    <a:srgbClr val="5F0B09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Сентябрь</a:t>
            </a:r>
            <a:endParaRPr lang="ru-RU" sz="960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glow rad="228600">
                  <a:srgbClr val="5F0B09"/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664340_thum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4643470" cy="4643470"/>
          </a:xfrm>
          <a:prstGeom prst="rect">
            <a:avLst/>
          </a:prstGeom>
          <a:ln>
            <a:noFill/>
          </a:ln>
          <a:effectLst>
            <a:glow rad="101600">
              <a:srgbClr val="800000">
                <a:alpha val="60000"/>
              </a:srgbClr>
            </a:glow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Промелькнуло лето. Наступил месяц сентябрь — пора молодой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осени.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Это месяц разноцветных листьев, прощальных песен, вечер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года . В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народе сентябрь называют и «</a:t>
            </a:r>
            <a:r>
              <a:rPr lang="ru-RU" b="1" dirty="0" err="1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припасихой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». Это верно: вовсю идет уборка картофеля, моркови, свеклы, лука, чеснока и других овощных культур, продолжается сбор фруктов.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428604"/>
            <a:ext cx="32861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В лесу 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в 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радует глаз рябина, ее алые ягоды после первых заморозков становятся слаще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14876" y="3811012"/>
            <a:ext cx="44291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Прикрытые золотыми, красными и лиловыми листьями, прячутся в сухой траве подосиновики, подберезовики, лисички, сыроежки и грузди</a:t>
            </a:r>
            <a:r>
              <a:rPr lang="ru-RU" sz="2400" b="1" dirty="0">
                <a:ln>
                  <a:solidFill>
                    <a:srgbClr val="FF0000"/>
                  </a:solidFill>
                </a:ln>
              </a:rPr>
              <a:t>. </a:t>
            </a:r>
          </a:p>
        </p:txBody>
      </p:sp>
      <p:pic>
        <p:nvPicPr>
          <p:cNvPr id="7" name="Рисунок 6" descr="105278475_76541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214290"/>
            <a:ext cx="5445132" cy="3632682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" name="Рисунок 9" descr="006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17" y="2928934"/>
            <a:ext cx="4708042" cy="3429024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571480"/>
            <a:ext cx="3571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Насекомых 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становится 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меньше. Улетают  стрижи 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и ласточки, ведь они питаются только насекомыми</a:t>
            </a:r>
          </a:p>
        </p:txBody>
      </p:sp>
      <p:pic>
        <p:nvPicPr>
          <p:cNvPr id="6" name="Рисунок 5" descr="0c12aabb78f0988e39c349580fc9818d.jpg"/>
          <p:cNvPicPr>
            <a:picLocks noChangeAspect="1"/>
          </p:cNvPicPr>
          <p:nvPr/>
        </p:nvPicPr>
        <p:blipFill>
          <a:blip r:embed="rId2"/>
          <a:srcRect l="2403" t="3220" r="1538" b="3220"/>
          <a:stretch>
            <a:fillRect/>
          </a:stretch>
        </p:blipFill>
        <p:spPr>
          <a:xfrm>
            <a:off x="3707742" y="285728"/>
            <a:ext cx="5221943" cy="3857652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000628" y="4286256"/>
            <a:ext cx="371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Журавли улетают на юг. Там тепло, много корма- семян и побегов растений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</a:rPr>
              <a:t>.</a:t>
            </a:r>
            <a:endParaRPr lang="ru-RU" sz="2800" b="1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8" name="Рисунок 7" descr="10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357562"/>
            <a:ext cx="4618211" cy="307181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43577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Белка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запасает корм,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грибы, орехи, желуди. Свои запасы она складывает в дуплах и под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корнями 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деревьев. Одна белка запасает до 2000 грибов, больше всего маслят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43372" y="4214818"/>
            <a:ext cx="47863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Хомяк – хозяйственный зверек. В свою  глубокую норку  он таскает запасы с помощью защечных мешочков – семена ржи, пшеницы, овса, гречихи, гороха, кукурузы, подсолнечника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animal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7166"/>
            <a:ext cx="4472332" cy="3357586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Рисунок 7" descr="хомяк.jpg"/>
          <p:cNvPicPr>
            <a:picLocks noChangeAspect="1"/>
          </p:cNvPicPr>
          <p:nvPr/>
        </p:nvPicPr>
        <p:blipFill>
          <a:blip r:embed="rId3"/>
          <a:srcRect l="24510"/>
          <a:stretch>
            <a:fillRect/>
          </a:stretch>
        </p:blipFill>
        <p:spPr>
          <a:xfrm>
            <a:off x="214282" y="2928934"/>
            <a:ext cx="3952304" cy="341068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571612"/>
            <a:ext cx="88582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</a:rPr>
              <a:t>Необычно частые грозы в сентябре - к теплой осени.</a:t>
            </a:r>
          </a:p>
          <a:p>
            <a:endParaRPr lang="ru-RU" sz="2800" b="1" dirty="0" smtClean="0">
              <a:ln>
                <a:solidFill>
                  <a:srgbClr val="FF0000"/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</a:rPr>
              <a:t>Чем суше и теплее сентябрь, тем позднее наступит зима.</a:t>
            </a:r>
          </a:p>
          <a:p>
            <a:endParaRPr lang="ru-RU" sz="2800" b="1" dirty="0" smtClean="0">
              <a:ln>
                <a:solidFill>
                  <a:srgbClr val="FF0000"/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</a:rPr>
              <a:t>Если в сентябре муравьи бегают по верхушкам травы, то снег будет глубокий и зима ранняя, а если по низу - то долгая.</a:t>
            </a:r>
          </a:p>
          <a:p>
            <a:endParaRPr lang="ru-RU" sz="2800" b="1" dirty="0" smtClean="0">
              <a:ln>
                <a:solidFill>
                  <a:srgbClr val="FF0000"/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</a:rPr>
              <a:t>Сентябрь выдался сухой и теплый - к долгой осени.</a:t>
            </a:r>
          </a:p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</a:rPr>
              <a:t>Сентябрь холодный - в следующем году снег может сойти быстрее обычного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357166"/>
            <a:ext cx="7286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Приметы сентября</a:t>
            </a:r>
            <a:endParaRPr lang="ru-RU" sz="60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0"/>
            <a:ext cx="7715304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Пословицы и поговорки про сентябрь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Холоден сентябрь да сыт.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Батюшка сентябрь не любит баловать.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В сентябре и лист на дереве не держится.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В сентябре лес реже и птичий голос тише.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В сентябре одна ягода, да и та горькая рябина.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В сентябре лето кончается, осень начинается.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В сентябре  одна ягода, да и та — горькая рябина.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В сентябре синица просит осень в гости.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Сентябрь без плодов не бывает.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Сентябрь — вечер года.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Сентябрь кафтан с плеч срывает, тулуп надевает.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Сентябрь красно лето провожает, осень золотую встречает.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Сентябрь птиц в дорогу торопит.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906</Words>
  <Application>Microsoft Office PowerPoint</Application>
  <PresentationFormat>Экран (4:3)</PresentationFormat>
  <Paragraphs>110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Осень</vt:lpstr>
      <vt:lpstr>Осень</vt:lpstr>
      <vt:lpstr>Состояние природы осенью</vt:lpstr>
      <vt:lpstr>Сентябрь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Октябрь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Ноябрь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</dc:title>
  <dc:creator>Антонина</dc:creator>
  <cp:lastModifiedBy>User</cp:lastModifiedBy>
  <cp:revision>62</cp:revision>
  <dcterms:created xsi:type="dcterms:W3CDTF">2014-05-17T13:57:06Z</dcterms:created>
  <dcterms:modified xsi:type="dcterms:W3CDTF">2015-07-21T17:00:41Z</dcterms:modified>
</cp:coreProperties>
</file>