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99FF"/>
    <a:srgbClr val="FF66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0A1D-5AD2-474D-83F8-06FB487CA48C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2C07-ABE3-4D8E-A20F-9057A41FA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155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0A1D-5AD2-474D-83F8-06FB487CA48C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2C07-ABE3-4D8E-A20F-9057A41FA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037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0A1D-5AD2-474D-83F8-06FB487CA48C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2C07-ABE3-4D8E-A20F-9057A41FA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086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0A1D-5AD2-474D-83F8-06FB487CA48C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2C07-ABE3-4D8E-A20F-9057A41FA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280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0A1D-5AD2-474D-83F8-06FB487CA48C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2C07-ABE3-4D8E-A20F-9057A41FA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871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0A1D-5AD2-474D-83F8-06FB487CA48C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2C07-ABE3-4D8E-A20F-9057A41FA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990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0A1D-5AD2-474D-83F8-06FB487CA48C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2C07-ABE3-4D8E-A20F-9057A41FA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700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0A1D-5AD2-474D-83F8-06FB487CA48C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2C07-ABE3-4D8E-A20F-9057A41FA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320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0A1D-5AD2-474D-83F8-06FB487CA48C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2C07-ABE3-4D8E-A20F-9057A41FA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450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0A1D-5AD2-474D-83F8-06FB487CA48C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2C07-ABE3-4D8E-A20F-9057A41FA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957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D0A1D-5AD2-474D-83F8-06FB487CA48C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2C07-ABE3-4D8E-A20F-9057A41FA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382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D0A1D-5AD2-474D-83F8-06FB487CA48C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E2C07-ABE3-4D8E-A20F-9057A41FA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644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8000">
              <a:schemeClr val="accent4">
                <a:lumMod val="0"/>
                <a:lumOff val="100000"/>
              </a:schemeClr>
            </a:gs>
            <a:gs pos="92000">
              <a:schemeClr val="accent4">
                <a:lumMod val="10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Century Schoolbook" panose="02040604050505020304" pitchFamily="18" charset="0"/>
              </a:rPr>
              <a:t>От шарлотки к химии</a:t>
            </a:r>
            <a:endParaRPr lang="ru-RU" dirty="0">
              <a:latin typeface="Century Schoolbook" panose="020406040505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25600" y="5239657"/>
            <a:ext cx="9144000" cy="1280886"/>
          </a:xfrm>
        </p:spPr>
        <p:txBody>
          <a:bodyPr>
            <a:noAutofit/>
          </a:bodyPr>
          <a:lstStyle/>
          <a:p>
            <a:pPr algn="r"/>
            <a:r>
              <a:rPr lang="ru-RU" dirty="0">
                <a:latin typeface="Century Schoolbook" panose="02040604050505020304" pitchFamily="18" charset="0"/>
                <a:ea typeface="+mj-ea"/>
                <a:cs typeface="+mj-cs"/>
              </a:rPr>
              <a:t>Воспитанница ГБОУ «Школа 158» </a:t>
            </a:r>
          </a:p>
          <a:p>
            <a:pPr algn="r"/>
            <a:r>
              <a:rPr lang="ru-RU" dirty="0">
                <a:latin typeface="Century Schoolbook" panose="02040604050505020304" pitchFamily="18" charset="0"/>
                <a:ea typeface="+mj-ea"/>
                <a:cs typeface="+mj-cs"/>
              </a:rPr>
              <a:t>Гр.№3</a:t>
            </a:r>
          </a:p>
          <a:p>
            <a:pPr algn="r"/>
            <a:r>
              <a:rPr lang="ru-RU" dirty="0" err="1">
                <a:latin typeface="Century Schoolbook" panose="02040604050505020304" pitchFamily="18" charset="0"/>
                <a:ea typeface="+mj-ea"/>
                <a:cs typeface="+mj-cs"/>
              </a:rPr>
              <a:t>Клентеева</a:t>
            </a:r>
            <a:r>
              <a:rPr lang="ru-RU" dirty="0">
                <a:latin typeface="Century Schoolbook" panose="02040604050505020304" pitchFamily="18" charset="0"/>
                <a:ea typeface="+mj-ea"/>
                <a:cs typeface="+mj-cs"/>
              </a:rPr>
              <a:t> </a:t>
            </a:r>
            <a:r>
              <a:rPr lang="ru-RU" dirty="0" smtClean="0">
                <a:latin typeface="Century Schoolbook" panose="02040604050505020304" pitchFamily="18" charset="0"/>
                <a:ea typeface="+mj-ea"/>
                <a:cs typeface="+mj-cs"/>
              </a:rPr>
              <a:t>Алёна</a:t>
            </a:r>
            <a:endParaRPr lang="ru-RU" dirty="0">
              <a:latin typeface="Century Schoolbook" panose="02040604050505020304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6048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8000">
              <a:schemeClr val="accent4">
                <a:lumMod val="0"/>
                <a:lumOff val="100000"/>
              </a:schemeClr>
            </a:gs>
            <a:gs pos="92000">
              <a:schemeClr val="accent4">
                <a:lumMod val="10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7474" y="2403566"/>
            <a:ext cx="104067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>
                <a:latin typeface="Century Schoolbook" panose="02040604050505020304" pitchFamily="18" charset="0"/>
                <a:ea typeface="+mj-ea"/>
                <a:cs typeface="+mj-cs"/>
              </a:rPr>
              <a:t>Спасибо</a:t>
            </a:r>
            <a:r>
              <a:rPr lang="ru-RU" sz="7200" dirty="0" smtClean="0"/>
              <a:t> </a:t>
            </a:r>
            <a:r>
              <a:rPr lang="ru-RU" sz="6000" dirty="0">
                <a:latin typeface="Century Schoolbook" panose="02040604050505020304" pitchFamily="18" charset="0"/>
                <a:ea typeface="+mj-ea"/>
                <a:cs typeface="+mj-cs"/>
              </a:rPr>
              <a:t>за</a:t>
            </a:r>
            <a:r>
              <a:rPr lang="ru-RU" sz="7200" dirty="0" smtClean="0"/>
              <a:t> </a:t>
            </a:r>
            <a:r>
              <a:rPr lang="ru-RU" sz="6000" dirty="0">
                <a:latin typeface="Century Schoolbook" panose="02040604050505020304" pitchFamily="18" charset="0"/>
                <a:ea typeface="+mj-ea"/>
                <a:cs typeface="+mj-cs"/>
              </a:rPr>
              <a:t>внимание!</a:t>
            </a:r>
            <a:endParaRPr lang="ru-RU" sz="6000" dirty="0">
              <a:latin typeface="Century Schoolbook" panose="02040604050505020304" pitchFamily="18" charset="0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89416" y="5293417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400" dirty="0">
                <a:latin typeface="Century Schoolbook" panose="02040604050505020304" pitchFamily="18" charset="0"/>
                <a:ea typeface="+mj-ea"/>
                <a:cs typeface="+mj-cs"/>
              </a:rPr>
              <a:t>Воспитанница ГБОУ «Школа 158» </a:t>
            </a:r>
          </a:p>
          <a:p>
            <a:pPr algn="r"/>
            <a:r>
              <a:rPr lang="ru-RU" sz="2400" dirty="0">
                <a:latin typeface="Century Schoolbook" panose="02040604050505020304" pitchFamily="18" charset="0"/>
                <a:ea typeface="+mj-ea"/>
                <a:cs typeface="+mj-cs"/>
              </a:rPr>
              <a:t>Гр.№3</a:t>
            </a:r>
          </a:p>
          <a:p>
            <a:pPr algn="r"/>
            <a:r>
              <a:rPr lang="ru-RU" sz="2400" dirty="0" err="1">
                <a:latin typeface="Century Schoolbook" panose="02040604050505020304" pitchFamily="18" charset="0"/>
                <a:ea typeface="+mj-ea"/>
                <a:cs typeface="+mj-cs"/>
              </a:rPr>
              <a:t>Клентеева</a:t>
            </a:r>
            <a:r>
              <a:rPr lang="ru-RU" sz="2400" dirty="0">
                <a:latin typeface="Century Schoolbook" panose="02040604050505020304" pitchFamily="18" charset="0"/>
                <a:ea typeface="+mj-ea"/>
                <a:cs typeface="+mj-cs"/>
              </a:rPr>
              <a:t> Алёна</a:t>
            </a:r>
          </a:p>
        </p:txBody>
      </p:sp>
    </p:spTree>
    <p:extLst>
      <p:ext uri="{BB962C8B-B14F-4D97-AF65-F5344CB8AC3E}">
        <p14:creationId xmlns:p14="http://schemas.microsoft.com/office/powerpoint/2010/main" val="35299300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8000">
              <a:schemeClr val="accent4">
                <a:lumMod val="0"/>
                <a:lumOff val="100000"/>
              </a:schemeClr>
            </a:gs>
            <a:gs pos="92000">
              <a:schemeClr val="accent4">
                <a:lumMod val="10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7656" y="232229"/>
            <a:ext cx="10406743" cy="923330"/>
          </a:xfrm>
          <a:prstGeom prst="rect">
            <a:avLst/>
          </a:prstGeom>
          <a:solidFill>
            <a:srgbClr val="FF99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С чего появился интерес к теме</a:t>
            </a:r>
            <a:endParaRPr lang="ru-RU" sz="5400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" y="1378856"/>
            <a:ext cx="3396343" cy="452845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4821" y="1378856"/>
            <a:ext cx="3396343" cy="452845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3392" y="1378856"/>
            <a:ext cx="3396343" cy="452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2952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8000">
              <a:schemeClr val="accent4">
                <a:lumMod val="0"/>
                <a:lumOff val="100000"/>
              </a:schemeClr>
            </a:gs>
            <a:gs pos="92000">
              <a:schemeClr val="accent4">
                <a:lumMod val="10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67656" y="232229"/>
            <a:ext cx="10406743" cy="923330"/>
          </a:xfrm>
          <a:prstGeom prst="rect">
            <a:avLst/>
          </a:prstGeom>
          <a:solidFill>
            <a:srgbClr val="FF99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С чего появился интерес к теме</a:t>
            </a:r>
            <a:endParaRPr lang="ru-RU" sz="5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1027" y="2434771"/>
            <a:ext cx="5203372" cy="33709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656" y="2434771"/>
            <a:ext cx="4983221" cy="3370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053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8000">
              <a:schemeClr val="accent4">
                <a:lumMod val="0"/>
                <a:lumOff val="100000"/>
              </a:schemeClr>
            </a:gs>
            <a:gs pos="92000">
              <a:schemeClr val="accent4">
                <a:lumMod val="10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7656" y="232229"/>
            <a:ext cx="10406743" cy="923330"/>
          </a:xfrm>
          <a:prstGeom prst="rect">
            <a:avLst/>
          </a:prstGeom>
          <a:solidFill>
            <a:srgbClr val="FF99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Поиск ответа</a:t>
            </a:r>
            <a:endParaRPr lang="ru-RU" sz="5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35" y="1472837"/>
            <a:ext cx="3722914" cy="474615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549" y="1472837"/>
            <a:ext cx="3055908" cy="474615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8457" y="1472837"/>
            <a:ext cx="3574785" cy="4766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3687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8000">
              <a:schemeClr val="accent4">
                <a:lumMod val="0"/>
                <a:lumOff val="100000"/>
              </a:schemeClr>
            </a:gs>
            <a:gs pos="92000">
              <a:schemeClr val="accent4">
                <a:lumMod val="10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7656" y="232229"/>
            <a:ext cx="10406743" cy="923330"/>
          </a:xfrm>
          <a:prstGeom prst="rect">
            <a:avLst/>
          </a:prstGeom>
          <a:solidFill>
            <a:srgbClr val="FF99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Лимонный сок - кислота</a:t>
            </a:r>
            <a:endParaRPr lang="ru-RU" sz="5400" dirty="0"/>
          </a:p>
        </p:txBody>
      </p:sp>
      <p:sp>
        <p:nvSpPr>
          <p:cNvPr id="7" name="TextBox 6"/>
          <p:cNvSpPr txBox="1"/>
          <p:nvPr/>
        </p:nvSpPr>
        <p:spPr>
          <a:xfrm>
            <a:off x="404949" y="1645920"/>
            <a:ext cx="1133856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600" dirty="0" smtClean="0"/>
              <a:t>Кислота кислая</a:t>
            </a:r>
          </a:p>
          <a:p>
            <a:pPr marL="342900" indent="-342900">
              <a:buAutoNum type="arabicPeriod"/>
            </a:pPr>
            <a:endParaRPr lang="ru-RU" sz="3600" dirty="0" smtClean="0"/>
          </a:p>
          <a:p>
            <a:pPr marL="342900" indent="-342900">
              <a:buAutoNum type="arabicPeriod"/>
            </a:pPr>
            <a:r>
              <a:rPr lang="ru-RU" sz="3600" dirty="0" smtClean="0"/>
              <a:t>Жидкая, похожа на воду</a:t>
            </a:r>
          </a:p>
          <a:p>
            <a:pPr marL="342900" indent="-342900">
              <a:buAutoNum type="arabicPeriod"/>
            </a:pPr>
            <a:endParaRPr lang="ru-RU" sz="3600" dirty="0" smtClean="0"/>
          </a:p>
          <a:p>
            <a:pPr marL="342900" indent="-342900">
              <a:buAutoNum type="arabicPeriod"/>
            </a:pPr>
            <a:r>
              <a:rPr lang="ru-RU" sz="3600" dirty="0" smtClean="0"/>
              <a:t>Может разъесть кожу (ожог), одежду, дерево, бетон</a:t>
            </a:r>
          </a:p>
          <a:p>
            <a:pPr marL="342900" indent="-342900">
              <a:buAutoNum type="arabicPeriod"/>
            </a:pPr>
            <a:endParaRPr lang="ru-RU" sz="3600" dirty="0" smtClean="0"/>
          </a:p>
          <a:p>
            <a:pPr marL="342900" indent="-342900">
              <a:buAutoNum type="arabicPeriod"/>
            </a:pPr>
            <a:r>
              <a:rPr lang="ru-RU" sz="3600" dirty="0" smtClean="0"/>
              <a:t>Используют в промышленности, кулинарии, даже у человека в желудке есть кислота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54511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8000">
              <a:schemeClr val="accent4">
                <a:lumMod val="0"/>
                <a:lumOff val="100000"/>
              </a:schemeClr>
            </a:gs>
            <a:gs pos="92000">
              <a:schemeClr val="accent4">
                <a:lumMod val="10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7656" y="232229"/>
            <a:ext cx="10406743" cy="923330"/>
          </a:xfrm>
          <a:prstGeom prst="rect">
            <a:avLst/>
          </a:prstGeom>
          <a:solidFill>
            <a:srgbClr val="FF99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Сода- щёлочь</a:t>
            </a:r>
            <a:endParaRPr lang="ru-RU" sz="5400" dirty="0"/>
          </a:p>
        </p:txBody>
      </p:sp>
      <p:sp>
        <p:nvSpPr>
          <p:cNvPr id="7" name="TextBox 6"/>
          <p:cNvSpPr txBox="1"/>
          <p:nvPr/>
        </p:nvSpPr>
        <p:spPr>
          <a:xfrm>
            <a:off x="404949" y="1645920"/>
            <a:ext cx="1133856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600" dirty="0" smtClean="0"/>
              <a:t>Щёлочь хорошо размешивается в воде, выделяется при этом тепло</a:t>
            </a:r>
          </a:p>
          <a:p>
            <a:pPr marL="342900" indent="-342900">
              <a:buAutoNum type="arabicPeriod"/>
            </a:pPr>
            <a:endParaRPr lang="ru-RU" sz="3600" dirty="0" smtClean="0"/>
          </a:p>
          <a:p>
            <a:pPr marL="342900" indent="-342900">
              <a:buAutoNum type="arabicPeriod"/>
            </a:pPr>
            <a:r>
              <a:rPr lang="ru-RU" sz="3600" dirty="0" smtClean="0"/>
              <a:t>На ощупь скользкая</a:t>
            </a:r>
          </a:p>
          <a:p>
            <a:pPr marL="342900" indent="-342900">
              <a:buAutoNum type="arabicPeriod"/>
            </a:pPr>
            <a:endParaRPr lang="ru-RU" sz="3600" dirty="0" smtClean="0"/>
          </a:p>
          <a:p>
            <a:pPr marL="342900" indent="-342900">
              <a:buAutoNum type="arabicPeriod"/>
            </a:pPr>
            <a:r>
              <a:rPr lang="ru-RU" sz="3600" dirty="0" smtClean="0"/>
              <a:t>Может разъесть дерево, пластик, одежду</a:t>
            </a:r>
          </a:p>
          <a:p>
            <a:pPr marL="342900" indent="-342900">
              <a:buAutoNum type="arabicPeriod"/>
            </a:pPr>
            <a:endParaRPr lang="ru-RU" sz="3600" dirty="0" smtClean="0"/>
          </a:p>
          <a:p>
            <a:pPr marL="342900" indent="-342900">
              <a:buAutoNum type="arabicPeriod"/>
            </a:pPr>
            <a:r>
              <a:rPr lang="ru-RU" sz="3600" dirty="0" smtClean="0"/>
              <a:t>Используют в промышленности, медицине, кулинарии, делают удобрения. В мыле есть щёлочь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51221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8000">
              <a:schemeClr val="accent4">
                <a:lumMod val="0"/>
                <a:lumOff val="100000"/>
              </a:schemeClr>
            </a:gs>
            <a:gs pos="92000">
              <a:schemeClr val="accent4">
                <a:lumMod val="10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7656" y="232229"/>
            <a:ext cx="10406743" cy="923330"/>
          </a:xfrm>
          <a:prstGeom prst="rect">
            <a:avLst/>
          </a:prstGeom>
          <a:solidFill>
            <a:srgbClr val="FF99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Что происходит</a:t>
            </a:r>
            <a:endParaRPr lang="ru-RU" sz="5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656" y="1590868"/>
            <a:ext cx="5322597" cy="426875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07494" y="1772816"/>
            <a:ext cx="5542384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400" dirty="0" smtClean="0"/>
              <a:t>При смешивании соды и лимонной кислоты происходит гашение (кислота перестает быть кислой, щелочь едкой). Выделяется углекислый газ, который надувает </a:t>
            </a:r>
            <a:r>
              <a:rPr lang="ru-RU" sz="3400" dirty="0" err="1" smtClean="0"/>
              <a:t>пузырики</a:t>
            </a:r>
            <a:r>
              <a:rPr lang="ru-RU" sz="3400" dirty="0" smtClean="0"/>
              <a:t>.</a:t>
            </a:r>
            <a:endParaRPr lang="ru-RU" sz="3400" dirty="0"/>
          </a:p>
        </p:txBody>
      </p:sp>
    </p:spTree>
    <p:extLst>
      <p:ext uri="{BB962C8B-B14F-4D97-AF65-F5344CB8AC3E}">
        <p14:creationId xmlns:p14="http://schemas.microsoft.com/office/powerpoint/2010/main" val="11760867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8000">
              <a:schemeClr val="accent4">
                <a:lumMod val="0"/>
                <a:lumOff val="100000"/>
              </a:schemeClr>
            </a:gs>
            <a:gs pos="92000">
              <a:schemeClr val="accent4">
                <a:lumMod val="10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0719" y="193041"/>
            <a:ext cx="10406743" cy="923330"/>
          </a:xfrm>
          <a:prstGeom prst="rect">
            <a:avLst/>
          </a:prstGeom>
          <a:solidFill>
            <a:srgbClr val="FF99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Опыт</a:t>
            </a:r>
            <a:endParaRPr lang="ru-RU" sz="5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631" y="1596798"/>
            <a:ext cx="6694443" cy="4793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8716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8000">
              <a:schemeClr val="accent4">
                <a:lumMod val="0"/>
                <a:lumOff val="100000"/>
              </a:schemeClr>
            </a:gs>
            <a:gs pos="92000">
              <a:schemeClr val="accent4">
                <a:lumMod val="10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7656" y="232229"/>
            <a:ext cx="10406743" cy="923330"/>
          </a:xfrm>
          <a:prstGeom prst="rect">
            <a:avLst/>
          </a:prstGeom>
          <a:solidFill>
            <a:srgbClr val="FF99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Итоги исследования</a:t>
            </a:r>
            <a:endParaRPr lang="ru-RU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667656" y="1619794"/>
            <a:ext cx="1040674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Если соединить кислоту и щёлочь, то происходит бурная реакция.</a:t>
            </a:r>
          </a:p>
          <a:p>
            <a:endParaRPr lang="ru-RU" sz="2800" dirty="0" smtClean="0"/>
          </a:p>
          <a:p>
            <a:r>
              <a:rPr lang="ru-RU" sz="2800" dirty="0" smtClean="0"/>
              <a:t>А изучает эти реакции удивительная наука – ХИМИЯ!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560646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</TotalTime>
  <Words>168</Words>
  <Application>Microsoft Office PowerPoint</Application>
  <PresentationFormat>Широкоэкранный</PresentationFormat>
  <Paragraphs>34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Century Schoolbook</vt:lpstr>
      <vt:lpstr>Тема Office</vt:lpstr>
      <vt:lpstr>От шарлотки к химии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шарлотки к химии</dc:title>
  <dc:creator>User</dc:creator>
  <cp:lastModifiedBy>HP</cp:lastModifiedBy>
  <cp:revision>16</cp:revision>
  <dcterms:created xsi:type="dcterms:W3CDTF">2020-01-19T16:19:31Z</dcterms:created>
  <dcterms:modified xsi:type="dcterms:W3CDTF">2020-01-28T14:17:38Z</dcterms:modified>
</cp:coreProperties>
</file>