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1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9788" y="766763"/>
            <a:ext cx="28797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6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31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3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3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20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2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2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8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8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59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36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3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41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2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4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47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48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9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0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1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52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3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1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1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1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55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6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5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25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26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2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2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7" Type="http://schemas.openxmlformats.org/officeDocument/2006/relationships/image" Target="../media/image5.png" /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.xml" /><Relationship Id="rId6" Type="http://schemas.openxmlformats.org/officeDocument/2006/relationships/image" Target="../media/image4.gif" /><Relationship Id="rId5" Type="http://schemas.openxmlformats.org/officeDocument/2006/relationships/image" Target="../media/image3.gif" /><Relationship Id="rId4" Type="http://schemas.openxmlformats.org/officeDocument/2006/relationships/image" Target="../media/image2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10.xml" /><Relationship Id="rId6" Type="http://schemas.openxmlformats.org/officeDocument/2006/relationships/image" Target="../media/image12.gif" /><Relationship Id="rId5" Type="http://schemas.openxmlformats.org/officeDocument/2006/relationships/image" Target="../media/image27.gif" /><Relationship Id="rId4" Type="http://schemas.openxmlformats.org/officeDocument/2006/relationships/image" Target="../media/image31.jpe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11.xml" /><Relationship Id="rId6" Type="http://schemas.openxmlformats.org/officeDocument/2006/relationships/image" Target="../media/image4.gif" /><Relationship Id="rId5" Type="http://schemas.openxmlformats.org/officeDocument/2006/relationships/image" Target="../media/image12.gif" /><Relationship Id="rId4" Type="http://schemas.openxmlformats.org/officeDocument/2006/relationships/image" Target="../media/image32.png" 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 /><Relationship Id="rId3" Type="http://schemas.openxmlformats.org/officeDocument/2006/relationships/image" Target="../media/image33.jpeg" /><Relationship Id="rId7" Type="http://schemas.openxmlformats.org/officeDocument/2006/relationships/image" Target="../media/image12.gif" /><Relationship Id="rId2" Type="http://schemas.openxmlformats.org/officeDocument/2006/relationships/slideLayout" Target="../slideLayouts/slideLayout7.xml" /><Relationship Id="rId1" Type="http://schemas.openxmlformats.org/officeDocument/2006/relationships/tags" Target="../tags/tag12.xml" /><Relationship Id="rId6" Type="http://schemas.openxmlformats.org/officeDocument/2006/relationships/image" Target="../media/image36.gif" /><Relationship Id="rId5" Type="http://schemas.openxmlformats.org/officeDocument/2006/relationships/image" Target="../media/image35.jpeg" /><Relationship Id="rId4" Type="http://schemas.openxmlformats.org/officeDocument/2006/relationships/image" Target="../media/image34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7" Type="http://schemas.openxmlformats.org/officeDocument/2006/relationships/image" Target="../media/image10.gif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2.xml" /><Relationship Id="rId6" Type="http://schemas.openxmlformats.org/officeDocument/2006/relationships/image" Target="../media/image9.gif" /><Relationship Id="rId5" Type="http://schemas.openxmlformats.org/officeDocument/2006/relationships/image" Target="../media/image8.png" /><Relationship Id="rId4" Type="http://schemas.openxmlformats.org/officeDocument/2006/relationships/image" Target="../media/image7.gif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3.xml" /><Relationship Id="rId5" Type="http://schemas.openxmlformats.org/officeDocument/2006/relationships/image" Target="../media/image12.gif" /><Relationship Id="rId4" Type="http://schemas.openxmlformats.org/officeDocument/2006/relationships/image" Target="../media/image11.gif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7" Type="http://schemas.openxmlformats.org/officeDocument/2006/relationships/image" Target="../media/image12.gif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4.xml" /><Relationship Id="rId6" Type="http://schemas.openxmlformats.org/officeDocument/2006/relationships/image" Target="../media/image15.jpeg" /><Relationship Id="rId5" Type="http://schemas.openxmlformats.org/officeDocument/2006/relationships/image" Target="../media/image14.jpeg" /><Relationship Id="rId4" Type="http://schemas.openxmlformats.org/officeDocument/2006/relationships/image" Target="../media/image13.jpeg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 /><Relationship Id="rId3" Type="http://schemas.openxmlformats.org/officeDocument/2006/relationships/image" Target="../media/image6.jpeg" /><Relationship Id="rId7" Type="http://schemas.openxmlformats.org/officeDocument/2006/relationships/image" Target="../media/image19.gif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5.xml" /><Relationship Id="rId6" Type="http://schemas.openxmlformats.org/officeDocument/2006/relationships/image" Target="../media/image18.gif" /><Relationship Id="rId5" Type="http://schemas.openxmlformats.org/officeDocument/2006/relationships/image" Target="../media/image17.jpeg" /><Relationship Id="rId4" Type="http://schemas.openxmlformats.org/officeDocument/2006/relationships/image" Target="../media/image16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6.xml" /><Relationship Id="rId5" Type="http://schemas.openxmlformats.org/officeDocument/2006/relationships/image" Target="../media/image22.png" /><Relationship Id="rId4" Type="http://schemas.openxmlformats.org/officeDocument/2006/relationships/image" Target="../media/image21.jpeg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 /><Relationship Id="rId3" Type="http://schemas.openxmlformats.org/officeDocument/2006/relationships/image" Target="../media/image6.jpeg" /><Relationship Id="rId7" Type="http://schemas.openxmlformats.org/officeDocument/2006/relationships/image" Target="../media/image26.gif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7.xml" /><Relationship Id="rId6" Type="http://schemas.openxmlformats.org/officeDocument/2006/relationships/image" Target="../media/image25.gif" /><Relationship Id="rId5" Type="http://schemas.openxmlformats.org/officeDocument/2006/relationships/image" Target="../media/image24.gif" /><Relationship Id="rId10" Type="http://schemas.openxmlformats.org/officeDocument/2006/relationships/image" Target="../media/image28.gif" /><Relationship Id="rId4" Type="http://schemas.openxmlformats.org/officeDocument/2006/relationships/image" Target="../media/image23.gif" /><Relationship Id="rId9" Type="http://schemas.openxmlformats.org/officeDocument/2006/relationships/image" Target="../media/image9.gif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8.xml" /><Relationship Id="rId6" Type="http://schemas.openxmlformats.org/officeDocument/2006/relationships/image" Target="../media/image27.gif" /><Relationship Id="rId5" Type="http://schemas.openxmlformats.org/officeDocument/2006/relationships/image" Target="../media/image12.gif" /><Relationship Id="rId4" Type="http://schemas.openxmlformats.org/officeDocument/2006/relationships/image" Target="../media/image29.jpe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9.xml" /><Relationship Id="rId6" Type="http://schemas.openxmlformats.org/officeDocument/2006/relationships/image" Target="../media/image27.gif" /><Relationship Id="rId5" Type="http://schemas.openxmlformats.org/officeDocument/2006/relationships/image" Target="../media/image12.gif" /><Relationship Id="rId4" Type="http://schemas.openxmlformats.org/officeDocument/2006/relationships/image" Target="../media/image30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16" y="-3605"/>
            <a:ext cx="6994820" cy="9144000"/>
          </a:xfrm>
          <a:prstGeom prst="rect">
            <a:avLst/>
          </a:prstGeom>
        </p:spPr>
      </p:pic>
      <p:pic>
        <p:nvPicPr>
          <p:cNvPr id="2097153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9545" y="4860033"/>
            <a:ext cx="5076564" cy="2417740"/>
          </a:xfrm>
          <a:prstGeom prst="rect">
            <a:avLst/>
          </a:prstGeom>
        </p:spPr>
      </p:pic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>«Самым дорогим посвящается!»</a:t>
            </a:r>
          </a:p>
        </p:txBody>
      </p:sp>
      <p:pic>
        <p:nvPicPr>
          <p:cNvPr id="2097154" name="Рисунок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93097" y="-26883"/>
            <a:ext cx="2313719" cy="4319549"/>
          </a:xfrm>
          <a:prstGeom prst="rect">
            <a:avLst/>
          </a:prstGeom>
        </p:spPr>
      </p:pic>
      <p:pic>
        <p:nvPicPr>
          <p:cNvPr id="2097155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8790" y="1335205"/>
            <a:ext cx="3228975" cy="2159000"/>
          </a:xfrm>
          <a:prstGeom prst="rect">
            <a:avLst/>
          </a:prstGeom>
        </p:spPr>
      </p:pic>
      <p:pic>
        <p:nvPicPr>
          <p:cNvPr id="2097156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1397624" y="1262658"/>
            <a:ext cx="3390993" cy="23040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2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4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6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60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latin typeface="Monotype Corsiva" panose="03010101010201010101" pitchFamily="66" charset="0"/>
              </a:rPr>
            </a:br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Быть мамой - значит всегда учиться.</a:t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/>
          </a:p>
        </p:txBody>
      </p:sp>
      <p:sp>
        <p:nvSpPr>
          <p:cNvPr id="1048609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1875" lnSpcReduction="20000"/>
          </a:bodyPr>
          <a:lstStyle/>
          <a:p>
            <a:pPr algn="just"/>
            <a:r>
              <a:rPr lang="ru-RU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>
                <a:latin typeface="Monotype Corsiva" panose="03010101010201010101" pitchFamily="66" charset="0"/>
              </a:rPr>
              <a:t>- значит вновь и вновь открывать сердце тому, кто делает очень больно. Это значит - несмотря ни на что, обнимать и петь колыбельные на ночь. Быть мамой значит уметь терпеть и прощать.</a:t>
            </a:r>
            <a:endParaRPr lang="ru-RU" dirty="0">
              <a:latin typeface="Monotype Corsiva" panose="03010101010201010101" pitchFamily="66" charset="0"/>
            </a:endParaRPr>
          </a:p>
          <a:p>
            <a:pPr algn="just"/>
            <a:r>
              <a:rPr lang="ru-RU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>
                <a:latin typeface="Monotype Corsiva" panose="03010101010201010101" pitchFamily="66" charset="0"/>
              </a:rPr>
              <a:t>- значит понимать и принимать. Это значит чувствовать чужую боль как свою, разделять огромное горе из-за сломанного цветка или улетевшего жука; уметь радоваться маленьким радостям, ведомым только детям, и вместе с ними смеяться над тем, что действительно смешно, а не принято считать таковым. Это значит видеть мир глазами своего ребенка, идти вместе с ним по жизненному пути, нежно помогая преодолевать трудности, и быть всегда готовой прийти на помощь. Быть мамой - значит любить.</a:t>
            </a:r>
            <a:endParaRPr lang="ru-RU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2097207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8961" y="8044578"/>
            <a:ext cx="3362402" cy="717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208" name="Рисунок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52736" y="1499658"/>
            <a:ext cx="864096" cy="577763"/>
          </a:xfrm>
          <a:prstGeom prst="rect">
            <a:avLst/>
          </a:prstGeom>
        </p:spPr>
      </p:pic>
      <p:pic>
        <p:nvPicPr>
          <p:cNvPr id="2097209" name="Рисунок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03186" y="1499658"/>
            <a:ext cx="864096" cy="577763"/>
          </a:xfrm>
          <a:prstGeom prst="rect">
            <a:avLst/>
          </a:prstGeom>
        </p:spPr>
      </p:pic>
      <p:pic>
        <p:nvPicPr>
          <p:cNvPr id="2097210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2976" y="1026540"/>
            <a:ext cx="714375" cy="1524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36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1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6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latin typeface="Monotype Corsiva" panose="03010101010201010101" pitchFamily="66" charset="0"/>
              </a:rPr>
            </a:br>
            <a:b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БЫТЬ МАМОЙ - ЗНАЧИТ БЫТЬ СВЯТОЙ.</a:t>
            </a:r>
            <a:br>
              <a:rPr lang="ru-RU" dirty="0"/>
            </a:br>
            <a:endParaRPr lang="ru-RU" dirty="0"/>
          </a:p>
        </p:txBody>
      </p:sp>
      <p:sp>
        <p:nvSpPr>
          <p:cNvPr id="1048611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u="sng" dirty="0"/>
          </a:p>
          <a:p>
            <a:pPr marL="0" indent="0" algn="just">
              <a:buNone/>
            </a:pPr>
            <a:r>
              <a:rPr lang="ru-RU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i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>
                <a:latin typeface="Monotype Corsiva" panose="03010101010201010101" pitchFamily="66" charset="0"/>
              </a:rPr>
              <a:t>- значит, уметь все, понимать свою слабость, и, вставая или ложась, готовя или гладя, молиться, чтобы Господь упас, уберег, сохранил, наставил, уврачевал близких и дорогих, и чтобы этот блаженный тяжелый труд материнства продолжался еще многие, многие годы...</a:t>
            </a:r>
            <a:endParaRPr lang="ru-RU" dirty="0">
              <a:latin typeface="Monotype Corsiva" panose="03010101010201010101" pitchFamily="66" charset="0"/>
            </a:endParaRPr>
          </a:p>
          <a:p>
            <a:pPr algn="just"/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2097212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523" y="7556621"/>
            <a:ext cx="4778967" cy="1239847"/>
          </a:xfrm>
          <a:prstGeom prst="rect">
            <a:avLst/>
          </a:prstGeom>
        </p:spPr>
      </p:pic>
      <p:pic>
        <p:nvPicPr>
          <p:cNvPr id="2097213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44724" y="1400732"/>
            <a:ext cx="714375" cy="1524000"/>
          </a:xfrm>
          <a:prstGeom prst="rect">
            <a:avLst/>
          </a:prstGeom>
          <a:noFill/>
        </p:spPr>
      </p:pic>
      <p:pic>
        <p:nvPicPr>
          <p:cNvPr id="2097214" name="Рисунок 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36490" y="1691680"/>
            <a:ext cx="1409000" cy="9421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6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4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5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704" y="2939819"/>
            <a:ext cx="4572000" cy="4064000"/>
          </a:xfrm>
          <a:prstGeom prst="rect">
            <a:avLst/>
          </a:prstGeom>
        </p:spPr>
      </p:pic>
      <p:pic>
        <p:nvPicPr>
          <p:cNvPr id="2097216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66" y="6303"/>
            <a:ext cx="4153688" cy="6397192"/>
          </a:xfrm>
          <a:prstGeom prst="rect">
            <a:avLst/>
          </a:prstGeom>
        </p:spPr>
      </p:pic>
      <p:pic>
        <p:nvPicPr>
          <p:cNvPr id="2097217" name="Рисунок 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5491" y="6876256"/>
            <a:ext cx="1576028" cy="2068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218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5204" y="762000"/>
            <a:ext cx="978694" cy="2540000"/>
          </a:xfrm>
          <a:prstGeom prst="rect">
            <a:avLst/>
          </a:prstGeom>
        </p:spPr>
      </p:pic>
      <p:pic>
        <p:nvPicPr>
          <p:cNvPr id="209721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33" y="4381499"/>
            <a:ext cx="714375" cy="1524000"/>
          </a:xfrm>
          <a:prstGeom prst="rect">
            <a:avLst/>
          </a:prstGeom>
          <a:noFill/>
        </p:spPr>
      </p:pic>
      <p:pic>
        <p:nvPicPr>
          <p:cNvPr id="2097220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75483" y="13888"/>
            <a:ext cx="714375" cy="1524000"/>
          </a:xfrm>
          <a:prstGeom prst="rect">
            <a:avLst/>
          </a:prstGeom>
          <a:noFill/>
        </p:spPr>
      </p:pic>
      <p:pic>
        <p:nvPicPr>
          <p:cNvPr id="2097221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6710" y="6616564"/>
            <a:ext cx="714375" cy="1524000"/>
          </a:xfrm>
          <a:prstGeom prst="rect">
            <a:avLst/>
          </a:prstGeom>
          <a:noFill/>
        </p:spPr>
      </p:pic>
      <p:pic>
        <p:nvPicPr>
          <p:cNvPr id="2097222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9824" y="251520"/>
            <a:ext cx="714375" cy="1524000"/>
          </a:xfrm>
          <a:prstGeom prst="rect">
            <a:avLst/>
          </a:prstGeom>
          <a:noFill/>
        </p:spPr>
      </p:pic>
      <p:pic>
        <p:nvPicPr>
          <p:cNvPr id="2097223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2976" y="77387"/>
            <a:ext cx="714375" cy="1524000"/>
          </a:xfrm>
          <a:prstGeom prst="rect">
            <a:avLst/>
          </a:prstGeom>
          <a:noFill/>
        </p:spPr>
      </p:pic>
      <p:pic>
        <p:nvPicPr>
          <p:cNvPr id="2097224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3496"/>
            <a:ext cx="714375" cy="1524000"/>
          </a:xfrm>
          <a:prstGeom prst="rect">
            <a:avLst/>
          </a:prstGeom>
          <a:noFill/>
        </p:spPr>
      </p:pic>
      <p:pic>
        <p:nvPicPr>
          <p:cNvPr id="2097225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6606" y="2032000"/>
            <a:ext cx="714375" cy="1524000"/>
          </a:xfrm>
          <a:prstGeom prst="rect">
            <a:avLst/>
          </a:prstGeom>
          <a:noFill/>
        </p:spPr>
      </p:pic>
      <p:pic>
        <p:nvPicPr>
          <p:cNvPr id="2097226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2704" y="7503071"/>
            <a:ext cx="714375" cy="1524000"/>
          </a:xfrm>
          <a:prstGeom prst="rect">
            <a:avLst/>
          </a:prstGeom>
          <a:noFill/>
        </p:spPr>
      </p:pic>
      <p:pic>
        <p:nvPicPr>
          <p:cNvPr id="2097227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697" y="251520"/>
            <a:ext cx="714375" cy="1524000"/>
          </a:xfrm>
          <a:prstGeom prst="rect">
            <a:avLst/>
          </a:prstGeom>
          <a:noFill/>
        </p:spPr>
      </p:pic>
      <p:pic>
        <p:nvPicPr>
          <p:cNvPr id="2097228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908" y="7548096"/>
            <a:ext cx="714375" cy="1524000"/>
          </a:xfrm>
          <a:prstGeom prst="rect">
            <a:avLst/>
          </a:prstGeom>
          <a:noFill/>
        </p:spPr>
      </p:pic>
      <p:pic>
        <p:nvPicPr>
          <p:cNvPr id="209722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75483" y="6403495"/>
            <a:ext cx="714375" cy="1524000"/>
          </a:xfrm>
          <a:prstGeom prst="rect">
            <a:avLst/>
          </a:prstGeom>
          <a:noFill/>
        </p:spPr>
      </p:pic>
      <p:pic>
        <p:nvPicPr>
          <p:cNvPr id="2097230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61410" y="3822699"/>
            <a:ext cx="714375" cy="1524000"/>
          </a:xfrm>
          <a:prstGeom prst="rect">
            <a:avLst/>
          </a:prstGeom>
          <a:noFill/>
        </p:spPr>
      </p:pic>
      <p:pic>
        <p:nvPicPr>
          <p:cNvPr id="2097231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8591" y="6403495"/>
            <a:ext cx="4429125" cy="23749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9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14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59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593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000000"/>
              </a:solidFill>
              <a:latin typeface="Trebuchet MS"/>
            </a:endParaRPr>
          </a:p>
          <a:p>
            <a:pPr algn="ctr"/>
            <a:endParaRPr lang="ru-RU" dirty="0"/>
          </a:p>
        </p:txBody>
      </p:sp>
      <p:sp>
        <p:nvSpPr>
          <p:cNvPr id="1048594" name="Прямоугольник 6"/>
          <p:cNvSpPr/>
          <p:nvPr/>
        </p:nvSpPr>
        <p:spPr>
          <a:xfrm>
            <a:off x="1808820" y="3000290"/>
            <a:ext cx="3240360" cy="3762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От чистого сердца,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Простыми словами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Сегодня, друзья,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Мы расскажем о маме</a:t>
            </a:r>
            <a:r>
              <a:rPr lang="ru-RU" sz="3200" b="1" dirty="0">
                <a:solidFill>
                  <a:srgbClr val="00B050"/>
                </a:solidFill>
                <a:latin typeface="Monotype Corsiva" panose="03010101010201010101" pitchFamily="66" charset="0"/>
                <a:cs typeface="Times New Roman" pitchFamily="18" charset="0"/>
              </a:rPr>
              <a:t>. </a:t>
            </a:r>
            <a:endParaRPr lang="ru-RU" b="1" dirty="0">
              <a:solidFill>
                <a:srgbClr val="00B05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2097158" name="Рисунок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7712" y="5284408"/>
            <a:ext cx="1691934" cy="3007883"/>
          </a:xfrm>
          <a:prstGeom prst="rect">
            <a:avLst/>
          </a:prstGeom>
        </p:spPr>
      </p:pic>
      <p:pic>
        <p:nvPicPr>
          <p:cNvPr id="2097159" name="Рисунок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01109" y="6012161"/>
            <a:ext cx="2009994" cy="2451076"/>
          </a:xfrm>
          <a:prstGeom prst="rect">
            <a:avLst/>
          </a:prstGeom>
        </p:spPr>
      </p:pic>
      <p:pic>
        <p:nvPicPr>
          <p:cNvPr id="2097160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8452" y="904257"/>
            <a:ext cx="500063" cy="635000"/>
          </a:xfrm>
          <a:prstGeom prst="rect">
            <a:avLst/>
          </a:prstGeom>
          <a:noFill/>
        </p:spPr>
      </p:pic>
      <p:pic>
        <p:nvPicPr>
          <p:cNvPr id="2097161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7712" y="823804"/>
            <a:ext cx="500063" cy="635000"/>
          </a:xfrm>
          <a:prstGeom prst="rect">
            <a:avLst/>
          </a:prstGeom>
          <a:noFill/>
        </p:spPr>
      </p:pic>
      <p:pic>
        <p:nvPicPr>
          <p:cNvPr id="2097162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43679" y="4183720"/>
            <a:ext cx="609638" cy="635000"/>
          </a:xfrm>
          <a:prstGeom prst="rect">
            <a:avLst/>
          </a:prstGeom>
          <a:noFill/>
        </p:spPr>
      </p:pic>
      <p:pic>
        <p:nvPicPr>
          <p:cNvPr id="2097163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7252" y="4183971"/>
            <a:ext cx="500063" cy="635000"/>
          </a:xfrm>
          <a:prstGeom prst="rect">
            <a:avLst/>
          </a:prstGeom>
          <a:noFill/>
        </p:spPr>
      </p:pic>
      <p:pic>
        <p:nvPicPr>
          <p:cNvPr id="2097164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7499427"/>
            <a:ext cx="500063" cy="635000"/>
          </a:xfrm>
          <a:prstGeom prst="rect">
            <a:avLst/>
          </a:prstGeom>
          <a:noFill/>
        </p:spPr>
      </p:pic>
      <p:pic>
        <p:nvPicPr>
          <p:cNvPr id="2097165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682" y="254663"/>
            <a:ext cx="5252804" cy="32862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История праздника День матери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48596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dirty="0">
                <a:latin typeface="Monotype Corsiva" panose="03010101010201010101" pitchFamily="66" charset="0"/>
              </a:rPr>
              <a:t>День матери — один из тех праздников, которые боятся случайно пропустить в суете повседневных забот. Этот праздник посвящен самой любимой и самой главной женщине, подарившей возможность жить и радоваться жизни. Самые первые упоминания о празднике можно обнаружить в истории древнего мира.</a:t>
            </a:r>
          </a:p>
          <a:p>
            <a:endParaRPr lang="ru-RU" sz="3000" dirty="0"/>
          </a:p>
        </p:txBody>
      </p:sp>
      <p:pic>
        <p:nvPicPr>
          <p:cNvPr id="2097168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11198" y="6175369"/>
            <a:ext cx="1354151" cy="2321401"/>
          </a:xfrm>
          <a:prstGeom prst="rect">
            <a:avLst/>
          </a:prstGeom>
        </p:spPr>
      </p:pic>
      <p:pic>
        <p:nvPicPr>
          <p:cNvPr id="2097169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0718" y="6581257"/>
            <a:ext cx="714375" cy="1524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44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Нет такого дружка, как родная матушка</a:t>
            </a:r>
            <a:endParaRPr lang="ru-RU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48598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Monotype Corsiva" panose="03010101010201010101" pitchFamily="66" charset="0"/>
              </a:rPr>
              <a:t>Почитание матерей много веков назад существовало еще в Древней Греции. Жители этой сказочной страны поклонялись в один из весенних дней Гее — матери всех богов. Древние кельты чествовали в праздничный день богиню </a:t>
            </a:r>
            <a:r>
              <a:rPr lang="ru-RU" sz="2400" dirty="0" err="1">
                <a:latin typeface="Monotype Corsiva" panose="03010101010201010101" pitchFamily="66" charset="0"/>
              </a:rPr>
              <a:t>Бриджит</a:t>
            </a:r>
            <a:r>
              <a:rPr lang="ru-RU" sz="2400" dirty="0">
                <a:latin typeface="Monotype Corsiva" panose="03010101010201010101" pitchFamily="66" charset="0"/>
              </a:rPr>
              <a:t>, а у римлян существовал трехдневный мартовский праздник, в который они воспевали родительницу своих покровителей — Кибеле</a:t>
            </a:r>
            <a:r>
              <a:rPr lang="ru-RU" dirty="0">
                <a:latin typeface="Monotype Corsiva" panose="03010101010201010101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2097171" name="Рисунок 4"/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25144" y="6343535"/>
            <a:ext cx="974829" cy="2304477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97172" name="Рисунок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00100" y="6413939"/>
            <a:ext cx="940345" cy="223407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97173" name="Рисунок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72894" y="6464227"/>
            <a:ext cx="804330" cy="207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4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85427" y="1115616"/>
            <a:ext cx="714375" cy="1524000"/>
          </a:xfrm>
          <a:prstGeom prst="rect">
            <a:avLst/>
          </a:prstGeom>
          <a:noFill/>
        </p:spPr>
      </p:pic>
      <p:pic>
        <p:nvPicPr>
          <p:cNvPr id="2097175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57954" y="1115616"/>
            <a:ext cx="714375" cy="1524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1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48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День матери в России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4860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Указом Президента РФ Б. Н. Ельцина от 30.01.98 г. N 120 учрежден ежегодный российский праздник - День матери. Праздник отмечается в последнее воскресенье ноября. </a:t>
            </a:r>
          </a:p>
        </p:txBody>
      </p:sp>
      <p:pic>
        <p:nvPicPr>
          <p:cNvPr id="2097177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4664" y="4592275"/>
            <a:ext cx="3107196" cy="4142928"/>
          </a:xfrm>
          <a:prstGeom prst="rect">
            <a:avLst/>
          </a:prstGeom>
        </p:spPr>
      </p:pic>
      <p:pic>
        <p:nvPicPr>
          <p:cNvPr id="2097178" name="Рисунок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66952" y="5352283"/>
            <a:ext cx="1856667" cy="321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9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951" y="550282"/>
            <a:ext cx="1035844" cy="1308100"/>
          </a:xfrm>
          <a:prstGeom prst="rect">
            <a:avLst/>
          </a:prstGeom>
        </p:spPr>
      </p:pic>
      <p:pic>
        <p:nvPicPr>
          <p:cNvPr id="2097180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7222" y="731574"/>
            <a:ext cx="1035844" cy="1308100"/>
          </a:xfrm>
          <a:prstGeom prst="rect">
            <a:avLst/>
          </a:prstGeom>
        </p:spPr>
      </p:pic>
      <p:pic>
        <p:nvPicPr>
          <p:cNvPr id="2097181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1233" y="1064633"/>
            <a:ext cx="535781" cy="1587500"/>
          </a:xfrm>
          <a:prstGeom prst="rect">
            <a:avLst/>
          </a:prstGeom>
        </p:spPr>
      </p:pic>
      <p:pic>
        <p:nvPicPr>
          <p:cNvPr id="2097182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664" y="6780246"/>
            <a:ext cx="1035844" cy="1308100"/>
          </a:xfrm>
          <a:prstGeom prst="rect">
            <a:avLst/>
          </a:prstGeom>
        </p:spPr>
      </p:pic>
      <p:pic>
        <p:nvPicPr>
          <p:cNvPr id="2097183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4934" y="4860033"/>
            <a:ext cx="1035844" cy="13081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2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48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4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60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Российских матерей всегда отличали: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 щедрость души, 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преданность, 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самопожертвование, </a:t>
            </a:r>
          </a:p>
          <a:p>
            <a:pPr algn="just"/>
            <a:r>
              <a:rPr lang="ru-RU" dirty="0">
                <a:latin typeface="Monotype Corsiva" panose="03010101010201010101" pitchFamily="66" charset="0"/>
              </a:rPr>
              <a:t>любовь и великое терпение. </a:t>
            </a:r>
          </a:p>
          <a:p>
            <a:pPr marL="0" indent="0" algn="just">
              <a:buNone/>
            </a:pPr>
            <a:r>
              <a:rPr lang="ru-RU" dirty="0">
                <a:latin typeface="Monotype Corsiva" panose="03010101010201010101" pitchFamily="66" charset="0"/>
              </a:rPr>
              <a:t>И сегодня они бережно хранят семейный очаг, учат детей добру, взаимопониманию, нравственности. </a:t>
            </a:r>
          </a:p>
        </p:txBody>
      </p:sp>
      <p:pic>
        <p:nvPicPr>
          <p:cNvPr id="2097185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94869" y="2793119"/>
            <a:ext cx="1679502" cy="191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86" name="Рисунок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36712" y="-530239"/>
            <a:ext cx="5537659" cy="33267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49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48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48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48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48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8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8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8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80517"/>
            <a:ext cx="9103449" cy="6858000"/>
          </a:xfrm>
          <a:prstGeom prst="rect">
            <a:avLst/>
          </a:prstGeom>
        </p:spPr>
      </p:pic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Маме посвящается…</a:t>
            </a:r>
          </a:p>
        </p:txBody>
      </p:sp>
      <p:sp>
        <p:nvSpPr>
          <p:cNvPr id="104860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Наш самый главный человек,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Ты жизнь нам подарила,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Взамен за этот чудный дар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Оплаты не просила.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	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В День Матери тебя спешим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Поздравить всей душою,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Будь счастлива, и вечно будь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Нам самою родною</a:t>
            </a:r>
            <a:endParaRPr lang="ru-RU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97188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3456" y="7120443"/>
            <a:ext cx="623830" cy="1272239"/>
          </a:xfrm>
          <a:prstGeom prst="rect">
            <a:avLst/>
          </a:prstGeom>
        </p:spPr>
      </p:pic>
      <p:pic>
        <p:nvPicPr>
          <p:cNvPr id="2097189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64" y="539553"/>
            <a:ext cx="635794" cy="2933700"/>
          </a:xfrm>
          <a:prstGeom prst="rect">
            <a:avLst/>
          </a:prstGeom>
        </p:spPr>
      </p:pic>
      <p:pic>
        <p:nvPicPr>
          <p:cNvPr id="2097190" name="Рисунок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72406" y="6800076"/>
            <a:ext cx="1142693" cy="2183243"/>
          </a:xfrm>
          <a:prstGeom prst="rect">
            <a:avLst/>
          </a:prstGeom>
        </p:spPr>
      </p:pic>
      <p:pic>
        <p:nvPicPr>
          <p:cNvPr id="2097191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1258" y="556557"/>
            <a:ext cx="529127" cy="3088531"/>
          </a:xfrm>
          <a:prstGeom prst="rect">
            <a:avLst/>
          </a:prstGeom>
        </p:spPr>
      </p:pic>
      <p:pic>
        <p:nvPicPr>
          <p:cNvPr id="2097192" name="Рисунок 8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942946" y="1523060"/>
            <a:ext cx="864096" cy="577763"/>
          </a:xfrm>
          <a:prstGeom prst="rect">
            <a:avLst/>
          </a:prstGeom>
        </p:spPr>
      </p:pic>
      <p:pic>
        <p:nvPicPr>
          <p:cNvPr id="2097193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3699" y="4159121"/>
            <a:ext cx="609638" cy="635000"/>
          </a:xfrm>
          <a:prstGeom prst="rect">
            <a:avLst/>
          </a:prstGeom>
          <a:noFill/>
        </p:spPr>
      </p:pic>
      <p:pic>
        <p:nvPicPr>
          <p:cNvPr id="2097194" name="Picture 6" descr="E:\КАРТИНКИ2\скачанные картинки\ptah7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1002" y="4138205"/>
            <a:ext cx="609638" cy="635000"/>
          </a:xfrm>
          <a:prstGeom prst="rect">
            <a:avLst/>
          </a:prstGeom>
          <a:noFill/>
        </p:spPr>
      </p:pic>
      <p:pic>
        <p:nvPicPr>
          <p:cNvPr id="2097195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2282" y="7524771"/>
            <a:ext cx="2143125" cy="11811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9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6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60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i="1" dirty="0">
                <a:latin typeface="Monotype Corsiva" panose="03010101010201010101" pitchFamily="66" charset="0"/>
              </a:rPr>
            </a:br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Всем, всем мамам на свете посвящается!</a:t>
            </a:r>
            <a:br>
              <a:rPr lang="ru-RU" dirty="0"/>
            </a:br>
            <a:endParaRPr lang="ru-RU" dirty="0"/>
          </a:p>
        </p:txBody>
      </p:sp>
      <p:sp>
        <p:nvSpPr>
          <p:cNvPr id="1048605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2759" lnSpcReduction="10000"/>
          </a:bodyPr>
          <a:lstStyle/>
          <a:p>
            <a:pPr algn="just"/>
            <a:r>
              <a:rPr lang="ru-RU" sz="2900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sz="2900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900" i="1" dirty="0">
                <a:latin typeface="Monotype Corsiva" panose="03010101010201010101" pitchFamily="66" charset="0"/>
              </a:rPr>
              <a:t>- значит быть выносливой. Не изнемогать, когда трудишься. Через «не могу» подниматься и убирать, готовить, мыть, стирать, гладить и приводить в порядок; одевать, причесывать, веселить, </a:t>
            </a:r>
            <a:r>
              <a:rPr lang="ru-RU" sz="2900" i="1" dirty="0" err="1">
                <a:latin typeface="Monotype Corsiva" panose="03010101010201010101" pitchFamily="66" charset="0"/>
              </a:rPr>
              <a:t>назидать</a:t>
            </a:r>
            <a:r>
              <a:rPr lang="ru-RU" sz="2900" i="1" dirty="0">
                <a:latin typeface="Monotype Corsiva" panose="03010101010201010101" pitchFamily="66" charset="0"/>
              </a:rPr>
              <a:t>, утешать, убаюкивать, даже не помышляя об отдыхе. Быть мамой - значит быть сильной.</a:t>
            </a:r>
            <a:endParaRPr lang="ru-RU" sz="2900" dirty="0">
              <a:latin typeface="Monotype Corsiva" panose="03010101010201010101" pitchFamily="66" charset="0"/>
            </a:endParaRPr>
          </a:p>
          <a:p>
            <a:pPr algn="just"/>
            <a:r>
              <a:rPr lang="ru-RU" sz="2900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sz="2900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900" i="1" dirty="0">
                <a:latin typeface="Monotype Corsiva" panose="03010101010201010101" pitchFamily="66" charset="0"/>
              </a:rPr>
              <a:t>- значит быть изобретательной.  Придумывать, как из двух старых кофточек соорудить новую, конструировать карнавальные костюмы, сочинять пироги, супы и компоты. Быть мамой - значит обладать недюжинной фантазией. </a:t>
            </a:r>
            <a:endParaRPr lang="ru-RU" sz="2900" dirty="0">
              <a:latin typeface="Monotype Corsiva" panose="03010101010201010101" pitchFamily="66" charset="0"/>
            </a:endParaRPr>
          </a:p>
          <a:p>
            <a:pPr algn="just"/>
            <a:endParaRPr lang="ru-RU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2097197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07382" y="7068278"/>
            <a:ext cx="1434213" cy="1914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98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58970" y="1211627"/>
            <a:ext cx="714375" cy="1524000"/>
          </a:xfrm>
          <a:prstGeom prst="rect">
            <a:avLst/>
          </a:prstGeom>
          <a:noFill/>
        </p:spPr>
      </p:pic>
      <p:pic>
        <p:nvPicPr>
          <p:cNvPr id="2097199" name="Рисунок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52736" y="1499658"/>
            <a:ext cx="864096" cy="577763"/>
          </a:xfrm>
          <a:prstGeom prst="rect">
            <a:avLst/>
          </a:prstGeom>
        </p:spPr>
      </p:pic>
      <p:pic>
        <p:nvPicPr>
          <p:cNvPr id="2097200" name="Рисунок 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95174" y="1644485"/>
            <a:ext cx="864096" cy="5777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55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48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48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8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1" name="Рисунок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122725" y="1163275"/>
            <a:ext cx="9103449" cy="6858000"/>
          </a:xfrm>
          <a:prstGeom prst="rect">
            <a:avLst/>
          </a:prstGeom>
        </p:spPr>
      </p:pic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latin typeface="Monotype Corsiva" panose="03010101010201010101" pitchFamily="66" charset="0"/>
              </a:rPr>
            </a:br>
            <a:r>
              <a:rPr lang="ru-RU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Быть мамой - значит быть сильной.</a:t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/>
          </a:p>
        </p:txBody>
      </p:sp>
      <p:sp>
        <p:nvSpPr>
          <p:cNvPr id="1048607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6429"/>
          </a:bodyPr>
          <a:lstStyle/>
          <a:p>
            <a:pPr algn="just"/>
            <a:r>
              <a:rPr lang="ru-RU" sz="2800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sz="2800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i="1" dirty="0">
                <a:latin typeface="Monotype Corsiva" panose="03010101010201010101" pitchFamily="66" charset="0"/>
              </a:rPr>
              <a:t>- значит знать ответы на все вопросы. Это значит, доподлинно зная, где живут звезды и сколько иголок у дикобраза, все-таки доставать энциклопедию и по ночам читать, читать, читать... Быть мамой - значит всегда учиться.</a:t>
            </a:r>
            <a:endParaRPr lang="ru-RU" sz="2800" dirty="0">
              <a:latin typeface="Monotype Corsiva" panose="03010101010201010101" pitchFamily="66" charset="0"/>
            </a:endParaRPr>
          </a:p>
          <a:p>
            <a:pPr algn="just"/>
            <a:r>
              <a:rPr lang="ru-RU" sz="2800" b="1" u="sng" dirty="0">
                <a:solidFill>
                  <a:srgbClr val="FF0000"/>
                </a:solidFill>
                <a:latin typeface="Monotype Corsiva" panose="03010101010201010101" pitchFamily="66" charset="0"/>
              </a:rPr>
              <a:t>Быть мамой</a:t>
            </a:r>
            <a:r>
              <a:rPr lang="ru-RU" sz="2800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i="1" dirty="0">
                <a:latin typeface="Monotype Corsiva" panose="03010101010201010101" pitchFamily="66" charset="0"/>
              </a:rPr>
              <a:t>- значит быть оптимистом. Это значит, видя, как дочка в сотый раз проливает чай на скатерть и хлопает дверью, верить, что эта девочка когда-нибудь превратится в изящную девушку. Быть мамой - значит не терять надежды.</a:t>
            </a:r>
            <a:endParaRPr lang="ru-RU" sz="2800" dirty="0">
              <a:latin typeface="Monotype Corsiva" panose="03010101010201010101" pitchFamily="66" charset="0"/>
            </a:endParaRPr>
          </a:p>
          <a:p>
            <a:endParaRPr lang="ru-RU" sz="2800" dirty="0"/>
          </a:p>
        </p:txBody>
      </p:sp>
      <p:pic>
        <p:nvPicPr>
          <p:cNvPr id="2097202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94967" y="6588312"/>
            <a:ext cx="1643447" cy="2015461"/>
          </a:xfrm>
          <a:prstGeom prst="rect">
            <a:avLst/>
          </a:prstGeom>
        </p:spPr>
      </p:pic>
      <p:pic>
        <p:nvPicPr>
          <p:cNvPr id="2097203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5427" y="1115616"/>
            <a:ext cx="714375" cy="1524000"/>
          </a:xfrm>
          <a:prstGeom prst="rect">
            <a:avLst/>
          </a:prstGeom>
          <a:noFill/>
        </p:spPr>
      </p:pic>
      <p:pic>
        <p:nvPicPr>
          <p:cNvPr id="2097204" name="Picture 23" descr="E:\КАРТИНКИ2\скачанные картинки\Организатор клипов (Microsoft)\б6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1228" y="1115616"/>
            <a:ext cx="714375" cy="1524000"/>
          </a:xfrm>
          <a:prstGeom prst="rect">
            <a:avLst/>
          </a:prstGeom>
          <a:noFill/>
        </p:spPr>
      </p:pic>
      <p:pic>
        <p:nvPicPr>
          <p:cNvPr id="2097205" name="Рисунок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157721" y="1471189"/>
            <a:ext cx="864096" cy="5777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63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8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8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8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8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8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8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7|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2.3|1.6|2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4|9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4.7|12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(4:3)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«Самым дорогим посвящается!»</vt:lpstr>
      <vt:lpstr>Презентация PowerPoint</vt:lpstr>
      <vt:lpstr>История праздника День матери</vt:lpstr>
      <vt:lpstr>Нет такого дружка, как родная матушка</vt:lpstr>
      <vt:lpstr> День матери в России </vt:lpstr>
      <vt:lpstr>Презентация PowerPoint</vt:lpstr>
      <vt:lpstr>Маме посвящается…</vt:lpstr>
      <vt:lpstr> Всем, всем мамам на свете посвящается! </vt:lpstr>
      <vt:lpstr> Быть мамой - значит быть сильной. </vt:lpstr>
      <vt:lpstr> Быть мамой - значит всегда учиться. </vt:lpstr>
      <vt:lpstr>  БЫТЬ МАМОЙ - ЗНАЧИТ БЫТЬ СВЯТОЙ.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«Самым дорогим посвящается!»</dc:title>
  <dc:creator>COM</dc:creator>
  <cp:lastModifiedBy>Полина Дагинова</cp:lastModifiedBy>
  <cp:revision>1</cp:revision>
  <dcterms:created xsi:type="dcterms:W3CDTF">2015-01-11T00:40:52Z</dcterms:created>
  <dcterms:modified xsi:type="dcterms:W3CDTF">2022-11-14T20:20:03Z</dcterms:modified>
</cp:coreProperties>
</file>