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25"/>
  </p:notesMasterIdLst>
  <p:sldIdLst>
    <p:sldId id="256" r:id="rId2"/>
    <p:sldId id="286" r:id="rId3"/>
    <p:sldId id="259" r:id="rId4"/>
    <p:sldId id="258" r:id="rId5"/>
    <p:sldId id="263" r:id="rId6"/>
    <p:sldId id="262" r:id="rId7"/>
    <p:sldId id="304" r:id="rId8"/>
    <p:sldId id="261" r:id="rId9"/>
    <p:sldId id="308" r:id="rId10"/>
    <p:sldId id="264" r:id="rId11"/>
    <p:sldId id="265" r:id="rId12"/>
    <p:sldId id="266" r:id="rId13"/>
    <p:sldId id="309" r:id="rId14"/>
    <p:sldId id="267" r:id="rId15"/>
    <p:sldId id="305" r:id="rId16"/>
    <p:sldId id="268" r:id="rId17"/>
    <p:sldId id="269" r:id="rId18"/>
    <p:sldId id="270" r:id="rId19"/>
    <p:sldId id="272" r:id="rId20"/>
    <p:sldId id="271" r:id="rId21"/>
    <p:sldId id="273" r:id="rId22"/>
    <p:sldId id="306" r:id="rId23"/>
    <p:sldId id="279" r:id="rId24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089">
          <p15:clr>
            <a:srgbClr val="A4A3A4"/>
          </p15:clr>
        </p15:guide>
        <p15:guide id="2" pos="285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B53F"/>
    <a:srgbClr val="A51B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9" autoAdjust="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089"/>
        <p:guide pos="28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CB336C-2D6E-4112-8243-C0D7746C2969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7CB8FA-6173-429F-A063-2CE8CE5968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940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5D0BC-54E7-4872-99DA-07A4DD0A053C}" type="datetime1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CC3A4-8668-4F5E-9AEB-DF10DF664116}" type="datetime1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360E2-09F2-4407-9C60-DE8A2F9D285D}" type="datetime1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7448-5B52-43F6-9BA1-225383B5D612}" type="datetime1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AD08D-DD19-4AB7-9420-F061F5A53618}" type="datetime1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774FD-FAC8-4D71-BE74-9E6285981224}" type="datetime1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A9085-6E2B-42AD-9093-C424191D0EBA}" type="datetime1">
              <a:rPr lang="ru-RU" smtClean="0"/>
              <a:pPr/>
              <a:t>14.11.2022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0F7F8-B9AC-4C2A-BBCA-93519AB901AB}" type="datetime1">
              <a:rPr lang="ru-RU" smtClean="0"/>
              <a:pPr/>
              <a:t>14.11.2022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BB2E0-B011-48D1-B25E-EA20EDA6663D}" type="datetime1">
              <a:rPr lang="ru-RU" smtClean="0"/>
              <a:pPr/>
              <a:t>14.11.2022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F5B9D-9962-440F-A91C-145B898B69C6}" type="datetime1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anose="02040502050405020303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EDDCF-343E-4BC8-A61A-A461C370A6A4}" type="datetime1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420B0BC-ACE0-436D-8F0F-3B5C569886E1}" type="datetime1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anose="02040502050405020303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90015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335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625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6.png"/><Relationship Id="rId7" Type="http://schemas.openxmlformats.org/officeDocument/2006/relationships/image" Target="../media/image28.png"/><Relationship Id="rId12" Type="http://schemas.openxmlformats.org/officeDocument/2006/relationships/image" Target="../media/image2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30.png"/><Relationship Id="rId4" Type="http://schemas.openxmlformats.org/officeDocument/2006/relationships/image" Target="../media/image27.png"/><Relationship Id="rId9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4.png"/><Relationship Id="rId11" Type="http://schemas.openxmlformats.org/officeDocument/2006/relationships/image" Target="../media/image39.png"/><Relationship Id="rId5" Type="http://schemas.openxmlformats.org/officeDocument/2006/relationships/image" Target="../media/image33.png"/><Relationship Id="rId10" Type="http://schemas.openxmlformats.org/officeDocument/2006/relationships/image" Target="../media/image38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gif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3.gif"/><Relationship Id="rId5" Type="http://schemas.openxmlformats.org/officeDocument/2006/relationships/image" Target="../media/image42.gif"/><Relationship Id="rId10" Type="http://schemas.openxmlformats.org/officeDocument/2006/relationships/image" Target="../media/image47.jpeg"/><Relationship Id="rId4" Type="http://schemas.openxmlformats.org/officeDocument/2006/relationships/image" Target="../media/image41.gif"/><Relationship Id="rId9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gif"/><Relationship Id="rId3" Type="http://schemas.microsoft.com/office/2007/relationships/hdphoto" Target="../media/hdphoto1.wdp"/><Relationship Id="rId7" Type="http://schemas.openxmlformats.org/officeDocument/2006/relationships/image" Target="../media/image52.gif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1.gif"/><Relationship Id="rId5" Type="http://schemas.openxmlformats.org/officeDocument/2006/relationships/image" Target="../media/image50.gif"/><Relationship Id="rId10" Type="http://schemas.openxmlformats.org/officeDocument/2006/relationships/image" Target="../media/image55.jpeg"/><Relationship Id="rId4" Type="http://schemas.openxmlformats.org/officeDocument/2006/relationships/image" Target="../media/image49.png"/><Relationship Id="rId9" Type="http://schemas.openxmlformats.org/officeDocument/2006/relationships/image" Target="../media/image5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64.gif"/><Relationship Id="rId3" Type="http://schemas.openxmlformats.org/officeDocument/2006/relationships/image" Target="../media/image56.png"/><Relationship Id="rId7" Type="http://schemas.openxmlformats.org/officeDocument/2006/relationships/image" Target="../media/image58.png"/><Relationship Id="rId12" Type="http://schemas.openxmlformats.org/officeDocument/2006/relationships/image" Target="../media/image6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6" Type="http://schemas.microsoft.com/office/2007/relationships/hdphoto" Target="../media/hdphoto3.wdp"/><Relationship Id="rId11" Type="http://schemas.openxmlformats.org/officeDocument/2006/relationships/image" Target="../media/image62.jpeg"/><Relationship Id="rId5" Type="http://schemas.openxmlformats.org/officeDocument/2006/relationships/image" Target="../media/image57.png"/><Relationship Id="rId15" Type="http://schemas.openxmlformats.org/officeDocument/2006/relationships/image" Target="../media/image66.gif"/><Relationship Id="rId10" Type="http://schemas.openxmlformats.org/officeDocument/2006/relationships/image" Target="../media/image61.jpeg"/><Relationship Id="rId4" Type="http://schemas.microsoft.com/office/2007/relationships/hdphoto" Target="../media/hdphoto2.wdp"/><Relationship Id="rId9" Type="http://schemas.openxmlformats.org/officeDocument/2006/relationships/image" Target="../media/image60.jpeg"/><Relationship Id="rId14" Type="http://schemas.openxmlformats.org/officeDocument/2006/relationships/image" Target="../media/image65.gi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876" y="9263"/>
            <a:ext cx="9158876" cy="68487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1840" y="5517232"/>
            <a:ext cx="5637010" cy="882119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bg1"/>
                </a:solidFill>
              </a:rPr>
              <a:t>Подготовила: воспитатель</a:t>
            </a:r>
          </a:p>
          <a:p>
            <a:pPr algn="r"/>
            <a:r>
              <a:rPr lang="ru-RU" dirty="0" err="1" smtClean="0">
                <a:solidFill>
                  <a:schemeClr val="bg1"/>
                </a:solidFill>
              </a:rPr>
              <a:t>Эняева</a:t>
            </a:r>
            <a:r>
              <a:rPr lang="ru-RU" dirty="0" smtClean="0">
                <a:solidFill>
                  <a:schemeClr val="bg1"/>
                </a:solidFill>
              </a:rPr>
              <a:t> Полина Юрьевна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8118" y="1340768"/>
            <a:ext cx="7992888" cy="4176464"/>
          </a:xfrm>
          <a:effectLst/>
        </p:spPr>
        <p:txBody>
          <a:bodyPr/>
          <a:lstStyle/>
          <a:p>
            <a:pPr marL="182880" indent="0" algn="ctr">
              <a:buNone/>
            </a:pPr>
            <a:r>
              <a:rPr lang="ru-RU" sz="6600" dirty="0" smtClean="0">
                <a:solidFill>
                  <a:schemeClr val="bg2"/>
                </a:solidFill>
                <a:effectLst/>
              </a:rPr>
              <a:t>Дидактическое пособие по изучению калмыцкого языка</a:t>
            </a:r>
            <a:endParaRPr lang="ru-RU" sz="6600" dirty="0">
              <a:solidFill>
                <a:schemeClr val="bg2"/>
              </a:solidFill>
              <a:effectLst/>
            </a:endParaRPr>
          </a:p>
        </p:txBody>
      </p:sp>
      <p:sp>
        <p:nvSpPr>
          <p:cNvPr id="5" name="Подзаголовок 2"/>
          <p:cNvSpPr txBox="1"/>
          <p:nvPr/>
        </p:nvSpPr>
        <p:spPr>
          <a:xfrm>
            <a:off x="1835696" y="404664"/>
            <a:ext cx="5637010" cy="88211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>
                <a:solidFill>
                  <a:schemeClr val="bg1"/>
                </a:solidFill>
              </a:rPr>
              <a:t>Муниципальное казенное дошкольное образовательное учреждение «Национальный детский сад №16 «</a:t>
            </a:r>
            <a:r>
              <a:rPr lang="ru-RU" dirty="0" err="1" smtClean="0">
                <a:solidFill>
                  <a:schemeClr val="bg1"/>
                </a:solidFill>
              </a:rPr>
              <a:t>Бадм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цецг</a:t>
            </a:r>
            <a:r>
              <a:rPr lang="ru-RU" dirty="0" smtClean="0">
                <a:solidFill>
                  <a:schemeClr val="bg1"/>
                </a:solidFill>
              </a:rPr>
              <a:t>»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0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260648"/>
            <a:ext cx="8496944" cy="5904656"/>
          </a:xfrm>
        </p:spPr>
        <p:txBody>
          <a:bodyPr anchor="t">
            <a:normAutofit/>
          </a:bodyPr>
          <a:lstStyle/>
          <a:p>
            <a:pPr algn="l"/>
            <a:r>
              <a:rPr lang="ru-RU" b="1" dirty="0" smtClean="0">
                <a:solidFill>
                  <a:schemeClr val="tx1"/>
                </a:solidFill>
              </a:rPr>
              <a:t>4. </a:t>
            </a:r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Тәәлврин ол</a:t>
            </a:r>
            <a:endParaRPr lang="ru-RU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ru-RU" b="1" dirty="0" smtClean="0">
              <a:solidFill>
                <a:schemeClr val="tx1"/>
              </a:solidFill>
            </a:endParaRP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Далн давхр хувцта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Далта Ман</a:t>
            </a:r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җин күүкн.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(Мәӊгрсн)</a:t>
            </a:r>
          </a:p>
          <a:p>
            <a:pPr algn="l"/>
            <a:endParaRPr lang="ru-RU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Харӊһу герт күүкн бийнь сууна,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Күклнь һаза. (Шар луувӊ)</a:t>
            </a:r>
          </a:p>
          <a:p>
            <a:pPr algn="l"/>
            <a:endParaRPr lang="ru-RU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Зудын хөөн зун давхр девлтә.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(Хавстн)</a:t>
            </a:r>
          </a:p>
          <a:p>
            <a:pPr algn="l"/>
            <a:endParaRPr lang="ru-RU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ru-RU" b="1" dirty="0" smtClean="0">
              <a:solidFill>
                <a:schemeClr val="tx1"/>
              </a:solidFill>
            </a:endParaRPr>
          </a:p>
          <a:p>
            <a:pPr algn="l"/>
            <a:endParaRPr lang="ru-RU" b="1" dirty="0" smtClean="0">
              <a:solidFill>
                <a:schemeClr val="tx1"/>
              </a:solidFill>
            </a:endParaRPr>
          </a:p>
          <a:p>
            <a:pPr algn="l"/>
            <a:endParaRPr lang="ru-RU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smtClean="0">
                <a:solidFill>
                  <a:schemeClr val="bg1"/>
                </a:solidFill>
              </a:rPr>
              <a:pPr/>
              <a:t>10</a:t>
            </a:fld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0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260648"/>
            <a:ext cx="8496944" cy="1152128"/>
          </a:xfrm>
        </p:spPr>
        <p:txBody>
          <a:bodyPr anchor="t">
            <a:normAutofit/>
          </a:bodyPr>
          <a:lstStyle/>
          <a:p>
            <a:pPr algn="ctr"/>
            <a:r>
              <a:rPr lang="ru-RU" sz="2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ЗЕМШ - ФРУКТЫ </a:t>
            </a:r>
          </a:p>
          <a:p>
            <a:pPr algn="l"/>
            <a:r>
              <a:rPr lang="ru-RU" sz="2200" b="1" dirty="0">
                <a:solidFill>
                  <a:schemeClr val="tx1"/>
                </a:solidFill>
              </a:rPr>
              <a:t>1. </a:t>
            </a:r>
            <a:r>
              <a:rPr lang="ru-RU" sz="2200" b="1" dirty="0" smtClean="0">
                <a:solidFill>
                  <a:schemeClr val="tx1"/>
                </a:solidFill>
                <a:sym typeface="+mn-ea"/>
              </a:rPr>
              <a:t>Чикǝр нердинь келҗ чаддг чадвринь ѳѳдлүллһн.</a:t>
            </a:r>
            <a:endParaRPr lang="ru-RU" sz="2200" b="1" dirty="0" smtClean="0">
              <a:solidFill>
                <a:schemeClr val="tx1"/>
              </a:solidFill>
            </a:endParaRPr>
          </a:p>
          <a:p>
            <a:pPr algn="l"/>
            <a:endParaRPr lang="ru-RU" sz="2200" b="1" dirty="0">
              <a:solidFill>
                <a:schemeClr val="tx1"/>
              </a:solidFill>
            </a:endParaRPr>
          </a:p>
          <a:p>
            <a:pPr algn="l"/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smtClean="0">
                <a:solidFill>
                  <a:schemeClr val="bg1"/>
                </a:solidFill>
              </a:rPr>
              <a:pPr/>
              <a:t>11</a:t>
            </a:fld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643050"/>
            <a:ext cx="1641477" cy="1641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4546" y="1571612"/>
            <a:ext cx="2286568" cy="171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72" y="1214422"/>
            <a:ext cx="2609850" cy="253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4143380"/>
            <a:ext cx="1146175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4546" y="3500438"/>
            <a:ext cx="1712913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45874">
            <a:off x="6474719" y="2395591"/>
            <a:ext cx="2500313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6578" y="4214818"/>
            <a:ext cx="950923" cy="1243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6960" y="4000504"/>
            <a:ext cx="2159140" cy="1442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29946" y="1412618"/>
            <a:ext cx="1628258" cy="125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4429132"/>
            <a:ext cx="1166344" cy="1229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14282" y="3286124"/>
            <a:ext cx="1857388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з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үрҗ</a:t>
            </a:r>
            <a:r>
              <a:rPr lang="ru-RU" sz="1400" dirty="0" smtClean="0"/>
              <a:t>- апельсин</a:t>
            </a:r>
            <a:endParaRPr lang="ru-RU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2500298" y="3214686"/>
            <a:ext cx="1714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err="1" smtClean="0"/>
              <a:t>Кедмн</a:t>
            </a:r>
            <a:r>
              <a:rPr lang="ru-RU" sz="1400" dirty="0" smtClean="0"/>
              <a:t> - груша</a:t>
            </a:r>
            <a:endParaRPr lang="ru-RU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4429124" y="3286124"/>
            <a:ext cx="1714512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alibri" panose="020F0502020204030204"/>
                <a:cs typeface="Calibri" panose="020F0502020204030204"/>
              </a:rPr>
              <a:t>Уста </a:t>
            </a:r>
            <a:r>
              <a:rPr lang="ru-RU" sz="1400" dirty="0" err="1" smtClean="0">
                <a:latin typeface="Calibri" panose="020F0502020204030204"/>
                <a:cs typeface="Calibri" panose="020F0502020204030204"/>
              </a:rPr>
              <a:t>үзм</a:t>
            </a:r>
            <a:endParaRPr lang="ru-RU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6786578" y="3786190"/>
            <a:ext cx="20717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err="1" smtClean="0">
                <a:latin typeface="Verdana" panose="020B0604030504040204"/>
                <a:ea typeface="Verdana" panose="020B0604030504040204"/>
                <a:cs typeface="Verdana" panose="020B0604030504040204"/>
              </a:rPr>
              <a:t>Һадль </a:t>
            </a:r>
            <a:r>
              <a:rPr lang="ru-RU" sz="1400" dirty="0" smtClean="0">
                <a:latin typeface="Verdana" panose="020B0604030504040204"/>
                <a:ea typeface="Verdana" panose="020B0604030504040204"/>
                <a:cs typeface="Verdana" panose="020B0604030504040204"/>
              </a:rPr>
              <a:t>- банан</a:t>
            </a:r>
            <a:endParaRPr lang="ru-RU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6643702" y="5429264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err="1" smtClean="0"/>
              <a:t>Чи</a:t>
            </a:r>
            <a:r>
              <a:rPr lang="ru-RU" sz="1400" dirty="0" smtClean="0"/>
              <a:t> - вишня</a:t>
            </a:r>
            <a:endParaRPr lang="ru-RU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571472" y="5643578"/>
            <a:ext cx="1785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err="1" smtClean="0"/>
              <a:t>Альмн</a:t>
            </a:r>
            <a:r>
              <a:rPr lang="ru-RU" sz="1400" dirty="0" smtClean="0"/>
              <a:t> - яблоко</a:t>
            </a:r>
            <a:endParaRPr lang="ru-RU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2241550" y="4857750"/>
            <a:ext cx="168592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Шар </a:t>
            </a:r>
            <a:r>
              <a:rPr lang="ru-RU" sz="1400" dirty="0" err="1" smtClean="0">
                <a:latin typeface="Times New Roman" panose="02020603050405020304"/>
                <a:cs typeface="Times New Roman" panose="02020603050405020304"/>
              </a:rPr>
              <a:t>өрг - абрикос</a:t>
            </a:r>
            <a:endParaRPr lang="ru-RU" sz="1400" dirty="0"/>
          </a:p>
        </p:txBody>
      </p:sp>
      <p:sp>
        <p:nvSpPr>
          <p:cNvPr id="4" name="TextBox 16"/>
          <p:cNvSpPr txBox="1"/>
          <p:nvPr/>
        </p:nvSpPr>
        <p:spPr>
          <a:xfrm>
            <a:off x="7595870" y="2564765"/>
            <a:ext cx="113157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Өрг - слива</a:t>
            </a:r>
          </a:p>
        </p:txBody>
      </p:sp>
      <p:sp>
        <p:nvSpPr>
          <p:cNvPr id="5" name="TextBox 16"/>
          <p:cNvSpPr txBox="1"/>
          <p:nvPr/>
        </p:nvSpPr>
        <p:spPr>
          <a:xfrm>
            <a:off x="4283709" y="5466079"/>
            <a:ext cx="1714512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Нимб - лимон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0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260648"/>
            <a:ext cx="8568952" cy="792088"/>
          </a:xfrm>
        </p:spPr>
        <p:txBody>
          <a:bodyPr anchor="t">
            <a:normAutofit/>
          </a:bodyPr>
          <a:lstStyle/>
          <a:p>
            <a:pPr algn="l"/>
            <a:r>
              <a:rPr lang="ru-RU" b="1" dirty="0" smtClean="0">
                <a:solidFill>
                  <a:schemeClr val="tx1"/>
                </a:solidFill>
              </a:rPr>
              <a:t>2. </a:t>
            </a:r>
            <a:r>
              <a:rPr lang="ru-RU" b="1" dirty="0">
                <a:solidFill>
                  <a:schemeClr val="tx1"/>
                </a:solidFill>
              </a:rPr>
              <a:t>Подбери прилагательные для фруктов с помощью формы и цвета.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smtClean="0">
                <a:solidFill>
                  <a:schemeClr val="bg1"/>
                </a:solidFill>
              </a:rPr>
              <a:pPr/>
              <a:t>12</a:t>
            </a:fld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869" y="1340788"/>
            <a:ext cx="1427163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4546" y="1785926"/>
            <a:ext cx="2195513" cy="1646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1142984"/>
            <a:ext cx="2609850" cy="253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3429000"/>
            <a:ext cx="1146175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4546" y="4000504"/>
            <a:ext cx="2093575" cy="1571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26895">
            <a:off x="6386506" y="2802609"/>
            <a:ext cx="2500313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72396" y="4643446"/>
            <a:ext cx="625633" cy="817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857628"/>
            <a:ext cx="2266066" cy="1513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1445003"/>
            <a:ext cx="1628258" cy="125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3714752"/>
            <a:ext cx="1166344" cy="1229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0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360" y="260350"/>
            <a:ext cx="8568690" cy="5718810"/>
          </a:xfrm>
        </p:spPr>
        <p:txBody>
          <a:bodyPr anchor="t">
            <a:normAutofit/>
          </a:bodyPr>
          <a:lstStyle/>
          <a:p>
            <a:pPr algn="l"/>
            <a:r>
              <a:rPr lang="ru-RU" b="1" dirty="0" smtClean="0">
                <a:solidFill>
                  <a:schemeClr val="tx1"/>
                </a:solidFill>
              </a:rPr>
              <a:t>2. </a:t>
            </a:r>
            <a:r>
              <a:rPr lang="ru-RU" b="1" dirty="0">
                <a:solidFill>
                  <a:schemeClr val="tx1"/>
                </a:solidFill>
              </a:rPr>
              <a:t> «Эн юмби?»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Күцл: Юмна  нерд, чинр, өңг медүлх.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Наадана йовуд: Бичкддүдин өмн ширә деер наадһас бәәнә.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Багш эднә тускар чинринь, зүсинь келҗ өгнә, зуг нердинь заахш.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Бичкдүд багшин келсәр тәәлвр олад, нерд заах зөвтә. Үлгүрнь: Эн юмби?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smtClean="0">
                <a:solidFill>
                  <a:schemeClr val="bg1"/>
                </a:solidFill>
              </a:rPr>
              <a:pPr/>
              <a:t>13</a:t>
            </a:fld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0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smtClean="0">
                <a:solidFill>
                  <a:schemeClr val="bg1"/>
                </a:solidFill>
              </a:rPr>
              <a:pPr/>
              <a:t>14</a:t>
            </a:fld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000240"/>
            <a:ext cx="1427163" cy="720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480" y="1214422"/>
            <a:ext cx="2195513" cy="1143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7075" y="2786058"/>
            <a:ext cx="2609850" cy="1049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4162" y="3123263"/>
            <a:ext cx="1834709" cy="662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2791637"/>
            <a:ext cx="1273344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5551" y="5786454"/>
            <a:ext cx="1054100" cy="460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8" y="4000504"/>
            <a:ext cx="714380" cy="171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1445003"/>
            <a:ext cx="1628258" cy="483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8785" y="3573016"/>
            <a:ext cx="1166344" cy="713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Текст 2"/>
          <p:cNvSpPr txBox="1"/>
          <p:nvPr/>
        </p:nvSpPr>
        <p:spPr>
          <a:xfrm>
            <a:off x="467544" y="260648"/>
            <a:ext cx="8496944" cy="57606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20000"/>
          </a:bodyPr>
          <a:lstStyle>
            <a:lvl1pPr marL="0" indent="0" algn="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b="1" dirty="0" smtClean="0">
                <a:solidFill>
                  <a:schemeClr val="tx1"/>
                </a:solidFill>
              </a:rPr>
              <a:t>3. </a:t>
            </a:r>
            <a:r>
              <a:rPr lang="ru-RU" b="1" dirty="0" smtClean="0">
                <a:solidFill>
                  <a:schemeClr val="tx1"/>
                </a:solidFill>
                <a:sym typeface="+mn-ea"/>
              </a:rPr>
              <a:t>Земш йилһҗ чаддг, теднә нердинь, өңг-зүсинь, амтинь, кемҗәһинь зааҗ келдг  чадвр батлх.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0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smtClean="0">
                <a:solidFill>
                  <a:schemeClr val="bg1"/>
                </a:solidFill>
              </a:rPr>
              <a:pPr/>
              <a:t>15</a:t>
            </a:fld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17" name="Текст 2"/>
          <p:cNvSpPr txBox="1"/>
          <p:nvPr/>
        </p:nvSpPr>
        <p:spPr>
          <a:xfrm>
            <a:off x="467360" y="260350"/>
            <a:ext cx="8496935" cy="573595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b="1" dirty="0" smtClean="0">
                <a:solidFill>
                  <a:schemeClr val="tx1"/>
                </a:solidFill>
              </a:rPr>
              <a:t>3.  «Семрлһн» 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Күсл: Земш йилһҗ чаддг, теднә нердинь, өңг-зүсинь, амтинь, кемҗәһинь зааҗ келдг  чадвр батлх.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Наадна йовуд: Модн деер темсн чигн, земш чигн бәәнә. Ой, юн болсмб? Шүрүн салькн альвлад, цугинь семрчкҗ. Күүкд эдниг йилһх кергтә. Зер-земшинь модн деер үлдәтн. Темсд болхла, земблд хураһад, неринь, өңг-зүсинь, амтинь, кемҗәһинь зааһад келтн.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0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360" y="260350"/>
            <a:ext cx="8496935" cy="5725160"/>
          </a:xfrm>
        </p:spPr>
        <p:txBody>
          <a:bodyPr anchor="t">
            <a:normAutofit/>
          </a:bodyPr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4</a:t>
            </a:r>
            <a:r>
              <a:rPr lang="ru-RU" sz="4800" b="1" dirty="0" smtClean="0">
                <a:solidFill>
                  <a:schemeClr val="tx1"/>
                </a:solidFill>
              </a:rPr>
              <a:t>. </a:t>
            </a:r>
            <a:r>
              <a:rPr lang="ru-RU" sz="4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Тәәлврин ол</a:t>
            </a:r>
          </a:p>
          <a:p>
            <a:pPr algn="l"/>
            <a:endParaRPr lang="ru-RU" b="1" dirty="0">
              <a:solidFill>
                <a:schemeClr val="tx1"/>
              </a:solidFill>
            </a:endParaRPr>
          </a:p>
          <a:p>
            <a:pPr algn="l"/>
            <a:endParaRPr lang="ru-RU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smtClean="0">
                <a:solidFill>
                  <a:schemeClr val="bg1"/>
                </a:solidFill>
              </a:rPr>
              <a:pPr/>
              <a:t>16</a:t>
            </a:fld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0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86542" y="260648"/>
            <a:ext cx="8496944" cy="576064"/>
          </a:xfrm>
        </p:spPr>
        <p:txBody>
          <a:bodyPr anchor="t"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 «ЧЕТВЕРТЫЙ ЛИШНИЙ»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smtClean="0">
                <a:solidFill>
                  <a:schemeClr val="bg1"/>
                </a:solidFill>
              </a:rPr>
              <a:pPr/>
              <a:t>17</a:t>
            </a:fld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1200" y="524510"/>
            <a:ext cx="7498080" cy="5547360"/>
          </a:xfrm>
        </p:spPr>
        <p:txBody>
          <a:bodyPr anchor="ctr">
            <a:noAutofit/>
          </a:bodyPr>
          <a:lstStyle/>
          <a:p>
            <a:pPr marL="45720" indent="0" algn="ctr">
              <a:buNone/>
            </a:pPr>
            <a:endParaRPr lang="ru-RU" sz="8000" b="1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marL="45720" indent="0" algn="ctr">
              <a:buNone/>
            </a:pPr>
            <a:r>
              <a:rPr lang="ru-RU" sz="80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«ГЕРИН МАЛ»</a:t>
            </a:r>
            <a:endParaRPr lang="ru-RU" sz="8000" b="1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" indent="0" algn="ctr">
              <a:buNone/>
            </a:pPr>
            <a:r>
              <a:rPr lang="ru-RU" sz="80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«ДОМАШНИЕ ЖИВОТНЫЕ»</a:t>
            </a:r>
            <a:endParaRPr lang="ru-RU" sz="8000" b="1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8000" b="1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000" dirty="0">
                <a:solidFill>
                  <a:schemeClr val="accent1"/>
                </a:solidFill>
              </a:rPr>
              <a:t>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smtClean="0">
                <a:solidFill>
                  <a:schemeClr val="accent1"/>
                </a:solidFill>
              </a:rPr>
              <a:pPr/>
              <a:t>19</a:t>
            </a:fld>
            <a:endParaRPr lang="ru-RU" sz="2000" dirty="0" smtClean="0">
              <a:solidFill>
                <a:schemeClr val="accent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51748" y="260652"/>
            <a:ext cx="8786842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/>
              <a:t>1. Рассмотри рисунок и назови домашних животных. Где они живут? </a:t>
            </a:r>
            <a:endParaRPr lang="ru-RU" sz="1600" b="1" dirty="0"/>
          </a:p>
        </p:txBody>
      </p:sp>
      <p:pic>
        <p:nvPicPr>
          <p:cNvPr id="17" name="Picture 2" descr="http://pngimg.com/uploads/sheep/sheep_PNG272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05" y="908685"/>
            <a:ext cx="1247140" cy="152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 descr="Смайлики: Скачать бесплатно (8 940)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2750" y="1268095"/>
            <a:ext cx="1541145" cy="1248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2" descr="http://img.webme.com/pic/h/herberts-tolle-seite/tier171.gif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9565" y="3316605"/>
            <a:ext cx="1624330" cy="1546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8" descr="Деревня, ферма, домашние животные на прозрачном"/>
          <p:cNvPicPr>
            <a:picLocks noChangeAspect="1" noChangeArrowheads="1" noCrop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895" y="3932555"/>
            <a:ext cx="2055495" cy="2055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http://picsmedia.ru/images/1526081_sobaka-na-prozrachnom-fone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290" y="2348865"/>
            <a:ext cx="1184910" cy="1036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6" descr="http://justclickit.ru/flash/anim/anim%20(219).gif"/>
          <p:cNvPicPr>
            <a:picLocks noChangeAspect="1" noChangeArrowheads="1" noCrop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875" y="3030220"/>
            <a:ext cx="1164590" cy="1040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Картинки по запросу свинья на прозрачном фоне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6100" y="3789045"/>
            <a:ext cx="2060575" cy="1273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Content Placeholder 1" descr="kisspng-camel-horse-clip-art-desert-camel-5a8e15bc74beb4.9446466715192611164782"/>
          <p:cNvPicPr>
            <a:picLocks noGrp="1" noChangeAspect="1"/>
          </p:cNvPicPr>
          <p:nvPr>
            <p:ph sz="quarter" idx="13"/>
          </p:nvPr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775" y="1196340"/>
            <a:ext cx="1455420" cy="1099820"/>
          </a:xfrm>
          <a:prstGeom prst="rect">
            <a:avLst/>
          </a:prstGeom>
        </p:spPr>
      </p:pic>
      <p:sp>
        <p:nvSpPr>
          <p:cNvPr id="4" name="Text Box 3"/>
          <p:cNvSpPr txBox="1"/>
          <p:nvPr/>
        </p:nvSpPr>
        <p:spPr>
          <a:xfrm>
            <a:off x="420370" y="2516505"/>
            <a:ext cx="14154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/>
              <a:t>Х</a:t>
            </a:r>
            <a:r>
              <a:rPr lang="ru-RU" altLang="en-US">
                <a:latin typeface="Arial" panose="020B0604020202020204" pitchFamily="34" charset="0"/>
                <a:cs typeface="Arial" panose="020B0604020202020204" pitchFamily="34" charset="0"/>
              </a:rPr>
              <a:t>өн - овца</a:t>
            </a:r>
          </a:p>
        </p:txBody>
      </p:sp>
      <p:sp>
        <p:nvSpPr>
          <p:cNvPr id="5" name="Text Box 4"/>
          <p:cNvSpPr txBox="1"/>
          <p:nvPr/>
        </p:nvSpPr>
        <p:spPr>
          <a:xfrm>
            <a:off x="2428875" y="2296160"/>
            <a:ext cx="20688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/>
              <a:t>Тем</a:t>
            </a:r>
            <a:r>
              <a:rPr lang="ru-RU" altLang="en-US">
                <a:latin typeface="Arial" panose="020B0604020202020204" pitchFamily="34" charset="0"/>
                <a:cs typeface="Arial" panose="020B0604020202020204" pitchFamily="34" charset="0"/>
              </a:rPr>
              <a:t>ән - верблюд</a:t>
            </a:r>
          </a:p>
        </p:txBody>
      </p:sp>
      <p:sp>
        <p:nvSpPr>
          <p:cNvPr id="7" name="Text Box 6"/>
          <p:cNvSpPr txBox="1"/>
          <p:nvPr/>
        </p:nvSpPr>
        <p:spPr>
          <a:xfrm>
            <a:off x="6660515" y="2549525"/>
            <a:ext cx="15011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>
                <a:latin typeface="Arial" panose="020B0604020202020204" pitchFamily="34" charset="0"/>
                <a:cs typeface="Arial" panose="020B0604020202020204" pitchFamily="34" charset="0"/>
              </a:rPr>
              <a:t>Үкр - корова</a:t>
            </a:r>
          </a:p>
        </p:txBody>
      </p:sp>
      <p:sp>
        <p:nvSpPr>
          <p:cNvPr id="9" name="Text Box 8"/>
          <p:cNvSpPr txBox="1"/>
          <p:nvPr/>
        </p:nvSpPr>
        <p:spPr>
          <a:xfrm>
            <a:off x="2110740" y="4076700"/>
            <a:ext cx="16948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/>
              <a:t>Така - курица</a:t>
            </a:r>
            <a:endParaRPr lang="ru-RU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Box 9"/>
          <p:cNvSpPr txBox="1"/>
          <p:nvPr/>
        </p:nvSpPr>
        <p:spPr>
          <a:xfrm>
            <a:off x="899795" y="5661025"/>
            <a:ext cx="20688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/>
              <a:t>М</a:t>
            </a:r>
            <a:r>
              <a:rPr lang="ru-RU" altLang="en-US">
                <a:latin typeface="Arial" panose="020B0604020202020204" pitchFamily="34" charset="0"/>
                <a:cs typeface="Arial" panose="020B0604020202020204" pitchFamily="34" charset="0"/>
              </a:rPr>
              <a:t>өрн - лошадь</a:t>
            </a:r>
          </a:p>
        </p:txBody>
      </p:sp>
      <p:sp>
        <p:nvSpPr>
          <p:cNvPr id="11" name="Text Box 10"/>
          <p:cNvSpPr txBox="1"/>
          <p:nvPr/>
        </p:nvSpPr>
        <p:spPr>
          <a:xfrm>
            <a:off x="4427855" y="5126990"/>
            <a:ext cx="20688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>
                <a:latin typeface="Arial" panose="020B0604020202020204" pitchFamily="34" charset="0"/>
                <a:cs typeface="Arial" panose="020B0604020202020204" pitchFamily="34" charset="0"/>
              </a:rPr>
              <a:t>Һаха - свинья</a:t>
            </a:r>
          </a:p>
        </p:txBody>
      </p:sp>
      <p:sp>
        <p:nvSpPr>
          <p:cNvPr id="12" name="Text Box 11"/>
          <p:cNvSpPr txBox="1"/>
          <p:nvPr/>
        </p:nvSpPr>
        <p:spPr>
          <a:xfrm>
            <a:off x="4500245" y="3356610"/>
            <a:ext cx="20688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/>
              <a:t>Ноха - собака</a:t>
            </a:r>
            <a:endParaRPr lang="ru-RU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Box 12"/>
          <p:cNvSpPr txBox="1"/>
          <p:nvPr/>
        </p:nvSpPr>
        <p:spPr>
          <a:xfrm>
            <a:off x="6876415" y="4869180"/>
            <a:ext cx="16440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/>
              <a:t>Мис - кошка</a:t>
            </a:r>
            <a:endParaRPr lang="ru-RU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922" y="0"/>
            <a:ext cx="9147922" cy="6858000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5582" y="188640"/>
            <a:ext cx="8498905" cy="6048672"/>
          </a:xfrm>
        </p:spPr>
        <p:txBody>
          <a:bodyPr>
            <a:normAutofit fontScale="87500" lnSpcReduction="2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Ц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ӘӘЛҺВР ҮГ</a:t>
            </a:r>
            <a:endParaRPr lang="ru-RU" dirty="0" smtClean="0">
              <a:solidFill>
                <a:schemeClr val="bg1"/>
              </a:solidFill>
            </a:endParaRPr>
          </a:p>
          <a:p>
            <a:pPr algn="just"/>
            <a:r>
              <a:rPr lang="ru-RU" dirty="0" smtClean="0">
                <a:solidFill>
                  <a:schemeClr val="bg1"/>
                </a:solidFill>
              </a:rPr>
              <a:t>Эн хальмг кел дасхл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һна методическ дөӊцл бичкдүдин садт көдлдг хальмг келнә багшнрт, келн-улсин багмудын сурһмҗлачнрт, эк-эцкнрт </a:t>
            </a:r>
            <a:r>
              <a:rPr lang="ru-RU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нерәдгдсмн.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Балчр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багин бичкдүдин наадн бәәҗ, кел дасхлһн - төрскн кел даслһна һол эв-арһ. Наадар дамҗад, шин үгмүд заагдна,сурһмҗ өггдәд, күүндҗәх төр батлгдна. Тегәд наадн бәәҗ, хальмг кел дасхд эн дөӊцл тусан күргхнь маһд уга.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Өггдҗәх методическ дөӊц «От рождения до школы». Балчр багин күүкдт 2 төр олзлад: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«Темсн болн земш»;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«Герин мал».</a:t>
            </a:r>
            <a:endParaRPr lang="ru-RU" dirty="0" smtClean="0">
              <a:solidFill>
                <a:schemeClr val="bg1"/>
              </a:solidFill>
            </a:endParaRPr>
          </a:p>
          <a:p>
            <a:pPr algn="just"/>
            <a:endParaRPr lang="ru-RU" dirty="0">
              <a:solidFill>
                <a:schemeClr val="bg1"/>
              </a:solidFill>
            </a:endParaRPr>
          </a:p>
          <a:p>
            <a:pPr algn="just"/>
            <a:r>
              <a:rPr lang="ru-RU" dirty="0">
                <a:solidFill>
                  <a:schemeClr val="bg1"/>
                </a:solidFill>
              </a:rPr>
              <a:t>Задания располагаются с постепенным усложнением речевого материала и могут изменятся на усмотрение педагога в зависимости от возраста и уровня развития детей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</a:rPr>
              <a:t>Основной целью является овладение речью как средством общения и культуры. Практическое овладение воспитанниками нормами речи.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</a:rPr>
              <a:t>Задачи:</a:t>
            </a:r>
          </a:p>
          <a:p>
            <a:pPr marL="342900" indent="-342900" algn="just"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Продолжать помогать детям общаться со знакомыми взрослыми и сверстниками посредством поручений (ответь, выясни, предложи помощь и т.п.);</a:t>
            </a:r>
          </a:p>
          <a:p>
            <a:pPr algn="just"/>
            <a:endParaRPr lang="ru-RU" sz="1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smtClean="0">
                <a:solidFill>
                  <a:schemeClr val="bg1"/>
                </a:solidFill>
              </a:rPr>
              <a:pPr/>
              <a:t>2</a:t>
            </a:fld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sz="quarter" idx="14"/>
          </p:nvPr>
        </p:nvSpPr>
        <p:spPr>
          <a:xfrm>
            <a:off x="539750" y="188595"/>
            <a:ext cx="8171815" cy="537210"/>
          </a:xfrm>
        </p:spPr>
        <p:txBody>
          <a:bodyPr anchor="t">
            <a:normAutofit/>
          </a:bodyPr>
          <a:lstStyle/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2. Назови детенышей домашних животных.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smtClean="0">
                <a:solidFill>
                  <a:schemeClr val="accent1"/>
                </a:solidFill>
              </a:rPr>
              <a:pPr/>
              <a:t>20</a:t>
            </a:fld>
            <a:endParaRPr lang="ru-RU" sz="2000" dirty="0" smtClean="0">
              <a:solidFill>
                <a:schemeClr val="accent1"/>
              </a:solidFill>
            </a:endParaRPr>
          </a:p>
        </p:txBody>
      </p:sp>
      <p:pic>
        <p:nvPicPr>
          <p:cNvPr id="1032" name="Picture 8" descr="http://agro.transfaire.ru/upload/iblock/0cf/0cff95cf9f894dc663292b85c30804e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711835"/>
            <a:ext cx="1686560" cy="1686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://img-fotki.yandex.ru/get/9833/16969765.225/0_8eee2_6af10052_ori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0" y="1052195"/>
            <a:ext cx="1273810" cy="147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://bestgif.narod.ru/jivotnie/animashki-9.gif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930" y="2398395"/>
            <a:ext cx="1010285" cy="1437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2" descr="Смайлики: Скачать бесплатно (8 940)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25" y="929640"/>
            <a:ext cx="1454785" cy="1579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2" descr="http://www.gifki.org/data/media/556/tsyplenok-i-ptenets-animatsionnaya-kartinka-0034.gif"/>
          <p:cNvPicPr>
            <a:picLocks noChangeAspect="1" noChangeArrowheads="1" noCrop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215" y="3284220"/>
            <a:ext cx="826770" cy="785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" descr="http://img-fotki.yandex.ru/get/5625/181450557.5a/0_a2fbf_c670ca50_GIFXL.gif"/>
          <p:cNvPicPr>
            <a:picLocks noChangeAspect="1" noChangeArrowheads="1" noCrop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4575" y="2750820"/>
            <a:ext cx="1788795" cy="1431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Картинки по запросу свинья на прозрачном фоне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7135" y="4436745"/>
            <a:ext cx="1332865" cy="824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6759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290" y="4423410"/>
            <a:ext cx="1297305" cy="1297305"/>
          </a:xfrm>
          <a:prstGeom prst="rect">
            <a:avLst/>
          </a:prstGeom>
        </p:spPr>
      </p:pic>
      <p:sp>
        <p:nvSpPr>
          <p:cNvPr id="2" name="Text Box 1"/>
          <p:cNvSpPr txBox="1"/>
          <p:nvPr/>
        </p:nvSpPr>
        <p:spPr>
          <a:xfrm>
            <a:off x="395605" y="2132330"/>
            <a:ext cx="20688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/>
              <a:t>Ту</a:t>
            </a:r>
            <a:r>
              <a:rPr lang="ru-RU" altLang="en-US">
                <a:latin typeface="Arial" panose="020B0604020202020204" pitchFamily="34" charset="0"/>
                <a:cs typeface="Arial" panose="020B0604020202020204" pitchFamily="34" charset="0"/>
              </a:rPr>
              <a:t>һл - телёнок</a:t>
            </a:r>
          </a:p>
        </p:txBody>
      </p:sp>
      <p:sp>
        <p:nvSpPr>
          <p:cNvPr id="8" name="Text Box 7"/>
          <p:cNvSpPr txBox="1"/>
          <p:nvPr/>
        </p:nvSpPr>
        <p:spPr>
          <a:xfrm>
            <a:off x="4472940" y="5661025"/>
            <a:ext cx="25520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/>
              <a:t>Ботхн</a:t>
            </a:r>
            <a:r>
              <a:rPr lang="ru-RU" altLang="en-US">
                <a:latin typeface="Arial" panose="020B0604020202020204" pitchFamily="34" charset="0"/>
                <a:cs typeface="Arial" panose="020B0604020202020204" pitchFamily="34" charset="0"/>
              </a:rPr>
              <a:t> - верблюжонок</a:t>
            </a:r>
          </a:p>
        </p:txBody>
      </p:sp>
      <p:sp>
        <p:nvSpPr>
          <p:cNvPr id="10" name="Text Box 9"/>
          <p:cNvSpPr txBox="1"/>
          <p:nvPr/>
        </p:nvSpPr>
        <p:spPr>
          <a:xfrm>
            <a:off x="3412490" y="2492375"/>
            <a:ext cx="20688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/>
              <a:t>Ун</a:t>
            </a:r>
            <a:r>
              <a:rPr lang="ru-RU" altLang="en-US">
                <a:latin typeface="Arial" panose="020B0604020202020204" pitchFamily="34" charset="0"/>
                <a:cs typeface="Arial" panose="020B0604020202020204" pitchFamily="34" charset="0"/>
              </a:rPr>
              <a:t>һн - жеребёнок</a:t>
            </a:r>
          </a:p>
        </p:txBody>
      </p:sp>
      <p:sp>
        <p:nvSpPr>
          <p:cNvPr id="11" name="Text Box 10"/>
          <p:cNvSpPr txBox="1"/>
          <p:nvPr/>
        </p:nvSpPr>
        <p:spPr>
          <a:xfrm>
            <a:off x="6012180" y="2420620"/>
            <a:ext cx="20688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/>
              <a:t>Хур</a:t>
            </a:r>
            <a:r>
              <a:rPr lang="ru-RU" altLang="en-US">
                <a:latin typeface="Arial" panose="020B0604020202020204" pitchFamily="34" charset="0"/>
                <a:cs typeface="Arial" panose="020B0604020202020204" pitchFamily="34" charset="0"/>
              </a:rPr>
              <a:t>һн - ягнёнок</a:t>
            </a:r>
          </a:p>
        </p:txBody>
      </p:sp>
      <p:sp>
        <p:nvSpPr>
          <p:cNvPr id="12" name="Text Box 11"/>
          <p:cNvSpPr txBox="1"/>
          <p:nvPr/>
        </p:nvSpPr>
        <p:spPr>
          <a:xfrm>
            <a:off x="1691640" y="3860800"/>
            <a:ext cx="16598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/>
              <a:t>Миисин кичг - котёнок</a:t>
            </a:r>
            <a:endParaRPr lang="ru-RU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Box 12"/>
          <p:cNvSpPr txBox="1"/>
          <p:nvPr/>
        </p:nvSpPr>
        <p:spPr>
          <a:xfrm>
            <a:off x="2267585" y="5352415"/>
            <a:ext cx="14960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>
                <a:latin typeface="Arial" panose="020B0604020202020204" pitchFamily="34" charset="0"/>
                <a:cs typeface="Arial" panose="020B0604020202020204" pitchFamily="34" charset="0"/>
              </a:rPr>
              <a:t>Һахан кичг - поросенок</a:t>
            </a:r>
          </a:p>
        </p:txBody>
      </p:sp>
      <p:sp>
        <p:nvSpPr>
          <p:cNvPr id="14" name="Text Box 13"/>
          <p:cNvSpPr txBox="1"/>
          <p:nvPr/>
        </p:nvSpPr>
        <p:spPr>
          <a:xfrm>
            <a:off x="5083810" y="3793490"/>
            <a:ext cx="15544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/>
              <a:t>Нохан кичг - щенок</a:t>
            </a:r>
            <a:endParaRPr lang="ru-RU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Box 14"/>
          <p:cNvSpPr txBox="1"/>
          <p:nvPr/>
        </p:nvSpPr>
        <p:spPr>
          <a:xfrm>
            <a:off x="7075170" y="4004945"/>
            <a:ext cx="12992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>
                <a:latin typeface="Arial" panose="020B0604020202020204" pitchFamily="34" charset="0"/>
                <a:cs typeface="Arial" panose="020B0604020202020204" pitchFamily="34" charset="0"/>
              </a:rPr>
              <a:t>Һууҗмул - цыпленок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9745" y="142875"/>
            <a:ext cx="8496935" cy="694690"/>
          </a:xfrm>
        </p:spPr>
        <p:txBody>
          <a:bodyPr anchor="t">
            <a:normAutofit/>
          </a:bodyPr>
          <a:lstStyle/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3. «Негн-дала»</a:t>
            </a:r>
          </a:p>
          <a:p>
            <a:pPr algn="l"/>
            <a:endParaRPr 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smtClean="0">
                <a:solidFill>
                  <a:schemeClr val="accent1"/>
                </a:solidFill>
              </a:rPr>
              <a:pPr/>
              <a:t>21</a:t>
            </a:fld>
            <a:endParaRPr lang="ru-RU" sz="2000" dirty="0" smtClean="0">
              <a:solidFill>
                <a:schemeClr val="accent1"/>
              </a:solidFill>
            </a:endParaRPr>
          </a:p>
        </p:txBody>
      </p:sp>
      <p:pic>
        <p:nvPicPr>
          <p:cNvPr id="1032" name="Picture 8" descr="http://agro.transfaire.ru/upload/iblock/0cf/0cff95cf9f894dc663292b85c30804e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305" y="836930"/>
            <a:ext cx="1080135" cy="1080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 descr="http://agro.transfaire.ru/upload/iblock/0cf/0cff95cf9f894dc663292b85c30804e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6100" y="764540"/>
            <a:ext cx="1294130" cy="1294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http://agro.transfaire.ru/upload/iblock/0cf/0cff95cf9f894dc663292b85c30804e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7945" y="764540"/>
            <a:ext cx="1294130" cy="1294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http://agro.transfaire.ru/upload/iblock/0cf/0cff95cf9f894dc663292b85c30804e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3935" y="764540"/>
            <a:ext cx="1294130" cy="1294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://img-fotki.yandex.ru/get/9833/16969765.225/0_8eee2_6af10052_orig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305" y="2060575"/>
            <a:ext cx="983615" cy="1142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http://img-fotki.yandex.ru/get/9833/16969765.225/0_8eee2_6af10052_orig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5455" y="2204720"/>
            <a:ext cx="897255" cy="1042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http://img-fotki.yandex.ru/get/9833/16969765.225/0_8eee2_6af10052_orig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800" y="2160905"/>
            <a:ext cx="897255" cy="1042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675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6495" y="3638550"/>
            <a:ext cx="833120" cy="833120"/>
          </a:xfrm>
          <a:prstGeom prst="rect">
            <a:avLst/>
          </a:prstGeom>
        </p:spPr>
      </p:pic>
      <p:pic>
        <p:nvPicPr>
          <p:cNvPr id="18" name="Picture 17" descr="6759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7515" y="3638550"/>
            <a:ext cx="953770" cy="953770"/>
          </a:xfrm>
          <a:prstGeom prst="rect">
            <a:avLst/>
          </a:prstGeom>
        </p:spPr>
      </p:pic>
      <p:pic>
        <p:nvPicPr>
          <p:cNvPr id="20" name="Picture 19" descr="6759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7315" y="3657600"/>
            <a:ext cx="953770" cy="953770"/>
          </a:xfrm>
          <a:prstGeom prst="rect">
            <a:avLst/>
          </a:prstGeom>
        </p:spPr>
      </p:pic>
      <p:pic>
        <p:nvPicPr>
          <p:cNvPr id="22" name="Picture 21" descr="6759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325" y="3672205"/>
            <a:ext cx="848995" cy="848995"/>
          </a:xfrm>
          <a:prstGeom prst="rect">
            <a:avLst/>
          </a:prstGeom>
        </p:spPr>
      </p:pic>
      <p:pic>
        <p:nvPicPr>
          <p:cNvPr id="24" name="Picture 23" descr="6759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0560" y="3644900"/>
            <a:ext cx="836295" cy="836295"/>
          </a:xfrm>
          <a:prstGeom prst="rect">
            <a:avLst/>
          </a:prstGeom>
        </p:spPr>
      </p:pic>
      <p:pic>
        <p:nvPicPr>
          <p:cNvPr id="26" name="Picture 12" descr="http://img.webme.com/pic/h/herberts-tolle-seite/tier171.gif"/>
          <p:cNvPicPr>
            <a:picLocks noChangeAspect="1" noChangeArrowheads="1" noCrop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405" y="4725035"/>
            <a:ext cx="1043940" cy="994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12" descr="http://img.webme.com/pic/h/herberts-tolle-seite/tier171.gif"/>
          <p:cNvPicPr>
            <a:picLocks noChangeAspect="1" noChangeArrowheads="1" noCrop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3840" y="4814570"/>
            <a:ext cx="949960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2" descr="http://img.webme.com/pic/h/herberts-tolle-seite/tier171.gif"/>
          <p:cNvPicPr>
            <a:picLocks noChangeAspect="1" noChangeArrowheads="1" noCrop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755" y="4869180"/>
            <a:ext cx="914400" cy="871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9745" y="142875"/>
            <a:ext cx="8496935" cy="5859145"/>
          </a:xfrm>
        </p:spPr>
        <p:txBody>
          <a:bodyPr anchor="t">
            <a:normAutofit/>
          </a:bodyPr>
          <a:lstStyle/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 «Негн-дала»</a:t>
            </a: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Күсл: «Негн», «дала», гидг үгмүд батлҗ авлhн. Бичкдүдиг оньгта болдг сурhх.</a:t>
            </a: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Наадна йовуд:</a:t>
            </a: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Бичкдүдт герин малмуд хуваҗ өгх.  Зүн бийднь хойр әңгд неҗәд цег зурата, барун бийднь хойр әңгд дала цег зурата).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smtClean="0">
                <a:solidFill>
                  <a:schemeClr val="accent1"/>
                </a:solidFill>
              </a:rPr>
              <a:pPr/>
              <a:t>22</a:t>
            </a:fld>
            <a:endParaRPr lang="ru-RU" sz="2000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9745" y="142875"/>
            <a:ext cx="3669030" cy="6014085"/>
          </a:xfrm>
        </p:spPr>
        <p:txBody>
          <a:bodyPr anchor="t">
            <a:normAutofit/>
          </a:bodyPr>
          <a:lstStyle/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4. Загадки и стихи о животных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  <a:sym typeface="+mn-ea"/>
              </a:rPr>
              <a:t>Ишк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ә махлата,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Эгцхн хоӊарта,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Эрг деерән хойр һаста.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                     (Үкр)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Сарсхр тавгта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Саг ишкдлтә.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            (Мис)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Бәрәд мордх уга, батхн хөрх сүл уга.             (Темән)</a:t>
            </a:r>
          </a:p>
          <a:p>
            <a:pPr algn="l"/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smtClean="0">
                <a:solidFill>
                  <a:schemeClr val="accent1"/>
                </a:solidFill>
              </a:rPr>
              <a:pPr/>
              <a:t>23</a:t>
            </a:fld>
            <a:endParaRPr lang="ru-RU" sz="2000" dirty="0" smtClean="0">
              <a:solidFill>
                <a:schemeClr val="accent1"/>
              </a:solidFill>
            </a:endParaRPr>
          </a:p>
        </p:txBody>
      </p:sp>
      <p:sp>
        <p:nvSpPr>
          <p:cNvPr id="2" name="Text Box 1"/>
          <p:cNvSpPr txBox="1"/>
          <p:nvPr/>
        </p:nvSpPr>
        <p:spPr>
          <a:xfrm>
            <a:off x="499745" y="4437112"/>
            <a:ext cx="4327525" cy="1599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 sz="1400" dirty="0" err="1"/>
              <a:t>Ботхн</a:t>
            </a:r>
            <a:r>
              <a:rPr lang="ru-RU" altLang="en-US" sz="1400" dirty="0"/>
              <a:t>, </a:t>
            </a:r>
            <a:r>
              <a:rPr lang="ru-RU" altLang="en-US" sz="1400" dirty="0" err="1"/>
              <a:t>ботхн</a:t>
            </a:r>
            <a:r>
              <a:rPr lang="ru-RU" altLang="en-US" sz="1400" dirty="0"/>
              <a:t> - </a:t>
            </a:r>
            <a:r>
              <a:rPr lang="ru-RU" altLang="en-US" sz="1400" dirty="0" err="1"/>
              <a:t>боо</a:t>
            </a:r>
            <a:r>
              <a:rPr lang="ru-RU" alt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җуха</a:t>
            </a:r>
            <a:r>
              <a:rPr lang="ru-RU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r>
              <a:rPr lang="ru-RU" alt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Бичкн</a:t>
            </a:r>
            <a:r>
              <a:rPr lang="ru-RU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темән</a:t>
            </a:r>
            <a:r>
              <a:rPr lang="ru-RU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ru-RU" alt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җульҗуха</a:t>
            </a:r>
            <a:r>
              <a:rPr lang="ru-RU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r>
              <a:rPr lang="ru-RU" alt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Хотн-хошад</a:t>
            </a:r>
            <a:r>
              <a:rPr lang="ru-RU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ru-RU" alt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буульмха</a:t>
            </a:r>
            <a:r>
              <a:rPr lang="ru-RU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r>
              <a:rPr lang="ru-RU" alt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Хулһр</a:t>
            </a:r>
            <a:r>
              <a:rPr lang="ru-RU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чикнь</a:t>
            </a:r>
            <a:r>
              <a:rPr lang="ru-RU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ru-RU" alt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унҗуха</a:t>
            </a:r>
            <a:r>
              <a:rPr lang="ru-RU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ru-RU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          (</a:t>
            </a:r>
            <a:r>
              <a:rPr lang="ru-RU" alt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Санҗин</a:t>
            </a:r>
            <a:r>
              <a:rPr lang="ru-RU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Николай)</a:t>
            </a:r>
          </a:p>
          <a:p>
            <a:endParaRPr lang="ru-RU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78430" y="418052"/>
            <a:ext cx="8208912" cy="5904656"/>
          </a:xfrm>
        </p:spPr>
        <p:txBody>
          <a:bodyPr>
            <a:normAutofit fontScale="92500"/>
          </a:bodyPr>
          <a:lstStyle/>
          <a:p>
            <a:pPr algn="just"/>
            <a:r>
              <a:rPr lang="ru-RU" sz="2100" dirty="0" smtClean="0">
                <a:solidFill>
                  <a:schemeClr val="bg1"/>
                </a:solidFill>
              </a:rPr>
              <a:t>2. Уточнять </a:t>
            </a:r>
            <a:r>
              <a:rPr lang="ru-RU" sz="2100" dirty="0">
                <a:solidFill>
                  <a:schemeClr val="bg1"/>
                </a:solidFill>
              </a:rPr>
              <a:t>названия и назначения овощей и фруктов, одежды, животных. Учить детей различать и называть существенные детали и части предметов (у рубашки  рукава, воротник, пуговицы), качества (цвет, форма, размер). Учить понимать обобщающие слова (овощи, фрукты, животные, одежда), называть овощи и фрукты, домашних животных и их детенышей;</a:t>
            </a:r>
          </a:p>
          <a:p>
            <a:pPr algn="just"/>
            <a:r>
              <a:rPr lang="ru-RU" sz="2100" dirty="0" smtClean="0">
                <a:solidFill>
                  <a:schemeClr val="bg1"/>
                </a:solidFill>
              </a:rPr>
              <a:t>3. Продолжат </a:t>
            </a:r>
            <a:r>
              <a:rPr lang="ru-RU" sz="2100" dirty="0">
                <a:solidFill>
                  <a:schemeClr val="bg1"/>
                </a:solidFill>
              </a:rPr>
              <a:t>учить детей внятно произносить в словах гласные (а, </a:t>
            </a:r>
            <a:r>
              <a:rPr lang="ru-RU" sz="2100" dirty="0">
                <a:solidFill>
                  <a:schemeClr val="bg1"/>
                </a:solidFill>
                <a:cs typeface="Arial" panose="020B0604020202020204" pitchFamily="34" charset="0"/>
              </a:rPr>
              <a:t>ә, о, ө, и, э, у, ү) и некоторые согласные звуки (б-п, д-т, г-к, һ-х, в-ф, з-с, </a:t>
            </a:r>
            <a:r>
              <a:rPr lang="ru-RU" sz="2100" dirty="0">
                <a:solidFill>
                  <a:schemeClr val="bg1"/>
                </a:solidFill>
                <a:cs typeface="Arial" panose="020B0604020202020204" pitchFamily="34" charset="0"/>
                <a:sym typeface="+mn-ea"/>
              </a:rPr>
              <a:t>ӊ, җ-ч);</a:t>
            </a:r>
          </a:p>
          <a:p>
            <a:pPr algn="just"/>
            <a:r>
              <a:rPr lang="ru-RU" sz="2100" dirty="0" smtClean="0">
                <a:solidFill>
                  <a:schemeClr val="bg1"/>
                </a:solidFill>
                <a:cs typeface="Arial" panose="020B0604020202020204" pitchFamily="34" charset="0"/>
                <a:sym typeface="+mn-ea"/>
              </a:rPr>
              <a:t>4. Продолжать </a:t>
            </a:r>
            <a:r>
              <a:rPr lang="ru-RU" sz="2100" dirty="0">
                <a:solidFill>
                  <a:schemeClr val="bg1"/>
                </a:solidFill>
                <a:cs typeface="Arial" panose="020B0604020202020204" pitchFamily="34" charset="0"/>
                <a:sym typeface="+mn-ea"/>
              </a:rPr>
              <a:t>учить детей согласовывать прилагательные с существительными в роде, числе, падеже. Помогать детям употреблять в речи имена существительные в форме единственного и множественного числа.</a:t>
            </a:r>
          </a:p>
          <a:p>
            <a:pPr algn="just"/>
            <a:r>
              <a:rPr lang="ru-RU" sz="2100" dirty="0" smtClean="0">
                <a:solidFill>
                  <a:schemeClr val="bg1"/>
                </a:solidFill>
                <a:cs typeface="Arial" panose="020B0604020202020204" pitchFamily="34" charset="0"/>
                <a:sym typeface="+mn-ea"/>
              </a:rPr>
              <a:t>5. Развивать </a:t>
            </a:r>
            <a:r>
              <a:rPr lang="ru-RU" sz="2100" dirty="0">
                <a:solidFill>
                  <a:schemeClr val="bg1"/>
                </a:solidFill>
                <a:cs typeface="Arial" panose="020B0604020202020204" pitchFamily="34" charset="0"/>
                <a:sym typeface="+mn-ea"/>
              </a:rPr>
              <a:t>диалогическую форму речи. Вовлекать детей в разговор во время рассматривания предметов. Обучат умению вести диалог с педагогом, слушать и понимать заданный вопрос, понятно отвечать на него, говорить в нормальном темпе.</a:t>
            </a:r>
          </a:p>
          <a:p>
            <a:pPr algn="just"/>
            <a:endParaRPr lang="ru-RU" sz="2400" dirty="0" smtClean="0">
              <a:solidFill>
                <a:schemeClr val="bg1"/>
              </a:solidFill>
            </a:endParaRPr>
          </a:p>
          <a:p>
            <a:pPr algn="just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smtClean="0">
                <a:solidFill>
                  <a:schemeClr val="bg1"/>
                </a:solidFill>
              </a:rPr>
              <a:pPr/>
              <a:t>3</a:t>
            </a:fld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0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78430" y="418052"/>
            <a:ext cx="8208912" cy="5904656"/>
          </a:xfrm>
        </p:spPr>
        <p:txBody>
          <a:bodyPr anchor="ctr">
            <a:normAutofit/>
          </a:bodyPr>
          <a:lstStyle/>
          <a:p>
            <a:pPr algn="ctr"/>
            <a:r>
              <a:rPr lang="ru-RU" sz="9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«ТЕМСН </a:t>
            </a:r>
          </a:p>
          <a:p>
            <a:pPr algn="ctr"/>
            <a:r>
              <a:rPr lang="ru-RU" sz="96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болн</a:t>
            </a:r>
            <a:r>
              <a:rPr lang="ru-RU" sz="9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9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ЗЕМШ»</a:t>
            </a:r>
            <a:endParaRPr lang="ru-RU" sz="96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smtClean="0">
                <a:solidFill>
                  <a:schemeClr val="bg1"/>
                </a:solidFill>
              </a:rPr>
              <a:pPr/>
              <a:t>4</a:t>
            </a:fld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0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260648"/>
            <a:ext cx="8579074" cy="1199103"/>
          </a:xfrm>
        </p:spPr>
        <p:txBody>
          <a:bodyPr anchor="t"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ТЕМСН - ОВОЩИ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1. Чикǝр нердинь келҗ чаддг чадвринь ѳѳдлүллһн.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smtClean="0">
                <a:solidFill>
                  <a:schemeClr val="bg1"/>
                </a:solidFill>
              </a:rPr>
              <a:pPr/>
              <a:t>5</a:t>
            </a:fld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5032" y="3810229"/>
            <a:ext cx="3025682" cy="232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1268760"/>
            <a:ext cx="993775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1459751"/>
            <a:ext cx="1841997" cy="1172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457681"/>
            <a:ext cx="1924547" cy="1238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203375">
            <a:off x="4827291" y="3860556"/>
            <a:ext cx="2136414" cy="1660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8987" y="3153469"/>
            <a:ext cx="1177747" cy="1177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42645">
            <a:off x="5136415" y="2144276"/>
            <a:ext cx="890587" cy="1547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90799">
            <a:off x="2720468" y="3083095"/>
            <a:ext cx="1537857" cy="996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4891" y="4619840"/>
            <a:ext cx="965061" cy="1078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01149" y="3035125"/>
            <a:ext cx="1245469" cy="1245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2696572"/>
            <a:ext cx="2232248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Шар </a:t>
            </a:r>
            <a:r>
              <a:rPr lang="ru-RU" sz="1600" dirty="0" err="1" smtClean="0"/>
              <a:t>луув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ӊ</a:t>
            </a:r>
            <a:r>
              <a:rPr lang="ru-RU" sz="1600" dirty="0" smtClean="0"/>
              <a:t> - морковь</a:t>
            </a:r>
            <a:endParaRPr lang="ru-RU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2987824" y="2420888"/>
            <a:ext cx="1872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err="1" smtClean="0"/>
              <a:t>Адамч</a:t>
            </a:r>
            <a:r>
              <a:rPr lang="ru-RU" sz="1600" dirty="0" smtClean="0"/>
              <a:t> - помидор</a:t>
            </a:r>
            <a:endParaRPr lang="ru-RU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6524397" y="2500660"/>
            <a:ext cx="1936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Хаяр</a:t>
            </a:r>
            <a:r>
              <a:rPr lang="ru-RU" dirty="0" smtClean="0"/>
              <a:t> - огурец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015496" y="4149080"/>
            <a:ext cx="21285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err="1" smtClean="0"/>
              <a:t>Боднцг</a:t>
            </a:r>
            <a:r>
              <a:rPr lang="ru-RU" sz="1600" dirty="0" smtClean="0"/>
              <a:t> - картофель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91218" y="3581248"/>
            <a:ext cx="158098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err="1" smtClean="0"/>
              <a:t>М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әӊ</a:t>
            </a:r>
            <a:r>
              <a:rPr lang="ru-RU" sz="1600" dirty="0" err="1" smtClean="0"/>
              <a:t>грсн</a:t>
            </a:r>
            <a:r>
              <a:rPr lang="ru-RU" sz="1600" dirty="0" smtClean="0"/>
              <a:t> - лук</a:t>
            </a:r>
            <a:endParaRPr lang="ru-RU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2483768" y="3919802"/>
            <a:ext cx="1813897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err="1" smtClean="0"/>
              <a:t>С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ә</a:t>
            </a:r>
            <a:r>
              <a:rPr lang="ru-RU" sz="1600" dirty="0" err="1" smtClean="0"/>
              <a:t>рмсг</a:t>
            </a:r>
            <a:r>
              <a:rPr lang="ru-RU" sz="1600" dirty="0" smtClean="0"/>
              <a:t> - чеснок</a:t>
            </a:r>
            <a:endParaRPr lang="ru-RU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5004048" y="5373216"/>
            <a:ext cx="18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err="1" smtClean="0"/>
              <a:t>Цуунг</a:t>
            </a:r>
            <a:r>
              <a:rPr lang="ru-RU" sz="1600" dirty="0" smtClean="0"/>
              <a:t> - свекла</a:t>
            </a:r>
            <a:endParaRPr lang="ru-RU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2870650" y="5693169"/>
            <a:ext cx="17013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Бурш - перец</a:t>
            </a:r>
            <a:endParaRPr lang="ru-RU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395536" y="5862446"/>
            <a:ext cx="2016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err="1" smtClean="0"/>
              <a:t>Хавстн</a:t>
            </a:r>
            <a:r>
              <a:rPr lang="ru-RU" sz="1600" dirty="0" smtClean="0"/>
              <a:t> - капуста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0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476672"/>
            <a:ext cx="8208912" cy="490668"/>
          </a:xfrm>
        </p:spPr>
        <p:txBody>
          <a:bodyPr anchor="t">
            <a:normAutofit/>
          </a:bodyPr>
          <a:lstStyle/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2. </a:t>
            </a:r>
            <a:r>
              <a:rPr lang="ru-RU" sz="1800" b="1" dirty="0" smtClean="0">
                <a:solidFill>
                  <a:schemeClr val="tx1"/>
                </a:solidFill>
                <a:sym typeface="+mn-ea"/>
              </a:rPr>
              <a:t>Наадн «Ик-бичкн»</a:t>
            </a:r>
            <a:endParaRPr 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smtClean="0">
                <a:solidFill>
                  <a:schemeClr val="bg1"/>
                </a:solidFill>
              </a:rPr>
              <a:pPr/>
              <a:t>6</a:t>
            </a:fld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559429"/>
            <a:ext cx="3728913" cy="4080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2877953"/>
            <a:ext cx="2259707" cy="2472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0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650" y="476885"/>
            <a:ext cx="8208645" cy="4730115"/>
          </a:xfrm>
        </p:spPr>
        <p:txBody>
          <a:bodyPr anchor="t">
            <a:normAutofit/>
          </a:bodyPr>
          <a:lstStyle/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Наадн «Ик-бичкн»</a:t>
            </a: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Күсл: Юмсиг кемҗәhәрн йилhҗ чаддг дасвр батлх.</a:t>
            </a: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Дөңцл: кемҗәhәрн йилhрдг предметн зургуд.</a:t>
            </a: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Наадна йовуд:</a:t>
            </a: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Бичкдүдт карточкс түгәҗ өгх. Карточкин нег әңгднь ик төгрг зурата, талдан әңгднь бичкн төгрг зурата.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smtClean="0">
                <a:solidFill>
                  <a:schemeClr val="bg1"/>
                </a:solidFill>
              </a:rPr>
              <a:pPr/>
              <a:t>7</a:t>
            </a:fld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0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332656"/>
            <a:ext cx="8424936" cy="5904656"/>
          </a:xfrm>
        </p:spPr>
        <p:txBody>
          <a:bodyPr anchor="t">
            <a:normAutofit lnSpcReduction="10000"/>
          </a:bodyPr>
          <a:lstStyle/>
          <a:p>
            <a:pPr algn="l"/>
            <a:r>
              <a:rPr lang="ru-RU" b="1" dirty="0" smtClean="0">
                <a:solidFill>
                  <a:schemeClr val="tx1"/>
                </a:solidFill>
              </a:rPr>
              <a:t>3. </a:t>
            </a:r>
            <a:r>
              <a:rPr lang="ru-RU" b="1" dirty="0" smtClean="0">
                <a:solidFill>
                  <a:schemeClr val="tx1"/>
                </a:solidFill>
                <a:sym typeface="+mn-ea"/>
              </a:rPr>
              <a:t>«Зөрүд чинртә үгмүд олтн»</a:t>
            </a:r>
            <a:endParaRPr lang="ru-RU" b="1" dirty="0" smtClean="0">
              <a:solidFill>
                <a:schemeClr val="tx1"/>
              </a:solidFill>
            </a:endParaRPr>
          </a:p>
          <a:p>
            <a:pPr algn="l"/>
            <a:endParaRPr lang="ru-RU" b="1" dirty="0" smtClean="0">
              <a:solidFill>
                <a:schemeClr val="tx1"/>
              </a:solidFill>
            </a:endParaRPr>
          </a:p>
          <a:p>
            <a:pPr algn="l"/>
            <a:endParaRPr lang="ru-RU" b="1" dirty="0" smtClean="0">
              <a:solidFill>
                <a:schemeClr val="tx1"/>
              </a:solidFill>
            </a:endParaRPr>
          </a:p>
          <a:p>
            <a:pPr algn="l"/>
            <a:endParaRPr lang="ru-RU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en-US" sz="2400" b="1" i="1" dirty="0" smtClean="0">
                <a:solidFill>
                  <a:schemeClr val="tx1"/>
                </a:solidFill>
              </a:rPr>
              <a:t>хату                                         </a:t>
            </a:r>
            <a:r>
              <a:rPr lang="ru-RU" altLang="en-US" sz="24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җөөлкн</a:t>
            </a:r>
            <a:endParaRPr lang="ru-RU" altLang="en-US" sz="2400" b="1" i="1" dirty="0" smtClean="0">
              <a:solidFill>
                <a:schemeClr val="tx1"/>
              </a:solidFill>
            </a:endParaRPr>
          </a:p>
          <a:p>
            <a:pPr algn="l"/>
            <a:r>
              <a:rPr lang="ru-RU" altLang="en-US" sz="2400" b="1" i="1" dirty="0" smtClean="0">
                <a:solidFill>
                  <a:schemeClr val="tx1"/>
                </a:solidFill>
              </a:rPr>
              <a:t>твердая                                   мягкая</a:t>
            </a:r>
          </a:p>
          <a:p>
            <a:pPr algn="l"/>
            <a:endParaRPr lang="ru-RU" altLang="en-US" sz="2400" b="1" i="1" dirty="0" smtClean="0">
              <a:solidFill>
                <a:schemeClr val="tx1"/>
              </a:solidFill>
            </a:endParaRPr>
          </a:p>
          <a:p>
            <a:pPr algn="l"/>
            <a:r>
              <a:rPr lang="ru-RU" altLang="en-US" sz="24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әмтәхн</a:t>
            </a:r>
            <a:r>
              <a:rPr lang="ru-RU" altLang="en-US" sz="2400" b="1" i="1" dirty="0" smtClean="0">
                <a:solidFill>
                  <a:schemeClr val="tx1"/>
                </a:solidFill>
              </a:rPr>
              <a:t>                                    </a:t>
            </a:r>
            <a:r>
              <a:rPr lang="ru-RU" altLang="en-US" sz="24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һашун</a:t>
            </a:r>
            <a:endParaRPr lang="ru-RU" altLang="en-US" sz="2400" b="1" i="1" dirty="0" smtClean="0">
              <a:solidFill>
                <a:schemeClr val="tx1"/>
              </a:solidFill>
            </a:endParaRPr>
          </a:p>
          <a:p>
            <a:pPr algn="l"/>
            <a:r>
              <a:rPr lang="ru-RU" altLang="en-US" sz="2400" b="1" i="1" dirty="0" smtClean="0">
                <a:solidFill>
                  <a:schemeClr val="tx1"/>
                </a:solidFill>
              </a:rPr>
              <a:t>сладкая                                   горький</a:t>
            </a:r>
          </a:p>
          <a:p>
            <a:pPr algn="l"/>
            <a:endParaRPr lang="ru-RU" altLang="en-US" sz="2400" b="1" i="1" dirty="0" smtClean="0">
              <a:solidFill>
                <a:schemeClr val="tx1"/>
              </a:solidFill>
            </a:endParaRPr>
          </a:p>
          <a:p>
            <a:pPr algn="l"/>
            <a:endParaRPr lang="ru-RU" altLang="en-US" sz="2400" b="1" i="1" dirty="0" smtClean="0">
              <a:solidFill>
                <a:schemeClr val="tx1"/>
              </a:solidFill>
            </a:endParaRPr>
          </a:p>
          <a:p>
            <a:pPr algn="l"/>
            <a:r>
              <a:rPr lang="ru-RU" altLang="en-US" sz="2400" b="1" i="1" dirty="0" smtClean="0">
                <a:solidFill>
                  <a:schemeClr val="tx1"/>
                </a:solidFill>
              </a:rPr>
              <a:t>     </a:t>
            </a:r>
          </a:p>
          <a:p>
            <a:pPr algn="l"/>
            <a:endParaRPr lang="ru-RU" altLang="en-US" sz="2400" b="1" i="1" dirty="0" smtClean="0">
              <a:solidFill>
                <a:schemeClr val="tx1"/>
              </a:solidFill>
            </a:endParaRPr>
          </a:p>
          <a:p>
            <a:pPr algn="l"/>
            <a:r>
              <a:rPr lang="ru-RU" altLang="en-US" sz="2400" b="1" i="1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smtClean="0">
                <a:solidFill>
                  <a:schemeClr val="bg1"/>
                </a:solidFill>
              </a:rPr>
              <a:pPr/>
              <a:t>8</a:t>
            </a:fld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5" name="Flowchart: Terminator 4"/>
          <p:cNvSpPr/>
          <p:nvPr/>
        </p:nvSpPr>
        <p:spPr>
          <a:xfrm>
            <a:off x="2123728" y="2029460"/>
            <a:ext cx="1440448" cy="407035"/>
          </a:xfrm>
          <a:prstGeom prst="flowChartTerminato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Connector 6"/>
          <p:cNvSpPr/>
          <p:nvPr/>
        </p:nvSpPr>
        <p:spPr>
          <a:xfrm>
            <a:off x="2107598" y="3309749"/>
            <a:ext cx="575945" cy="575945"/>
          </a:xfrm>
          <a:prstGeom prst="flowChartConnector">
            <a:avLst/>
          </a:prstGeom>
          <a:solidFill>
            <a:srgbClr val="A51B6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owchart: Connector 7"/>
          <p:cNvSpPr/>
          <p:nvPr/>
        </p:nvSpPr>
        <p:spPr>
          <a:xfrm>
            <a:off x="6516216" y="2029460"/>
            <a:ext cx="575945" cy="575945"/>
          </a:xfrm>
          <a:prstGeom prst="flowChartConnector">
            <a:avLst/>
          </a:prstGeom>
          <a:gradFill>
            <a:gsLst>
              <a:gs pos="0">
                <a:srgbClr val="9EE256"/>
              </a:gs>
              <a:gs pos="100000">
                <a:srgbClr val="52762D"/>
              </a:gs>
            </a:gsLst>
            <a:lin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Connector 8"/>
          <p:cNvSpPr/>
          <p:nvPr/>
        </p:nvSpPr>
        <p:spPr>
          <a:xfrm>
            <a:off x="6516216" y="3309749"/>
            <a:ext cx="575945" cy="575945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0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332656"/>
            <a:ext cx="8424936" cy="5904656"/>
          </a:xfrm>
        </p:spPr>
        <p:txBody>
          <a:bodyPr anchor="t">
            <a:normAutofit/>
          </a:bodyPr>
          <a:lstStyle/>
          <a:p>
            <a:pPr algn="l"/>
            <a:r>
              <a:rPr lang="ru-RU" b="1" dirty="0" smtClean="0">
                <a:solidFill>
                  <a:schemeClr val="tx1"/>
                </a:solidFill>
                <a:sym typeface="+mn-ea"/>
              </a:rPr>
              <a:t>«Зөрүд чинртә үгмүд олтн»</a:t>
            </a:r>
            <a:endParaRPr lang="ru-RU" b="1" dirty="0" smtClean="0">
              <a:solidFill>
                <a:schemeClr val="tx1"/>
              </a:solidFill>
            </a:endParaRPr>
          </a:p>
          <a:p>
            <a:pPr algn="l"/>
            <a:r>
              <a:rPr lang="ru-RU" b="1" dirty="0" smtClean="0">
                <a:solidFill>
                  <a:schemeClr val="tx1"/>
                </a:solidFill>
                <a:sym typeface="+mn-ea"/>
              </a:rPr>
              <a:t>Күцл: зѳрүд чинртǝ үгмүд, давтад, күүкдин келлһнǝ чадвр ѳѳдлүллһн.</a:t>
            </a:r>
            <a:endParaRPr lang="ru-RU" b="1" dirty="0" smtClean="0">
              <a:solidFill>
                <a:schemeClr val="tx1"/>
              </a:solidFill>
            </a:endParaRPr>
          </a:p>
          <a:p>
            <a:pPr algn="l"/>
            <a:r>
              <a:rPr lang="ru-RU" b="1" dirty="0" smtClean="0">
                <a:solidFill>
                  <a:schemeClr val="tx1"/>
                </a:solidFill>
                <a:sym typeface="+mn-ea"/>
              </a:rPr>
              <a:t>Наадна йовуд: багш күүкдт үгмүд келҗ ѳгнǝ, бичкдүд зѳрүд чинртǝ үгмүд олҗ авх зѳвтǝ, хамгин дала үг олсн күн – шүүнǝ.</a:t>
            </a:r>
            <a:endParaRPr lang="ru-RU" b="1" dirty="0" smtClean="0">
              <a:solidFill>
                <a:schemeClr val="tx1"/>
              </a:solidFill>
            </a:endParaRPr>
          </a:p>
          <a:p>
            <a:pPr algn="l"/>
            <a:r>
              <a:rPr lang="ru-RU" b="1" dirty="0" smtClean="0">
                <a:solidFill>
                  <a:schemeClr val="tx1"/>
                </a:solidFill>
                <a:sym typeface="+mn-ea"/>
              </a:rPr>
              <a:t>Шар луув</a:t>
            </a:r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ӊ хату</a:t>
            </a:r>
            <a:r>
              <a:rPr lang="ru-RU" b="1" dirty="0" smtClean="0">
                <a:solidFill>
                  <a:schemeClr val="tx1"/>
                </a:solidFill>
                <a:sym typeface="+mn-ea"/>
              </a:rPr>
              <a:t> –  хавтсн... (</a:t>
            </a:r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җөөлкн</a:t>
            </a:r>
            <a:r>
              <a:rPr lang="ru-RU" b="1" dirty="0" smtClean="0">
                <a:solidFill>
                  <a:schemeClr val="tx1"/>
                </a:solidFill>
                <a:sym typeface="+mn-ea"/>
              </a:rPr>
              <a:t>)</a:t>
            </a:r>
            <a:endParaRPr lang="ru-RU" b="1" dirty="0" smtClean="0">
              <a:solidFill>
                <a:schemeClr val="tx1"/>
              </a:solidFill>
            </a:endParaRPr>
          </a:p>
          <a:p>
            <a:pPr algn="l"/>
            <a:endParaRPr lang="ru-RU" altLang="en-US" sz="2400" b="1" i="1" dirty="0" smtClean="0">
              <a:solidFill>
                <a:schemeClr val="tx1"/>
              </a:solidFill>
            </a:endParaRPr>
          </a:p>
          <a:p>
            <a:pPr algn="l"/>
            <a:r>
              <a:rPr lang="ru-RU" altLang="en-US" sz="2400" b="1" i="1" dirty="0" smtClean="0">
                <a:solidFill>
                  <a:schemeClr val="tx1"/>
                </a:solidFill>
              </a:rPr>
              <a:t>     </a:t>
            </a:r>
          </a:p>
          <a:p>
            <a:pPr algn="l"/>
            <a:endParaRPr lang="ru-RU" altLang="en-US" sz="2400" b="1" i="1" dirty="0" smtClean="0">
              <a:solidFill>
                <a:schemeClr val="tx1"/>
              </a:solidFill>
            </a:endParaRPr>
          </a:p>
          <a:p>
            <a:pPr algn="l"/>
            <a:r>
              <a:rPr lang="ru-RU" altLang="en-US" sz="2400" b="1" i="1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smtClean="0">
                <a:solidFill>
                  <a:schemeClr val="bg1"/>
                </a:solidFill>
              </a:rPr>
              <a:pPr/>
              <a:t>9</a:t>
            </a:fld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40</TotalTime>
  <Words>991</Words>
  <Application>Microsoft Office PowerPoint</Application>
  <PresentationFormat>Экран (4:3)</PresentationFormat>
  <Paragraphs>159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Воздушный поток</vt:lpstr>
      <vt:lpstr>Дидактическое пособие по изучению калмыцкого языка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Дагинов</dc:creator>
  <cp:lastModifiedBy>Дагинов</cp:lastModifiedBy>
  <cp:revision>68</cp:revision>
  <cp:lastPrinted>2022-02-22T15:49:20Z</cp:lastPrinted>
  <dcterms:created xsi:type="dcterms:W3CDTF">2022-02-14T18:09:00Z</dcterms:created>
  <dcterms:modified xsi:type="dcterms:W3CDTF">2022-11-14T18:27:47Z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8A4945D1B27E4ECFBC748334766D7A41</vt:lpwstr>
  </property>
  <property fmtid="{D5CDD505-2E9C-101B-9397-08002B2CF9AE}" pid="3" name="KSOProductBuildVer">
    <vt:lpwstr>1033-11.2.0.10311</vt:lpwstr>
  </property>
</Properties>
</file>