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4" r:id="rId3"/>
    <p:sldId id="259" r:id="rId4"/>
    <p:sldId id="257" r:id="rId5"/>
    <p:sldId id="262" r:id="rId6"/>
    <p:sldId id="263" r:id="rId7"/>
    <p:sldId id="258" r:id="rId8"/>
    <p:sldId id="265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DEF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961" autoAdjust="0"/>
    <p:restoredTop sz="94660"/>
  </p:normalViewPr>
  <p:slideViewPr>
    <p:cSldViewPr snapToGrid="0">
      <p:cViewPr varScale="1">
        <p:scale>
          <a:sx n="57" d="100"/>
          <a:sy n="57" d="100"/>
        </p:scale>
        <p:origin x="67" y="595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0E67D-199D-4FC0-B6A3-C602BF73ACBB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B3770-59CC-477F-97B5-7C902BBA50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96562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0E67D-199D-4FC0-B6A3-C602BF73ACBB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B3770-59CC-477F-97B5-7C902BBA50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94023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0E67D-199D-4FC0-B6A3-C602BF73ACBB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B3770-59CC-477F-97B5-7C902BBA50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8579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0E67D-199D-4FC0-B6A3-C602BF73ACBB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B3770-59CC-477F-97B5-7C902BBA50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20134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0E67D-199D-4FC0-B6A3-C602BF73ACBB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B3770-59CC-477F-97B5-7C902BBA50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1536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0E67D-199D-4FC0-B6A3-C602BF73ACBB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B3770-59CC-477F-97B5-7C902BBA50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83811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0E67D-199D-4FC0-B6A3-C602BF73ACBB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B3770-59CC-477F-97B5-7C902BBA50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62673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0E67D-199D-4FC0-B6A3-C602BF73ACBB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B3770-59CC-477F-97B5-7C902BBA50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5292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0E67D-199D-4FC0-B6A3-C602BF73ACBB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B3770-59CC-477F-97B5-7C902BBA50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97043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0E67D-199D-4FC0-B6A3-C602BF73ACBB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B3770-59CC-477F-97B5-7C902BBA50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15247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0E67D-199D-4FC0-B6A3-C602BF73ACBB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B3770-59CC-477F-97B5-7C902BBA50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4414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60E67D-199D-4FC0-B6A3-C602BF73ACBB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DB3770-59CC-477F-97B5-7C902BBA50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63269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497541"/>
            <a:ext cx="9144000" cy="221876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i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4000" b="1" i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4000" b="1" i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Gautami" pitchFamily="34" charset="0"/>
              </a:rPr>
              <a:t>«Методика обучения дошкольников </a:t>
            </a:r>
            <a:br>
              <a:rPr lang="ru-RU" sz="4000" b="1" i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Gautami" pitchFamily="34" charset="0"/>
              </a:rPr>
            </a:br>
            <a:r>
              <a:rPr lang="ru-RU" sz="4000" b="1" i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Gautami" pitchFamily="34" charset="0"/>
              </a:rPr>
              <a:t>игре на диатонических                                  колокольчиках».</a:t>
            </a:r>
            <a:endParaRPr lang="ru-RU" sz="4000" b="1" i="1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Gautami" pitchFamily="34" charset="0"/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8216152" y="5163670"/>
            <a:ext cx="3334871" cy="1183342"/>
          </a:xfrm>
        </p:spPr>
        <p:txBody>
          <a:bodyPr>
            <a:normAutofit fontScale="55000" lnSpcReduction="20000"/>
          </a:bodyPr>
          <a:lstStyle/>
          <a:p>
            <a:endParaRPr lang="ru-RU" dirty="0" smtClean="0"/>
          </a:p>
          <a:p>
            <a:r>
              <a:rPr lang="ru-RU" sz="6000" i="1" dirty="0" smtClean="0"/>
              <a:t> </a:t>
            </a:r>
            <a:r>
              <a:rPr lang="ru-RU" sz="3200" i="1" dirty="0" smtClean="0"/>
              <a:t>Музыкальный  руководитель </a:t>
            </a:r>
            <a:r>
              <a:rPr lang="ru-RU" sz="4400" dirty="0" err="1" smtClean="0"/>
              <a:t>Лябина</a:t>
            </a:r>
            <a:r>
              <a:rPr lang="ru-RU" sz="4400" dirty="0" smtClean="0"/>
              <a:t> Е.Ю.</a:t>
            </a:r>
            <a:endParaRPr lang="ru-RU" sz="4400" dirty="0"/>
          </a:p>
        </p:txBody>
      </p:sp>
      <p:pic>
        <p:nvPicPr>
          <p:cNvPr id="1028" name="Picture 4" descr="https://oxymaxplayroom.com/ru/content/images/2018/12/71h6hEHMGoL._SL1500_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5408" y="3617258"/>
            <a:ext cx="4305592" cy="1842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91364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93371" y="1102658"/>
            <a:ext cx="9068441" cy="954741"/>
          </a:xfrm>
          <a:noFill/>
        </p:spPr>
        <p:txBody>
          <a:bodyPr>
            <a:normAutofit fontScale="90000"/>
          </a:bodyPr>
          <a:lstStyle/>
          <a:p>
            <a:r>
              <a:rPr lang="ru-RU" sz="3100" b="1" i="1" dirty="0" smtClean="0"/>
              <a:t> </a:t>
            </a:r>
            <a:r>
              <a:rPr lang="ru-RU" sz="2400" b="1" i="1" dirty="0" smtClean="0"/>
              <a:t/>
            </a:r>
            <a:br>
              <a:rPr lang="ru-RU" sz="2400" b="1" i="1" dirty="0" smtClean="0"/>
            </a:br>
            <a:r>
              <a:rPr lang="ru-RU" sz="2400" b="1" i="1" dirty="0" smtClean="0"/>
              <a:t> </a:t>
            </a:r>
            <a:br>
              <a:rPr lang="ru-RU" sz="2400" b="1" i="1" dirty="0" smtClean="0"/>
            </a:br>
            <a:r>
              <a:rPr lang="ru-RU" sz="2400" b="1" i="1" dirty="0" smtClean="0"/>
              <a:t/>
            </a:r>
            <a:br>
              <a:rPr lang="ru-RU" sz="2400" b="1" i="1" dirty="0" smtClean="0"/>
            </a:br>
            <a:r>
              <a:rPr lang="ru-RU" sz="2400" b="1" i="1" dirty="0" smtClean="0"/>
              <a:t/>
            </a:r>
            <a:br>
              <a:rPr lang="ru-RU" sz="2400" b="1" i="1" dirty="0" smtClean="0"/>
            </a:br>
            <a:r>
              <a:rPr lang="ru-RU" sz="2400" b="1" i="1" dirty="0" smtClean="0"/>
              <a:t/>
            </a:r>
            <a:br>
              <a:rPr lang="ru-RU" sz="2400" b="1" i="1" dirty="0" smtClean="0"/>
            </a:br>
            <a:r>
              <a:rPr lang="ru-RU" sz="2400" b="1" i="1" dirty="0" smtClean="0"/>
              <a:t/>
            </a:r>
            <a:br>
              <a:rPr lang="ru-RU" sz="2400" b="1" i="1" dirty="0" smtClean="0"/>
            </a:br>
            <a:r>
              <a:rPr lang="ru-RU" sz="2400" b="1" i="1" dirty="0" smtClean="0"/>
              <a:t/>
            </a:r>
            <a:br>
              <a:rPr lang="ru-RU" sz="2400" b="1" i="1" dirty="0" smtClean="0"/>
            </a:br>
            <a:r>
              <a:rPr lang="ru-RU" sz="2400" b="1" i="1" dirty="0" smtClean="0"/>
              <a:t/>
            </a:r>
            <a:br>
              <a:rPr lang="ru-RU" sz="2400" b="1" i="1" dirty="0" smtClean="0"/>
            </a:br>
            <a:r>
              <a:rPr lang="ru-RU" sz="2400" b="1" i="1" dirty="0" smtClean="0"/>
              <a:t/>
            </a:r>
            <a:br>
              <a:rPr lang="ru-RU" sz="2400" b="1" i="1" dirty="0" smtClean="0"/>
            </a:br>
            <a:r>
              <a:rPr lang="ru-RU" sz="2400" b="1" i="1" dirty="0" smtClean="0"/>
              <a:t/>
            </a:r>
            <a:br>
              <a:rPr lang="ru-RU" sz="2400" b="1" i="1" dirty="0" smtClean="0"/>
            </a:br>
            <a:r>
              <a:rPr lang="ru-RU" sz="2400" i="1" dirty="0" smtClean="0"/>
              <a:t/>
            </a:r>
            <a:br>
              <a:rPr lang="ru-RU" sz="2400" i="1" dirty="0" smtClean="0"/>
            </a:br>
            <a:r>
              <a:rPr lang="ru-RU" sz="2400" i="1" dirty="0" smtClean="0"/>
              <a:t/>
            </a:r>
            <a:br>
              <a:rPr lang="ru-RU" sz="2400" i="1" dirty="0" smtClean="0"/>
            </a:br>
            <a:r>
              <a:rPr lang="ru-RU" sz="2400" i="1" dirty="0"/>
              <a:t/>
            </a:r>
            <a:br>
              <a:rPr lang="ru-RU" sz="2400" i="1" dirty="0"/>
            </a:br>
            <a:r>
              <a:rPr lang="ru-RU" sz="2400" i="1" dirty="0" smtClean="0"/>
              <a:t/>
            </a:r>
            <a:br>
              <a:rPr lang="ru-RU" sz="2400" i="1" dirty="0" smtClean="0"/>
            </a:br>
            <a:r>
              <a:rPr lang="ru-RU" sz="2400" i="1" dirty="0"/>
              <a:t/>
            </a:r>
            <a:br>
              <a:rPr lang="ru-RU" sz="2400" i="1" dirty="0"/>
            </a:br>
            <a:r>
              <a:rPr lang="ru-RU" sz="2400" i="1" dirty="0" smtClean="0"/>
              <a:t/>
            </a:r>
            <a:br>
              <a:rPr lang="ru-RU" sz="2400" i="1" dirty="0" smtClean="0"/>
            </a:br>
            <a:r>
              <a:rPr lang="ru-RU" sz="2400" i="1" dirty="0"/>
              <a:t/>
            </a:r>
            <a:br>
              <a:rPr lang="ru-RU" sz="2400" i="1" dirty="0"/>
            </a:br>
            <a:r>
              <a:rPr lang="ru-RU" sz="2400" i="1" dirty="0" smtClean="0"/>
              <a:t/>
            </a:r>
            <a:br>
              <a:rPr lang="ru-RU" sz="2400" i="1" dirty="0" smtClean="0"/>
            </a:br>
            <a:r>
              <a:rPr lang="ru-RU" sz="2400" i="1" dirty="0"/>
              <a:t/>
            </a:r>
            <a:br>
              <a:rPr lang="ru-RU" sz="2400" i="1" dirty="0"/>
            </a:br>
            <a:r>
              <a:rPr lang="ru-RU" sz="2400" i="1" dirty="0" smtClean="0"/>
              <a:t/>
            </a:r>
            <a:br>
              <a:rPr lang="ru-RU" sz="2400" i="1" dirty="0" smtClean="0"/>
            </a:br>
            <a:r>
              <a:rPr lang="ru-RU" sz="2400" i="1" dirty="0"/>
              <a:t/>
            </a:r>
            <a:br>
              <a:rPr lang="ru-RU" sz="2400" i="1" dirty="0"/>
            </a:br>
            <a:r>
              <a:rPr lang="ru-RU" sz="2400" i="1" dirty="0" smtClean="0"/>
              <a:t/>
            </a:r>
            <a:br>
              <a:rPr lang="ru-RU" sz="2400" i="1" dirty="0" smtClean="0"/>
            </a:br>
            <a:r>
              <a:rPr lang="ru-RU" sz="2400" i="1" dirty="0"/>
              <a:t/>
            </a:r>
            <a:br>
              <a:rPr lang="ru-RU" sz="2400" i="1" dirty="0"/>
            </a:br>
            <a:r>
              <a:rPr lang="ru-RU" sz="2400" i="1" dirty="0" smtClean="0"/>
              <a:t/>
            </a:r>
            <a:br>
              <a:rPr lang="ru-RU" sz="2400" i="1" dirty="0" smtClean="0"/>
            </a:br>
            <a:r>
              <a:rPr lang="ru-RU" sz="2400" i="1" dirty="0"/>
              <a:t/>
            </a:r>
            <a:br>
              <a:rPr lang="ru-RU" sz="2400" i="1" dirty="0"/>
            </a:br>
            <a:r>
              <a:rPr lang="ru-RU" sz="2400" i="1" dirty="0" smtClean="0"/>
              <a:t/>
            </a:r>
            <a:br>
              <a:rPr lang="ru-RU" sz="2400" i="1" dirty="0" smtClean="0"/>
            </a:br>
            <a:r>
              <a:rPr lang="ru-RU" sz="2400" i="1" dirty="0"/>
              <a:t/>
            </a:r>
            <a:br>
              <a:rPr lang="ru-RU" sz="2400" i="1" dirty="0"/>
            </a:br>
            <a:r>
              <a:rPr lang="ru-RU" sz="2400" i="1" dirty="0" smtClean="0"/>
              <a:t/>
            </a:r>
            <a:br>
              <a:rPr lang="ru-RU" sz="2400" i="1" dirty="0" smtClean="0"/>
            </a:br>
            <a:r>
              <a:rPr lang="ru-RU" sz="2400" i="1" dirty="0"/>
              <a:t/>
            </a:r>
            <a:br>
              <a:rPr lang="ru-RU" sz="2400" i="1" dirty="0"/>
            </a:br>
            <a:r>
              <a:rPr lang="ru-RU" sz="2400" i="1" dirty="0" smtClean="0"/>
              <a:t/>
            </a:r>
            <a:br>
              <a:rPr lang="ru-RU" sz="2400" i="1" dirty="0" smtClean="0"/>
            </a:br>
            <a:r>
              <a:rPr lang="ru-RU" sz="2400" i="1" dirty="0"/>
              <a:t/>
            </a:r>
            <a:br>
              <a:rPr lang="ru-RU" sz="2400" i="1" dirty="0"/>
            </a:br>
            <a:r>
              <a:rPr lang="ru-RU" sz="2400" i="1" dirty="0" smtClean="0"/>
              <a:t/>
            </a:r>
            <a:br>
              <a:rPr lang="ru-RU" sz="2400" i="1" dirty="0" smtClean="0"/>
            </a:br>
            <a:r>
              <a:rPr lang="ru-RU" sz="2400" i="1" dirty="0"/>
              <a:t/>
            </a:r>
            <a:br>
              <a:rPr lang="ru-RU" sz="2400" i="1" dirty="0"/>
            </a:br>
            <a:r>
              <a:rPr lang="ru-RU" sz="2400" i="1" dirty="0" smtClean="0"/>
              <a:t/>
            </a:r>
            <a:br>
              <a:rPr lang="ru-RU" sz="2400" i="1" dirty="0" smtClean="0"/>
            </a:br>
            <a:r>
              <a:rPr lang="ru-RU" sz="3600" b="1" i="1" dirty="0" smtClean="0">
                <a:solidFill>
                  <a:schemeClr val="accent2">
                    <a:lumMod val="50000"/>
                  </a:schemeClr>
                </a:solidFill>
              </a:rPr>
              <a:t>Почему нужно обучать дошкольников игре на диатонических колокольчиках? </a:t>
            </a:r>
            <a:br>
              <a:rPr lang="ru-RU" sz="3600" b="1" i="1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ru-RU" sz="36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393371" y="1775013"/>
            <a:ext cx="9202271" cy="3273780"/>
          </a:xfrm>
          <a:noFill/>
        </p:spPr>
        <p:txBody>
          <a:bodyPr>
            <a:noAutofit/>
          </a:bodyPr>
          <a:lstStyle/>
          <a:p>
            <a:r>
              <a:rPr lang="ru-RU" sz="2800" dirty="0" smtClean="0"/>
              <a:t>Диатонические колокольчики развивают музыкальный, гармонический, полифонический, тембровый, динамический  слух детей; формируют навыки вербального и невербального общения. Так же способствуют развитию чувства ритма, музыкальной памяти и внимания, ведь дети играют по цветным партитурам. Формируют готовность и умение действовать в коллективе, развивают навыки мелкой и крупной моторики, а также слуховые, зрительные и тактильные способности к восприятию.</a:t>
            </a:r>
            <a:endParaRPr lang="ru-RU" sz="2800" dirty="0"/>
          </a:p>
        </p:txBody>
      </p:sp>
      <p:sp>
        <p:nvSpPr>
          <p:cNvPr id="20482" name="AutoShape 2" descr="https://stemclass.com.ua/assets/images/primary/arts/diatonichni-dzvin_stem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4" name="AutoShape 4" descr="https://stemclass.com.ua/assets/images/primary/arts/diatonichni-dzvin_stem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485" name="Picture 5" descr="C:\Users\user\Desktop\diatonichni-dzvin_ste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57447" y="5244656"/>
            <a:ext cx="2578613" cy="14723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sun9-51.userapi.com/impg/F2DEq41DhWKONjJ7hC5XjYq3RgY-9CTcuThHFA/Jm5TzM_qogw.jpg?size=604x453&amp;quality=96&amp;sign=9803c343cbd383f138d36b571577874d&amp;type=albu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7463" y="-1"/>
            <a:ext cx="10319657" cy="68580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431748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6760" y="391251"/>
            <a:ext cx="10448109" cy="1790246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4000" b="1" i="1" dirty="0" smtClean="0">
                <a:latin typeface="Arial" pitchFamily="34" charset="0"/>
                <a:cs typeface="Arial" pitchFamily="34" charset="0"/>
              </a:rPr>
              <a:t>Виды диатонических колокольчиков:</a:t>
            </a:r>
            <a:br>
              <a:rPr lang="ru-RU" sz="4000" b="1" i="1" dirty="0" smtClean="0">
                <a:latin typeface="Arial" pitchFamily="34" charset="0"/>
                <a:cs typeface="Arial" pitchFamily="34" charset="0"/>
              </a:rPr>
            </a:br>
            <a:r>
              <a:rPr lang="ru-RU" sz="2800" dirty="0" smtClean="0"/>
              <a:t>Диатонические колокольчики бывают ручные </a:t>
            </a:r>
            <a:r>
              <a:rPr lang="ru-RU" sz="2800" i="1" dirty="0" smtClean="0"/>
              <a:t>и </a:t>
            </a:r>
            <a:r>
              <a:rPr lang="ru-RU" sz="2800" dirty="0" smtClean="0"/>
              <a:t>настольные </a:t>
            </a:r>
            <a:r>
              <a:rPr lang="ru-RU" sz="2800" i="1" dirty="0" smtClean="0"/>
              <a:t>(кнопочные, звоночки)</a:t>
            </a:r>
            <a:r>
              <a:rPr lang="ru-RU" sz="2800" dirty="0" smtClean="0"/>
              <a:t>.</a:t>
            </a:r>
            <a:endParaRPr lang="ru-RU" sz="2800" i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 descr="https://i.ytimg.com/vi/_zUlzR5eGDg/maxresdefaul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960" y="2870956"/>
            <a:ext cx="3674317" cy="2066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avatars.mds.yandex.net/i?id=baea9f9c9ae8aac262b309ae519b816a-5222483-images-thumbs&amp;ref=rim&amp;n=33&amp;w=282&amp;h=18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7531" y="2923207"/>
            <a:ext cx="3696789" cy="2090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s://avatars.mds.yandex.net/i?id=7f2626c58bff63a78764769ff65bd1fd-5661150-images-thumbs&amp;ref=rim&amp;n=33&amp;w=188&amp;h=18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2140" y="2683647"/>
            <a:ext cx="2720624" cy="2253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user\Desktop\979.jpeg.opdownload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73541" y="5192168"/>
            <a:ext cx="5151700" cy="135232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591787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 descr="C:\Users\user\Desktop\maxresdefault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27862" y="1710798"/>
            <a:ext cx="3827417" cy="3061934"/>
          </a:xfrm>
          <a:prstGeom prst="rect">
            <a:avLst/>
          </a:prstGeom>
          <a:noFill/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i="1" dirty="0" smtClean="0"/>
              <a:t>Способы игры на диатонических колокольчиках:</a:t>
            </a:r>
            <a:endParaRPr lang="ru-RU" sz="3600" b="1" i="1" dirty="0"/>
          </a:p>
        </p:txBody>
      </p:sp>
      <p:pic>
        <p:nvPicPr>
          <p:cNvPr id="3078" name="Picture 6" descr="C:\Users\user\Desktop\hqdefaul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16092" y="3494747"/>
            <a:ext cx="3895996" cy="3071381"/>
          </a:xfrm>
          <a:prstGeom prst="rect">
            <a:avLst/>
          </a:prstGeom>
          <a:noFill/>
        </p:spPr>
      </p:pic>
      <p:pic>
        <p:nvPicPr>
          <p:cNvPr id="3079" name="Picture 7" descr="C:\Users\user\Desktop\maxresdefault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5884" y="3536497"/>
            <a:ext cx="3901168" cy="30602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27909" y="365759"/>
            <a:ext cx="9496697" cy="21852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dirty="0" smtClean="0"/>
              <a:t>   </a:t>
            </a:r>
          </a:p>
          <a:p>
            <a:pPr algn="ctr"/>
            <a:r>
              <a:rPr lang="ru-RU" sz="2800" dirty="0" smtClean="0"/>
              <a:t>Учим детей правильно держать палочку </a:t>
            </a:r>
            <a:r>
              <a:rPr lang="ru-RU" sz="2800" i="1" dirty="0" smtClean="0"/>
              <a:t>(для игры на настольных колокольчиках) или </a:t>
            </a:r>
            <a:r>
              <a:rPr lang="ru-RU" sz="2800" dirty="0" smtClean="0"/>
              <a:t>колокольчик </a:t>
            </a:r>
            <a:r>
              <a:rPr lang="ru-RU" sz="2800" i="1" dirty="0" smtClean="0"/>
              <a:t>(ручные колокольчики)</a:t>
            </a:r>
            <a:r>
              <a:rPr lang="ru-RU" sz="2800" dirty="0" smtClean="0"/>
              <a:t>, извлекать звук и контролировать собственные действия.</a:t>
            </a:r>
          </a:p>
        </p:txBody>
      </p:sp>
      <p:pic>
        <p:nvPicPr>
          <p:cNvPr id="18434" name="Picture 2" descr="https://i.ytimg.com/vi/0yzceL8plXg/maxresdefaul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77154" y="3096848"/>
            <a:ext cx="5474516" cy="307941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430439"/>
            <a:ext cx="10515600" cy="2665458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ru-RU" sz="3600" b="1" i="1" dirty="0" smtClean="0"/>
              <a:t>Партитуры для игры на диатонических колокольчиках.</a:t>
            </a:r>
            <a:br>
              <a:rPr lang="ru-RU" sz="3600" b="1" i="1" dirty="0" smtClean="0"/>
            </a:br>
            <a:r>
              <a:rPr lang="ru-RU" sz="3200" b="1" i="1" dirty="0" smtClean="0"/>
              <a:t/>
            </a:r>
            <a:br>
              <a:rPr lang="ru-RU" sz="3200" b="1" i="1" dirty="0" smtClean="0"/>
            </a:br>
            <a:r>
              <a:rPr lang="ru-RU" sz="2700" dirty="0" smtClean="0"/>
              <a:t>  </a:t>
            </a:r>
            <a:r>
              <a:rPr lang="ru-RU" sz="2700" b="1" i="1" dirty="0" smtClean="0">
                <a:solidFill>
                  <a:schemeClr val="accent2">
                    <a:lumMod val="50000"/>
                  </a:schemeClr>
                </a:solidFill>
              </a:rPr>
              <a:t>«Цветная партитура»</a:t>
            </a: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  <a:t> </a:t>
            </a:r>
            <a:r>
              <a:rPr lang="ru-RU" sz="2700" dirty="0" smtClean="0"/>
              <a:t>— это доступный и интересный способ знакомства воспитанников с миром звуков. Использование </a:t>
            </a:r>
            <a:r>
              <a:rPr lang="ru-RU" sz="2700" b="1" i="1" dirty="0" smtClean="0">
                <a:solidFill>
                  <a:schemeClr val="accent2">
                    <a:lumMod val="50000"/>
                  </a:schemeClr>
                </a:solidFill>
              </a:rPr>
              <a:t>«Цветной партитуры»</a:t>
            </a: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  <a:t> </a:t>
            </a:r>
            <a:r>
              <a:rPr lang="ru-RU" sz="2700" dirty="0" smtClean="0"/>
              <a:t>при обучении игре на диатонических колокольчиках очень нравится детям, процесс обучения превращается в игру. На изучение одной партитуры отводится несколько занятий.</a:t>
            </a:r>
            <a:br>
              <a:rPr lang="ru-RU" sz="2700" dirty="0" smtClean="0"/>
            </a:br>
            <a:r>
              <a:rPr lang="ru-RU" sz="2200" dirty="0" smtClean="0">
                <a:latin typeface="+mn-lt"/>
              </a:rPr>
              <a:t> </a:t>
            </a:r>
            <a:endParaRPr lang="ru-RU" sz="2200" b="1" i="1" dirty="0">
              <a:latin typeface="+mn-lt"/>
            </a:endParaRPr>
          </a:p>
        </p:txBody>
      </p:sp>
      <p:pic>
        <p:nvPicPr>
          <p:cNvPr id="1026" name="Picture 2" descr="C:\Users\user\Desktop\07-NOTES-5_AN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906340" y="4454434"/>
            <a:ext cx="4241392" cy="1907177"/>
          </a:xfrm>
          <a:prstGeom prst="rect">
            <a:avLst/>
          </a:prstGeom>
          <a:noFill/>
        </p:spPr>
      </p:pic>
      <p:pic>
        <p:nvPicPr>
          <p:cNvPr id="1029" name="Picture 5" descr="C:\Users\user\Desktop\maxresdefaul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4436" y="3422469"/>
            <a:ext cx="3072924" cy="2063931"/>
          </a:xfrm>
          <a:prstGeom prst="rect">
            <a:avLst/>
          </a:prstGeom>
          <a:noFill/>
        </p:spPr>
      </p:pic>
      <p:pic>
        <p:nvPicPr>
          <p:cNvPr id="1030" name="Picture 6" descr="C:\Users\user\Desktop\1d1dd3b7ecc9cbe5519472997b8d0865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51668" y="3448594"/>
            <a:ext cx="3082072" cy="214230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868254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8199" y="365125"/>
            <a:ext cx="10605247" cy="2835275"/>
          </a:xfrm>
        </p:spPr>
        <p:txBody>
          <a:bodyPr>
            <a:normAutofit/>
          </a:bodyPr>
          <a:lstStyle/>
          <a:p>
            <a:pPr algn="ctr"/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b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5400" b="1" i="1" dirty="0" smtClean="0">
                <a:solidFill>
                  <a:schemeClr val="accent6">
                    <a:lumMod val="50000"/>
                  </a:schemeClr>
                </a:solidFill>
              </a:rPr>
              <a:t>Спасибо за внимание!</a:t>
            </a:r>
            <a:endParaRPr lang="ru-RU" sz="54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8929" y="2958352"/>
            <a:ext cx="3834653" cy="3294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03234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500</TotalTime>
  <Words>248</Words>
  <Application>Microsoft Office PowerPoint</Application>
  <PresentationFormat>Широкоэкранный</PresentationFormat>
  <Paragraphs>11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Gautami</vt:lpstr>
      <vt:lpstr>Office Theme</vt:lpstr>
      <vt:lpstr> «Методика обучения дошкольников  игре на диатонических                                  колокольчиках».</vt:lpstr>
      <vt:lpstr>                                    Почему нужно обучать дошкольников игре на диатонических колокольчиках?  </vt:lpstr>
      <vt:lpstr>Презентация PowerPoint</vt:lpstr>
      <vt:lpstr>Виды диатонических колокольчиков: Диатонические колокольчики бывают ручные и настольные (кнопочные, звоночки).</vt:lpstr>
      <vt:lpstr>Способы игры на диатонических колокольчиках:</vt:lpstr>
      <vt:lpstr>Презентация PowerPoint</vt:lpstr>
      <vt:lpstr>Партитуры для игры на диатонических колокольчиках.    «Цветная партитура» — это доступный и интересный способ знакомства воспитанников с миром звуков. Использование «Цветной партитуры» при обучении игре на диатонических колокольчиках очень нравится детям, процесс обучения превращается в игру. На изучение одной партитуры отводится несколько занятий.  </vt:lpstr>
      <vt:lpstr>  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40</cp:revision>
  <dcterms:created xsi:type="dcterms:W3CDTF">2018-03-26T08:07:24Z</dcterms:created>
  <dcterms:modified xsi:type="dcterms:W3CDTF">2022-11-11T10:16:50Z</dcterms:modified>
</cp:coreProperties>
</file>