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59" r:id="rId5"/>
    <p:sldId id="271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884D-7704-4935-819A-1004FC9A1608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EDA27-F14D-49F3-A8BF-4D96E6D3C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884D-7704-4935-819A-1004FC9A1608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EDA27-F14D-49F3-A8BF-4D96E6D3C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884D-7704-4935-819A-1004FC9A1608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EDA27-F14D-49F3-A8BF-4D96E6D3C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884D-7704-4935-819A-1004FC9A1608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EDA27-F14D-49F3-A8BF-4D96E6D3C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884D-7704-4935-819A-1004FC9A1608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EDA27-F14D-49F3-A8BF-4D96E6D3C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884D-7704-4935-819A-1004FC9A1608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EDA27-F14D-49F3-A8BF-4D96E6D3C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884D-7704-4935-819A-1004FC9A1608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EDA27-F14D-49F3-A8BF-4D96E6D3C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884D-7704-4935-819A-1004FC9A1608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EDA27-F14D-49F3-A8BF-4D96E6D3C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884D-7704-4935-819A-1004FC9A1608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EDA27-F14D-49F3-A8BF-4D96E6D3C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884D-7704-4935-819A-1004FC9A1608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EDA27-F14D-49F3-A8BF-4D96E6D3C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884D-7704-4935-819A-1004FC9A1608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EDA27-F14D-49F3-A8BF-4D96E6D3C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E884D-7704-4935-819A-1004FC9A1608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EDA27-F14D-49F3-A8BF-4D96E6D3C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5.jpe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jpeg"/><Relationship Id="rId11" Type="http://schemas.openxmlformats.org/officeDocument/2006/relationships/image" Target="../media/image52.jpeg"/><Relationship Id="rId5" Type="http://schemas.openxmlformats.org/officeDocument/2006/relationships/image" Target="../media/image47.png"/><Relationship Id="rId10" Type="http://schemas.openxmlformats.org/officeDocument/2006/relationships/image" Target="../media/image51.png"/><Relationship Id="rId4" Type="http://schemas.openxmlformats.org/officeDocument/2006/relationships/image" Target="../media/image46.jpeg"/><Relationship Id="rId9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jpe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3/1614804910_13-p-fon-dlya-prezentatsii-detskii-sad-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Book Antiqua" pitchFamily="18" charset="0"/>
              </a:rPr>
              <a:t>«Звуковая культура речи: дифференциация </a:t>
            </a: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звуков </a:t>
            </a:r>
            <a:r>
              <a:rPr lang="ru-RU" b="1" dirty="0">
                <a:solidFill>
                  <a:srgbClr val="C00000"/>
                </a:solidFill>
                <a:latin typeface="Book Antiqua" pitchFamily="18" charset="0"/>
              </a:rPr>
              <a:t>[Ж] - [Ш]»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941168"/>
            <a:ext cx="6400800" cy="17526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Развитие речи</a:t>
            </a:r>
          </a:p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Старшая группа</a:t>
            </a:r>
          </a:p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Подготовила Клишина Е.Д.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brakadabra.fun/uploads/posts/2022-02/1644166915_35-abrakadabra-fun-p-fon-dlya-detsada-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pic>
        <p:nvPicPr>
          <p:cNvPr id="23554" name="Picture 2" descr="https://printonic.ru/uploads/images/2016/03/01/img_56d5818bbadb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476672"/>
            <a:ext cx="2142157" cy="3024336"/>
          </a:xfrm>
          <a:prstGeom prst="rect">
            <a:avLst/>
          </a:prstGeom>
          <a:noFill/>
        </p:spPr>
      </p:pic>
      <p:pic>
        <p:nvPicPr>
          <p:cNvPr id="23556" name="Picture 4" descr="https://www.korablik.ru/upload/iblock/bde/bde6d71d9c4fc8def6097dc8294bfec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980728"/>
            <a:ext cx="3354409" cy="2160240"/>
          </a:xfrm>
          <a:prstGeom prst="rect">
            <a:avLst/>
          </a:prstGeom>
          <a:noFill/>
        </p:spPr>
      </p:pic>
      <p:pic>
        <p:nvPicPr>
          <p:cNvPr id="23558" name="Picture 6" descr="https://img2.freepng.ru/20180305/qrq/kisspng-neapolitan-ice-cream-gelato-ice-cream-cone-frozen-hand-painted-ice-cream-cones-pattern-5a9d3aab453425.947949231520253611283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36096" y="3573016"/>
            <a:ext cx="2808312" cy="2808312"/>
          </a:xfrm>
          <a:prstGeom prst="rect">
            <a:avLst/>
          </a:prstGeom>
          <a:noFill/>
        </p:spPr>
      </p:pic>
      <p:pic>
        <p:nvPicPr>
          <p:cNvPr id="23560" name="Picture 8" descr="http://img04.taobaocdn.com/bao/uploaded/i4/10906028153820114/T1_2QqXhtXXXXXXXXX_!!0-item_pic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547664" y="3933056"/>
            <a:ext cx="2520280" cy="2520280"/>
          </a:xfrm>
          <a:prstGeom prst="rect">
            <a:avLst/>
          </a:prstGeom>
          <a:noFill/>
        </p:spPr>
      </p:pic>
      <p:pic>
        <p:nvPicPr>
          <p:cNvPr id="8" name="Picture 22" descr="https://catherineasquithgallery.com/uploads/posts/2021-02/1614517361_80-p-krug-na-belom-fone-90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04048" y="3284984"/>
            <a:ext cx="3553710" cy="3356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brakadabra.fun/uploads/posts/2022-02/1644166915_35-abrakadabra-fun-p-fon-dlya-detsada-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pic>
        <p:nvPicPr>
          <p:cNvPr id="22530" name="Picture 2" descr="https://atlas-content-cdn.pixelsquid.com/stock-images/acorn-AEoEA84-6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548680"/>
            <a:ext cx="2808312" cy="2808312"/>
          </a:xfrm>
          <a:prstGeom prst="rect">
            <a:avLst/>
          </a:prstGeom>
          <a:noFill/>
        </p:spPr>
      </p:pic>
      <p:pic>
        <p:nvPicPr>
          <p:cNvPr id="22532" name="Picture 4" descr="https://img.freepik.com/premium-vector/cartoon-cute-walrus_29190-3341.jpg?size=626&amp;ext=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31540" y="620688"/>
            <a:ext cx="3005133" cy="2592288"/>
          </a:xfrm>
          <a:prstGeom prst="rect">
            <a:avLst/>
          </a:prstGeom>
          <a:noFill/>
        </p:spPr>
      </p:pic>
      <p:pic>
        <p:nvPicPr>
          <p:cNvPr id="22534" name="Picture 6" descr="https://thumbs.dreamstime.com/b/%D0%B2%D0%B7%D0%BE%D1%80%D0%B2%D0%B0%D1%82%D1%8C-%D0%B5%D0%B6%D0%B5%D0%B9-%D0%BD%D0%B0-%D0%B1%D0%B5%D0%BB%D0%BE%D0%BC-%D1%84%D0%BE%D0%BD%D0%B5-%D0%B2-%D0%B8%D0%B7%D0%BE%D0%BB%D1%8F%D1%86%D0%B8%D0%B8-%D0%B5%D0%B2%D1%80%D0%BE%D0%BF%D0%B5%D0%B9%D1%81%D0%BA%D0%B8%D0%B9-17904719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4077072"/>
            <a:ext cx="3996036" cy="2461246"/>
          </a:xfrm>
          <a:prstGeom prst="rect">
            <a:avLst/>
          </a:prstGeom>
          <a:noFill/>
        </p:spPr>
      </p:pic>
      <p:pic>
        <p:nvPicPr>
          <p:cNvPr id="22536" name="Picture 8" descr="https://knife-danilov.ru/image/cache/catalog/nog/109/morzhbulatrog130.06.2018-1500x100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76056" y="3933056"/>
            <a:ext cx="3564396" cy="2376264"/>
          </a:xfrm>
          <a:prstGeom prst="rect">
            <a:avLst/>
          </a:prstGeom>
          <a:noFill/>
        </p:spPr>
      </p:pic>
      <p:pic>
        <p:nvPicPr>
          <p:cNvPr id="8" name="Picture 22" descr="https://catherineasquithgallery.com/uploads/posts/2021-02/1614517361_80-p-krug-na-belom-fone-90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67544" y="0"/>
            <a:ext cx="3744416" cy="35371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brakadabra.fun/uploads/posts/2022-02/1644166915_35-abrakadabra-fun-p-fon-dlya-detsada-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Century Gothic" pitchFamily="34" charset="0"/>
              </a:rPr>
              <a:t>«Ходит </a:t>
            </a:r>
            <a:r>
              <a:rPr lang="ru-RU" sz="2800" b="1" dirty="0" smtClean="0">
                <a:solidFill>
                  <a:srgbClr val="7030A0"/>
                </a:solidFill>
                <a:latin typeface="Century Gothic" pitchFamily="34" charset="0"/>
              </a:rPr>
              <a:t>ежик </a:t>
            </a:r>
            <a:r>
              <a:rPr lang="ru-RU" sz="2800" b="1" dirty="0">
                <a:solidFill>
                  <a:srgbClr val="7030A0"/>
                </a:solidFill>
                <a:latin typeface="Century Gothic" pitchFamily="34" charset="0"/>
              </a:rPr>
              <a:t>без дорожек</a:t>
            </a:r>
            <a:r>
              <a:rPr lang="ru-RU" sz="2800" b="1" dirty="0" smtClean="0">
                <a:solidFill>
                  <a:srgbClr val="7030A0"/>
                </a:solidFill>
                <a:latin typeface="Century Gothic" pitchFamily="34" charset="0"/>
              </a:rPr>
              <a:t>»</a:t>
            </a:r>
            <a:br>
              <a:rPr lang="ru-RU" sz="28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800" dirty="0"/>
              <a:t> </a:t>
            </a:r>
            <a:r>
              <a:rPr lang="ru-RU" sz="2800" dirty="0" smtClean="0"/>
              <a:t>(игра </a:t>
            </a:r>
            <a:r>
              <a:rPr lang="ru-RU" sz="2800" dirty="0"/>
              <a:t>с </a:t>
            </a:r>
            <a:r>
              <a:rPr lang="ru-RU" sz="2800" dirty="0" err="1"/>
              <a:t>су-джок</a:t>
            </a:r>
            <a:r>
              <a:rPr lang="ru-RU" sz="2800" dirty="0"/>
              <a:t> </a:t>
            </a:r>
            <a:r>
              <a:rPr lang="ru-RU" sz="2800" dirty="0" err="1" smtClean="0"/>
              <a:t>массажером</a:t>
            </a:r>
            <a:r>
              <a:rPr lang="ru-RU" sz="2800" dirty="0" smtClean="0"/>
              <a:t>)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b="1" dirty="0">
              <a:solidFill>
                <a:srgbClr val="7030A0"/>
              </a:solidFill>
              <a:latin typeface="Century Gothic" pitchFamily="34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827584" y="1340768"/>
            <a:ext cx="7776864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Ходит ёжик без дорожек по лесу, по лесу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 (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Дети катают мячик в руках, делая движения вперед-назад, вправо-влево между ладонями.)</a:t>
            </a:r>
            <a:endParaRPr kumimoji="0" lang="ru-RU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И иголками своими колется, колется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  (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Дети кладут мячик на правую ладонь. Каждым пальцем левой руки поочередно нажимают на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бугорк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мячика, затем меняют руки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.)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А я ежику- ежу ту дорожку покажу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 (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Мячики держат в левой руке и скатывают его с правого плеча в ладонь правой руки, затем меняют руки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.)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Где катают мышки маленькие шишки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. (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Катают мячик в руках, делая движения вперед-назад, вправо-влево между ладонями.)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5" name="Picture 6" descr="https://thumbs.dreamstime.com/b/%D0%B2%D0%B7%D0%BE%D1%80%D0%B2%D0%B0%D1%82%D1%8C-%D0%B5%D0%B6%D0%B5%D0%B9-%D0%BD%D0%B0-%D0%B1%D0%B5%D0%BB%D0%BE%D0%BC-%D1%84%D0%BE%D0%BD%D0%B5-%D0%B2-%D0%B8%D0%B7%D0%BE%D0%BB%D1%8F%D1%86%D0%B8%D0%B8-%D0%B5%D0%B2%D1%80%D0%BE%D0%BF%D0%B5%D0%B9%D1%81%D0%BA%D0%B8%D0%B9-1790471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3275856" y="4725144"/>
            <a:ext cx="3025153" cy="1863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brakadabra.fun/uploads/posts/2022-02/1644166915_35-abrakadabra-fun-p-fon-dlya-detsada-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«Замени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 звук [Ш] на [Ж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]»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187624" y="1490881"/>
            <a:ext cx="597666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Шар – жар,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шить - ,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шаль -,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шитье -,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уши -,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Луша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-,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машет -,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нашивка - …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25605" name="Picture 5" descr="https://theslide.ru/img/thumbs/8f2448f8701491e11d36f3387f897db5-800x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1412776"/>
            <a:ext cx="2664296" cy="2537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3" name="Picture 3" descr="https://theslide.ru/img/thumbs/8f2448f8701491e11d36f3387f897db5-800x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55344">
            <a:off x="5174992" y="3590533"/>
            <a:ext cx="309634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brakadabra.fun/uploads/posts/2022-02/1644166915_35-abrakadabra-fun-p-fon-dlya-detsada-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Игра «</a:t>
            </a:r>
            <a:r>
              <a:rPr lang="ru-RU" sz="2800" b="1" dirty="0" err="1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Большой-маленький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412776"/>
            <a:ext cx="31683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Утюг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– утюжок, </a:t>
            </a:r>
            <a:endParaRPr lang="ru-RU" sz="2400" b="1" dirty="0" smtClean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сапог-сапожок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, </a:t>
            </a:r>
            <a:endParaRPr lang="ru-RU" sz="2400" b="1" dirty="0" smtClean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петух-петушок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, </a:t>
            </a:r>
            <a:endParaRPr lang="ru-RU" sz="2400" b="1" dirty="0" smtClean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флаг-флажок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, </a:t>
            </a:r>
            <a:endParaRPr lang="ru-RU" sz="2400" b="1" dirty="0" smtClean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пирог-пирожок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4578" name="AutoShape 2" descr="https://tehnoteca.ru/img/845/844276/ariete_6223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0" name="Picture 4" descr="https://tehnoteca.ru/img/845/844276/ariete_6223_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960" y="1340768"/>
            <a:ext cx="1567880" cy="1567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https://tehnoteca.ru/img/845/844276/ariete_6223_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2160" y="1772816"/>
            <a:ext cx="864096" cy="864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2" name="Picture 6" descr="https://w7.pngwing.com/pngs/1001/581/png-transparent-shoe-wellington-boot-yellow-rubber-shoes-rain-boots-accessories-happy-birthday-vector-images-illustrator.png"/>
          <p:cNvPicPr>
            <a:picLocks noChangeAspect="1" noChangeArrowheads="1"/>
          </p:cNvPicPr>
          <p:nvPr/>
        </p:nvPicPr>
        <p:blipFill>
          <a:blip r:embed="rId5" cstate="screen"/>
          <a:srcRect l="20432" t="9205" r="11462" b="11898"/>
          <a:stretch>
            <a:fillRect/>
          </a:stretch>
        </p:blipFill>
        <p:spPr bwMode="auto">
          <a:xfrm>
            <a:off x="7524328" y="1412776"/>
            <a:ext cx="1152128" cy="1382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6" descr="https://w7.pngwing.com/pngs/1001/581/png-transparent-shoe-wellington-boot-yellow-rubber-shoes-rain-boots-accessories-happy-birthday-vector-images-illustrator.png"/>
          <p:cNvPicPr>
            <a:picLocks noChangeAspect="1" noChangeArrowheads="1"/>
          </p:cNvPicPr>
          <p:nvPr/>
        </p:nvPicPr>
        <p:blipFill>
          <a:blip r:embed="rId5" cstate="screen"/>
          <a:srcRect l="20432" t="9205" r="11462" b="11898"/>
          <a:stretch>
            <a:fillRect/>
          </a:stretch>
        </p:blipFill>
        <p:spPr bwMode="auto">
          <a:xfrm>
            <a:off x="7740352" y="3068960"/>
            <a:ext cx="576063" cy="691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3" descr="https://tipik.ru/wp-content/uploads/2019/08/%D0%9A%D0%B0%D1%80%D1%82%D0%B8%D0%BD%D0%BA%D0%B8-%D0%BF%D0%B5%D1%82%D1%83%D1%88%D0%BA%D0%B0-%D0%B4%D0%BB%D1%8F-%D0%B4%D0%B5%D1%82%D0%B5%D0%B9-01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32240" y="3501008"/>
            <a:ext cx="635709" cy="792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3" descr="https://tipik.ru/wp-content/uploads/2019/08/%D0%9A%D0%B0%D1%80%D1%82%D0%B8%D0%BD%D0%BA%D0%B8-%D0%BF%D0%B5%D1%82%D1%83%D1%88%D0%BA%D0%B0-%D0%B4%D0%BB%D1%8F-%D0%B4%D0%B5%D1%82%D0%B5%D0%B9-01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860032" y="3140968"/>
            <a:ext cx="1436453" cy="17898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4" name="Picture 8" descr="https://storage.vsemayki.ru/images/0/1/1006/1006816/previews/people_2_flag_auto_front_white_500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187624" y="4581128"/>
            <a:ext cx="1656184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6" name="Picture 10" descr="http://shop-piaffe.ru/image/cache/data/tovaru%20dli%20vistypleni/101326-10-0-600x600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563888" y="5013176"/>
            <a:ext cx="741884" cy="741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8" name="Picture 12" descr="https://papik.pro/uploads/posts/2021-12/1639313428_1-papik-pro-p-pirog-klipart-1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660232" y="4869160"/>
            <a:ext cx="2091631" cy="1598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90" name="Picture 14" descr="https://kartinkin.net/uploads/posts/2022-02/1645920499_24-kartinkin-net-p-pirozhki-kartinki-28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292080" y="5301208"/>
            <a:ext cx="1152128" cy="9016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brakadabra.fun/uploads/posts/2022-02/1644166915_35-abrakadabra-fun-p-fon-dlya-detsada-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pic>
        <p:nvPicPr>
          <p:cNvPr id="29698" name="Picture 2" descr="https://ne-kurim.ru/forum/attachments/b908011e-c8ea-453d-a029-10b2beb37d46-jpeg.1229539/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404664"/>
            <a:ext cx="7296810" cy="5472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счаст-ивый-шарж-зе-еной-змейки-7676448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88224" y="4581128"/>
            <a:ext cx="1860414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https://e7.pngegg.com/pngimages/773/725/png-clipart-volkswagen-beetle-euclidean-lovely-beetle-love-animals.png"/>
          <p:cNvPicPr>
            <a:picLocks noChangeAspect="1" noChangeArrowheads="1"/>
          </p:cNvPicPr>
          <p:nvPr/>
        </p:nvPicPr>
        <p:blipFill>
          <a:blip r:embed="rId5" cstate="screen"/>
          <a:srcRect l="9340" r="9066"/>
          <a:stretch>
            <a:fillRect/>
          </a:stretch>
        </p:blipFill>
        <p:spPr bwMode="auto">
          <a:xfrm>
            <a:off x="755576" y="4509120"/>
            <a:ext cx="1944216" cy="2118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brakadabra.fun/uploads/posts/2022-02/1644166915_35-abrakadabra-fun-p-fon-dlya-detsada-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71600" y="476672"/>
            <a:ext cx="792088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entury Gothic" pitchFamily="34" charset="0"/>
              </a:rPr>
              <a:t> </a:t>
            </a:r>
            <a:r>
              <a:rPr lang="ru-RU" dirty="0" smtClean="0">
                <a:latin typeface="Century Gothic" pitchFamily="34" charset="0"/>
              </a:rPr>
              <a:t>                                   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Отгадай загадки</a:t>
            </a:r>
            <a:b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</a:br>
            <a:endParaRPr lang="ru-RU" sz="2400" b="1" dirty="0" smtClean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  <a:p>
            <a:r>
              <a:rPr lang="ru-RU" i="1" dirty="0" smtClean="0">
                <a:latin typeface="Century Gothic" pitchFamily="34" charset="0"/>
              </a:rPr>
              <a:t>Его </a:t>
            </a:r>
            <a:r>
              <a:rPr lang="ru-RU" dirty="0">
                <a:latin typeface="Century Gothic" pitchFamily="34" charset="0"/>
              </a:rPr>
              <a:t>поймал я на цветке,</a:t>
            </a:r>
            <a:br>
              <a:rPr lang="ru-RU" dirty="0">
                <a:latin typeface="Century Gothic" pitchFamily="34" charset="0"/>
              </a:rPr>
            </a:br>
            <a:r>
              <a:rPr lang="ru-RU" dirty="0">
                <a:latin typeface="Century Gothic" pitchFamily="34" charset="0"/>
              </a:rPr>
              <a:t>Зажал, как следует в руке.</a:t>
            </a:r>
            <a:br>
              <a:rPr lang="ru-RU" dirty="0">
                <a:latin typeface="Century Gothic" pitchFamily="34" charset="0"/>
              </a:rPr>
            </a:br>
            <a:r>
              <a:rPr lang="ru-RU" u="sng" dirty="0">
                <a:latin typeface="Century Gothic" pitchFamily="34" charset="0"/>
              </a:rPr>
              <a:t>Жужжит он</a:t>
            </a:r>
            <a:r>
              <a:rPr lang="ru-RU" dirty="0">
                <a:latin typeface="Century Gothic" pitchFamily="34" charset="0"/>
              </a:rPr>
              <a:t>: «Попрошу без рук,</a:t>
            </a:r>
            <a:br>
              <a:rPr lang="ru-RU" dirty="0">
                <a:latin typeface="Century Gothic" pitchFamily="34" charset="0"/>
              </a:rPr>
            </a:br>
            <a:r>
              <a:rPr lang="ru-RU" dirty="0">
                <a:latin typeface="Century Gothic" pitchFamily="34" charset="0"/>
              </a:rPr>
              <a:t>Я не железный, я же – … </a:t>
            </a:r>
            <a:r>
              <a:rPr lang="ru-RU" i="1" dirty="0">
                <a:latin typeface="Century Gothic" pitchFamily="34" charset="0"/>
              </a:rPr>
              <a:t>(ЖУК)» </a:t>
            </a:r>
            <a:r>
              <a:rPr lang="ru-RU" dirty="0">
                <a:latin typeface="Century Gothic" pitchFamily="34" charset="0"/>
              </a:rPr>
              <a:t/>
            </a:r>
            <a:br>
              <a:rPr lang="ru-RU" dirty="0">
                <a:latin typeface="Century Gothic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latin typeface="Century Gothic" pitchFamily="34" charset="0"/>
              </a:rPr>
              <a:t>Как жужжит жук? </a:t>
            </a:r>
            <a:r>
              <a:rPr lang="ru-RU" i="1" dirty="0">
                <a:latin typeface="Century Gothic" pitchFamily="34" charset="0"/>
              </a:rPr>
              <a:t>(</a:t>
            </a:r>
            <a:r>
              <a:rPr lang="ru-RU" i="1" dirty="0" err="1">
                <a:latin typeface="Century Gothic" pitchFamily="34" charset="0"/>
              </a:rPr>
              <a:t>жжж</a:t>
            </a:r>
            <a:r>
              <a:rPr lang="ru-RU" i="1" dirty="0" smtClean="0">
                <a:latin typeface="Century Gothic" pitchFamily="34" charset="0"/>
              </a:rPr>
              <a:t>)</a:t>
            </a:r>
            <a:endParaRPr lang="ru-RU" dirty="0" smtClean="0">
              <a:latin typeface="Century Gothic" pitchFamily="34" charset="0"/>
            </a:endParaRPr>
          </a:p>
          <a:p>
            <a:endParaRPr lang="ru-RU" dirty="0">
              <a:latin typeface="Century Gothic" pitchFamily="34" charset="0"/>
            </a:endParaRPr>
          </a:p>
          <a:p>
            <a:r>
              <a:rPr lang="ru-RU" dirty="0" smtClean="0">
                <a:latin typeface="Century Gothic" pitchFamily="34" charset="0"/>
              </a:rPr>
              <a:t>                                                                                    жук </a:t>
            </a:r>
            <a:r>
              <a:rPr lang="ru-RU" dirty="0" err="1" smtClean="0">
                <a:latin typeface="Century Gothic" pitchFamily="34" charset="0"/>
              </a:rPr>
              <a:t>Жужу</a:t>
            </a:r>
            <a:endParaRPr lang="ru-RU" dirty="0" smtClean="0">
              <a:latin typeface="Century Gothic" pitchFamily="34" charset="0"/>
            </a:endParaRPr>
          </a:p>
          <a:p>
            <a:r>
              <a:rPr lang="ru-RU" dirty="0">
                <a:latin typeface="Century Gothic" pitchFamily="34" charset="0"/>
              </a:rPr>
              <a:t/>
            </a:r>
            <a:br>
              <a:rPr lang="ru-RU" dirty="0">
                <a:latin typeface="Century Gothic" pitchFamily="34" charset="0"/>
              </a:rPr>
            </a:br>
            <a:r>
              <a:rPr lang="ru-RU" dirty="0">
                <a:latin typeface="Century Gothic" pitchFamily="34" charset="0"/>
              </a:rPr>
              <a:t>Вот язычок, открытый рот,</a:t>
            </a:r>
            <a:br>
              <a:rPr lang="ru-RU" dirty="0">
                <a:latin typeface="Century Gothic" pitchFamily="34" charset="0"/>
              </a:rPr>
            </a:br>
            <a:r>
              <a:rPr lang="ru-RU" dirty="0">
                <a:latin typeface="Century Gothic" pitchFamily="34" charset="0"/>
              </a:rPr>
              <a:t>Всех укусить, готова Я</a:t>
            </a:r>
            <a:r>
              <a:rPr lang="ru-RU" dirty="0" smtClean="0">
                <a:latin typeface="Century Gothic" pitchFamily="34" charset="0"/>
              </a:rPr>
              <a:t>,</a:t>
            </a:r>
            <a:r>
              <a:rPr lang="ru-RU" dirty="0">
                <a:latin typeface="Century Gothic" pitchFamily="34" charset="0"/>
              </a:rPr>
              <a:t/>
            </a:r>
            <a:br>
              <a:rPr lang="ru-RU" dirty="0">
                <a:latin typeface="Century Gothic" pitchFamily="34" charset="0"/>
              </a:rPr>
            </a:br>
            <a:r>
              <a:rPr lang="ru-RU" dirty="0">
                <a:latin typeface="Century Gothic" pitchFamily="34" charset="0"/>
              </a:rPr>
              <a:t>Потому что Я - </a:t>
            </a:r>
            <a:r>
              <a:rPr lang="ru-RU" i="1" dirty="0">
                <a:latin typeface="Century Gothic" pitchFamily="34" charset="0"/>
              </a:rPr>
              <a:t>(ЗМЕЯ)</a:t>
            </a:r>
            <a:r>
              <a:rPr lang="ru-RU" dirty="0">
                <a:latin typeface="Century Gothic" pitchFamily="34" charset="0"/>
              </a:rPr>
              <a:t> </a:t>
            </a:r>
            <a:br>
              <a:rPr lang="ru-RU" dirty="0">
                <a:latin typeface="Century Gothic" pitchFamily="34" charset="0"/>
              </a:rPr>
            </a:br>
            <a:r>
              <a:rPr lang="ru-RU" dirty="0">
                <a:latin typeface="Century Gothic" pitchFamily="34" charset="0"/>
              </a:rPr>
              <a:t/>
            </a:r>
            <a:br>
              <a:rPr lang="ru-RU" dirty="0">
                <a:latin typeface="Century Gothic" pitchFamily="34" charset="0"/>
              </a:rPr>
            </a:br>
            <a:r>
              <a:rPr lang="ru-RU" dirty="0">
                <a:latin typeface="Century Gothic" pitchFamily="34" charset="0"/>
              </a:rPr>
              <a:t>Как шипит змея? </a:t>
            </a:r>
            <a:r>
              <a:rPr lang="ru-RU" i="1" dirty="0">
                <a:latin typeface="Century Gothic" pitchFamily="34" charset="0"/>
              </a:rPr>
              <a:t>(</a:t>
            </a:r>
            <a:r>
              <a:rPr lang="ru-RU" i="1" dirty="0" err="1">
                <a:latin typeface="Century Gothic" pitchFamily="34" charset="0"/>
              </a:rPr>
              <a:t>шшш</a:t>
            </a:r>
            <a:r>
              <a:rPr lang="ru-RU" i="1" dirty="0" smtClean="0">
                <a:latin typeface="Century Gothic" pitchFamily="34" charset="0"/>
              </a:rPr>
              <a:t>)</a:t>
            </a:r>
          </a:p>
          <a:p>
            <a:endParaRPr lang="ru-RU" i="1" dirty="0">
              <a:latin typeface="Century Gothic" pitchFamily="34" charset="0"/>
            </a:endParaRPr>
          </a:p>
          <a:p>
            <a:endParaRPr lang="ru-RU" i="1" dirty="0" smtClean="0">
              <a:latin typeface="Century Gothic" pitchFamily="34" charset="0"/>
            </a:endParaRPr>
          </a:p>
          <a:p>
            <a:r>
              <a:rPr lang="ru-RU" i="1" dirty="0">
                <a:latin typeface="Century Gothic" pitchFamily="34" charset="0"/>
              </a:rPr>
              <a:t> </a:t>
            </a:r>
            <a:r>
              <a:rPr lang="ru-RU" i="1" dirty="0" smtClean="0">
                <a:latin typeface="Century Gothic" pitchFamily="34" charset="0"/>
              </a:rPr>
              <a:t>                                                                               </a:t>
            </a:r>
            <a:r>
              <a:rPr lang="ru-RU" dirty="0" smtClean="0">
                <a:latin typeface="Century Gothic" pitchFamily="34" charset="0"/>
              </a:rPr>
              <a:t> змейка Шушу</a:t>
            </a:r>
            <a:r>
              <a:rPr lang="ru-RU" dirty="0">
                <a:latin typeface="Century Gothic" pitchFamily="34" charset="0"/>
              </a:rPr>
              <a:t/>
            </a:r>
            <a:br>
              <a:rPr lang="ru-RU" dirty="0">
                <a:latin typeface="Century Gothic" pitchFamily="34" charset="0"/>
              </a:rPr>
            </a:br>
            <a:endParaRPr lang="ru-RU" dirty="0"/>
          </a:p>
        </p:txBody>
      </p:sp>
      <p:pic>
        <p:nvPicPr>
          <p:cNvPr id="4100" name="Picture 4" descr="https://e7.pngegg.com/pngimages/773/725/png-clipart-volkswagen-beetle-euclidean-lovely-beetle-love-animals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080" y="908720"/>
            <a:ext cx="2382804" cy="2118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счаст-ивый-шарж-зе-еной-змейки-7676448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80112" y="3573016"/>
            <a:ext cx="1860414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brakadabra.fun/uploads/posts/2022-02/1644166915_35-abrakadabra-fun-p-fon-dlya-detsada-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87624" y="404664"/>
            <a:ext cx="71287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Фонетическая ритмика «Жук». 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Координация речи с движением.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043608" y="1854696"/>
            <a:ext cx="734481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На лужайке, на ромашке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Кружение с поворотом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Жук сидел в цветной рубашке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Приседание руки на пояс.)</a:t>
            </a:r>
            <a:endParaRPr kumimoji="0" lang="ru-RU" sz="1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4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Жу-жу-жу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4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жу-жу-жу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Я с ромашками дружу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Тихо по ветру качаюсь,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(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Движения по тексту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Низко -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4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низко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наклоняюсь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8" name="Picture 4" descr="https://e7.pngegg.com/pngimages/773/725/png-clipart-volkswagen-beetle-euclidean-lovely-beetle-love-animals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3203848" y="4293096"/>
            <a:ext cx="2382804" cy="2118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brakadabra.fun/uploads/posts/2022-02/1644166915_35-abrakadabra-fun-p-fon-dlya-detsada-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95536" y="602112"/>
            <a:ext cx="8208912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Артикуляционная гимнастика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Мы пришли ребята с вами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На весёлую поляну.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Ой, куда же мы попали?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И оглядываться стали.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Влево, вправо, вверх, вниз,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Не дрожи, улыбнись… 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Раз улыбка, два, три…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Зубы лучше покажи.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Зубы ровно мы смыкаем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И заборчик получаем…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Язык лопаткой положи.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И спокойно подержи.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Язык надо расслаблять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И под счёт его держать: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Раз, два, три, четыре, пять!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Язык можно убирать.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19459" name="Picture 3" descr="https://catherineasquithgallery.com/uploads/posts/2021-03/1614570560_26-p-yazik-na-belom-fone-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805156">
            <a:off x="6444208" y="1772816"/>
            <a:ext cx="2232248" cy="2736304"/>
          </a:xfrm>
          <a:prstGeom prst="rect">
            <a:avLst/>
          </a:prstGeom>
          <a:noFill/>
        </p:spPr>
      </p:pic>
      <p:pic>
        <p:nvPicPr>
          <p:cNvPr id="19461" name="Picture 5" descr="https://thumbs.dreamstime.com/b/%D0%BA%D1%80%D0%B0%D1%81%D0%B8%D0%B2%D0%B5%D0%B9%D1%88%D0%B0%D1%8F-%D1%83%D1%81%D0%BC%D0%B5%D1%88%D0%BA%D0%B0-2071977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803867">
            <a:off x="323528" y="2780928"/>
            <a:ext cx="2430649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brakadabra.fun/uploads/posts/2022-02/1644166915_35-abrakadabra-fun-p-fon-dlya-detsada-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699792" y="548680"/>
            <a:ext cx="4200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 «Повтори </a:t>
            </a:r>
            <a:r>
              <a:rPr lang="ru-RU" sz="2400" b="1" dirty="0" err="1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чистоговорки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» </a:t>
            </a: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827584" y="1196752"/>
            <a:ext cx="741682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Ша-Ша-ша наша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Нюша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хороша.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Жа-Жа-Жа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есть иголки у ежа.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Жи-Жи-Жи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у меня ножи.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Шу-Шу-Шу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шубу я ношу.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Жу-Жу-Жу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жук жужжал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Жжжу-Жжжу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Аш-Аш-Аш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мы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долелали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шалаш.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Аж-Аж-Аж есть у нас багаж.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Ыш-Ыш-Ыш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плачет наш малыш.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Уж-Уж-Уж в кустах сидит уж.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Уш-Уш-Уш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я пойду скорее в душ.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Ушу-Ушу-Ушу скушай быстро грушу.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Жок-Жок-Жок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скушай вкусный пирожок.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Ошка-Ошка-Ошка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на окошке кошка.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Ужа-Ужа-Ужа впереди большая лужа.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Ышка-Ышка-Ышка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там маленькая мышка.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28675" name="Picture 3" descr="https://klike.net/uploads/posts/2020-06/1593499798_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20272" y="1196752"/>
            <a:ext cx="1853671" cy="1872208"/>
          </a:xfrm>
          <a:prstGeom prst="rect">
            <a:avLst/>
          </a:prstGeom>
          <a:noFill/>
          <a:effectLst>
            <a:reflection blurRad="6350" stA="50000" endA="295" endPos="92000" dist="101600" dir="5400000" sy="-100000" algn="bl" rotWithShape="0"/>
          </a:effectLst>
        </p:spPr>
      </p:pic>
      <p:pic>
        <p:nvPicPr>
          <p:cNvPr id="28677" name="Picture 5" descr="https://img0.liveinternet.ru/images/attach/c/0/120/884/120884786_sh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1412776"/>
            <a:ext cx="2016224" cy="1584176"/>
          </a:xfrm>
          <a:prstGeom prst="rect">
            <a:avLst/>
          </a:prstGeom>
          <a:noFill/>
          <a:effectLst>
            <a:reflection blurRad="6350" stA="50000" endA="295" endPos="92000" dist="1016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brakadabra.fun/uploads/posts/2022-02/1644166915_35-abrakadabra-fun-p-fon-dlya-detsada-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Дидактическая игра «Поймай звук»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899592" y="949146"/>
            <a:ext cx="7632848" cy="170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Пышка, плюшка, пижама, ежевика, шкаф, ножи, мыши, машина, флажок,  шайба, журнал, петушок, швабра, жадность, кожаный, лампа, жираф, жалкий, желтый, кувшин, журавль, дружный, школа, лимон, шмель, дожди.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18435" name="Picture 3" descr="https://magazinpodarkov24.ru/wa-data/public/shop/products/18/26/2618/images/2500/2500.9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924944"/>
            <a:ext cx="2484276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7" name="Picture 5" descr="https://i.pinimg.com/originals/a3/61/fb/a361fbaa0f841dd4cd9d0baad2783b5f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48264" y="2852936"/>
            <a:ext cx="1782198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9" name="Picture 7" descr="https://cdn.100sp.ru/pictures/21731626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205444">
            <a:off x="1614867" y="4739705"/>
            <a:ext cx="1512168" cy="1916896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</p:pic>
      <p:pic>
        <p:nvPicPr>
          <p:cNvPr id="18441" name="Picture 9" descr="https://papik.pro/uploads/posts/2021-12/1639278897_1-papik-pro-p-klipart-shkaf-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0800642">
            <a:off x="6433781" y="4782310"/>
            <a:ext cx="1368152" cy="1944216"/>
          </a:xfrm>
          <a:prstGeom prst="rect">
            <a:avLst/>
          </a:prstGeom>
          <a:noFill/>
        </p:spPr>
      </p:pic>
      <p:pic>
        <p:nvPicPr>
          <p:cNvPr id="18443" name="Picture 11" descr="https://nukadeti.ru/content/images/essence/color/424/56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07904" y="4653136"/>
            <a:ext cx="1669744" cy="1940445"/>
          </a:xfrm>
          <a:prstGeom prst="rect">
            <a:avLst/>
          </a:prstGeom>
          <a:noFill/>
        </p:spPr>
      </p:pic>
      <p:pic>
        <p:nvPicPr>
          <p:cNvPr id="18445" name="Picture 13" descr="https://tipik.ru/wp-content/uploads/2019/08/%D0%9A%D0%B0%D1%80%D1%82%D0%B8%D0%BD%D0%BA%D0%B8-%D0%BF%D0%B5%D1%82%D1%83%D1%88%D0%BA%D0%B0-%D0%B4%D0%BB%D1%8F-%D0%B4%D0%B5%D1%82%D0%B5%D0%B9-016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220072" y="2924944"/>
            <a:ext cx="1436453" cy="1789808"/>
          </a:xfrm>
          <a:prstGeom prst="rect">
            <a:avLst/>
          </a:prstGeom>
          <a:noFill/>
        </p:spPr>
      </p:pic>
      <p:pic>
        <p:nvPicPr>
          <p:cNvPr id="18447" name="Picture 15" descr="https://i.pinimg.com/originals/a6/25/cc/a625cc89bdcf3cbb0c7940e604db01b9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843808" y="3140968"/>
            <a:ext cx="2047891" cy="1102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brakadabra.fun/uploads/posts/2022-02/1644166915_35-abrakadabra-fun-p-fon-dlya-detsada-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«Добавь слово»</a:t>
            </a: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55576" y="1105874"/>
            <a:ext cx="734481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6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1. И бежит Айболит к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бегемотикам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lvl="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И хлопает их по…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(животикам).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2. Лежебока рыжий кот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Отлежал себе… (живот)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3. И беседовал с ужами, заяц хлопая (ушами)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4. Жук упал и встать не может,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Ждет он, кто ему… (поможет).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5. Как на тоненький ледок выпал беленький (снежок)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6. Прицепившись к задней шине,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Мишка едет на… (машине).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7. Солнце светит очень ярко,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Бегемоту очень (жарко)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17411" name="Picture 3" descr="https://cdn5.vectorstock.com/i/1000x1000/27/44/behemoth-vector-1927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40352" y="1052736"/>
            <a:ext cx="1005199" cy="1190151"/>
          </a:xfrm>
          <a:prstGeom prst="rect">
            <a:avLst/>
          </a:prstGeom>
          <a:noFill/>
        </p:spPr>
      </p:pic>
      <p:pic>
        <p:nvPicPr>
          <p:cNvPr id="17413" name="Picture 5" descr="https://img-fotki.yandex.ru/get/16159/130884706.176/0_f2829_cac6cd29_orig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67944" y="1772816"/>
            <a:ext cx="792088" cy="1070124"/>
          </a:xfrm>
          <a:prstGeom prst="rect">
            <a:avLst/>
          </a:prstGeom>
          <a:noFill/>
        </p:spPr>
      </p:pic>
      <p:sp>
        <p:nvSpPr>
          <p:cNvPr id="17415" name="AutoShape 7" descr="https://fikiwiki.com/uploads/posts/2022-02/1645029692_33-fikiwiki-com-p-kartinki-dlya-detei-krolik-4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7" name="AutoShape 9" descr="https://fikiwiki.com/uploads/posts/2022-02/1645029692_33-fikiwiki-com-p-kartinki-dlya-detei-krolik-4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9" name="Picture 11" descr="https://st2.depositphotos.com/1967477/7245/v/950/depositphotos_72456743-stock-illustration-cartoon-adorable-rabbit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16216" y="2348880"/>
            <a:ext cx="968311" cy="1296144"/>
          </a:xfrm>
          <a:prstGeom prst="rect">
            <a:avLst/>
          </a:prstGeom>
          <a:noFill/>
        </p:spPr>
      </p:pic>
      <p:pic>
        <p:nvPicPr>
          <p:cNvPr id="10" name="Picture 4" descr="https://e7.pngegg.com/pngimages/773/725/png-clipart-volkswagen-beetle-euclidean-lovely-beetle-love-animals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99992" y="3212976"/>
            <a:ext cx="972108" cy="864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21" name="Picture 13" descr="https://get.pxhere.com/photo/snow-winter-white-lake-ice-weather-blue-arctic-season-blizzard-thaw-melting-panasoniclumixg5-olympusf1845mm-tundra-freezing-arctic-ocean-geological-phenomenon-ice-cap-winter-storm-26586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272300" y="3861048"/>
            <a:ext cx="1404156" cy="936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25" name="Picture 17" descr="https://i.pinimg.com/originals/52/93/9d/52939db38f1ac3ddddd5e0a9e9945acc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436096" y="4653136"/>
            <a:ext cx="1193353" cy="792088"/>
          </a:xfrm>
          <a:prstGeom prst="rect">
            <a:avLst/>
          </a:prstGeom>
          <a:noFill/>
        </p:spPr>
      </p:pic>
      <p:pic>
        <p:nvPicPr>
          <p:cNvPr id="17427" name="Picture 19" descr="https://rused.ru/irk-mdou79/wp-content/uploads/sites/7/2019/07/img1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283968" y="5517232"/>
            <a:ext cx="1191339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1187624" y="3933056"/>
            <a:ext cx="3600400" cy="29249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s://abrakadabra.fun/uploads/posts/2022-02/1644166915_35-abrakadabra-fun-p-fon-dlya-detsada-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Century Gothic" pitchFamily="34" charset="0"/>
              </a:rPr>
              <a:t>Игра «Четвертый лишний» </a:t>
            </a:r>
          </a:p>
        </p:txBody>
      </p:sp>
      <p:pic>
        <p:nvPicPr>
          <p:cNvPr id="16386" name="Picture 2" descr="https://100-bal.ru/pars_docs/refs/59/58695/58695_html_m58028a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7704" y="1628800"/>
            <a:ext cx="1930751" cy="2088232"/>
          </a:xfrm>
          <a:prstGeom prst="rect">
            <a:avLst/>
          </a:prstGeom>
          <a:noFill/>
        </p:spPr>
      </p:pic>
      <p:pic>
        <p:nvPicPr>
          <p:cNvPr id="16388" name="Picture 4" descr="https://lh4.googleusercontent.com/hkLVTYorWKMh3piOu2YnBdsj7Ckg1Zp92PMWKc5KnvbItbHKjKqUftE3CgaSjMRHW4cof8SheVadliOksNVtimhXDtdgAgoUaKynFqrSzrEH7mhg86irWRJn_2EYAJ3l10dzqQ2UpLb0RV9BEQ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1412776"/>
            <a:ext cx="1837849" cy="2536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6" descr="https://p2.zoon.ru/f/a/61f56da35172237bbb6edee1_62658692d52410.2118972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19672" y="4221088"/>
            <a:ext cx="2448272" cy="2181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2" name="Picture 8" descr="https://i.ytimg.com/vi/WmLMOMwlmtI/maxresdefault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76056" y="4509120"/>
            <a:ext cx="3072341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406" name="Picture 22" descr="https://catherineasquithgallery.com/uploads/posts/2021-02/1614517361_80-p-krug-na-belom-fone-90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331640" y="3933056"/>
            <a:ext cx="3096344" cy="2924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brakadabra.fun/uploads/posts/2022-02/1644166915_35-abrakadabra-fun-p-fon-dlya-detsada-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pic>
        <p:nvPicPr>
          <p:cNvPr id="15362" name="Picture 2" descr="https://st2.depositphotos.com/4207741/8166/v/950/depositphotos_81662268-stock-illustration-cute-cartoon-baby-bo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260648"/>
            <a:ext cx="2952328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https://diesel.elcat.kg/uploads/monthly_02_2016/post-315614-14551153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47664" y="332656"/>
            <a:ext cx="1937356" cy="3095562"/>
          </a:xfrm>
          <a:prstGeom prst="rect">
            <a:avLst/>
          </a:prstGeom>
          <a:noFill/>
        </p:spPr>
      </p:pic>
      <p:pic>
        <p:nvPicPr>
          <p:cNvPr id="15366" name="Picture 6" descr="https://chelyabinsk.podarki-market.ru/upload/prod_add3/253/product-347253-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5576" y="3861048"/>
            <a:ext cx="3973241" cy="2266554"/>
          </a:xfrm>
          <a:prstGeom prst="rect">
            <a:avLst/>
          </a:prstGeom>
          <a:noFill/>
        </p:spPr>
      </p:pic>
      <p:pic>
        <p:nvPicPr>
          <p:cNvPr id="15368" name="Picture 8" descr="https://agadada.ru/upload/iblock/3dc/3dcf465a96de363682205f27ef47ddd0.jpe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12160" y="3501008"/>
            <a:ext cx="2016224" cy="3086735"/>
          </a:xfrm>
          <a:prstGeom prst="rect">
            <a:avLst/>
          </a:prstGeom>
          <a:noFill/>
        </p:spPr>
      </p:pic>
      <p:pic>
        <p:nvPicPr>
          <p:cNvPr id="8" name="Picture 22" descr="https://catherineasquithgallery.com/uploads/posts/2021-02/1614517361_80-p-krug-na-belom-fone-90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572000" y="0"/>
            <a:ext cx="3582698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306</Words>
  <Application>Microsoft Office PowerPoint</Application>
  <PresentationFormat>Экран (4:3)</PresentationFormat>
  <Paragraphs>97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«Звуковая культура речи: дифференциация  звуков [Ж] - [Ш]» </vt:lpstr>
      <vt:lpstr>Слайд 2</vt:lpstr>
      <vt:lpstr>Слайд 3</vt:lpstr>
      <vt:lpstr>Слайд 4</vt:lpstr>
      <vt:lpstr>Слайд 5</vt:lpstr>
      <vt:lpstr>Дидактическая игра «Поймай звук» </vt:lpstr>
      <vt:lpstr>«Добавь слово»</vt:lpstr>
      <vt:lpstr>Игра «Четвертый лишний» </vt:lpstr>
      <vt:lpstr>Слайд 9</vt:lpstr>
      <vt:lpstr>Слайд 10</vt:lpstr>
      <vt:lpstr>Слайд 11</vt:lpstr>
      <vt:lpstr>«Ходит ежик без дорожек»  (игра с су-джок массажером) </vt:lpstr>
      <vt:lpstr>«Замени звук [Ш] на [Ж]»</vt:lpstr>
      <vt:lpstr>Игра «Большой-маленький»</vt:lpstr>
      <vt:lpstr>Слайд 15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18</cp:revision>
  <dcterms:created xsi:type="dcterms:W3CDTF">2022-11-09T06:23:19Z</dcterms:created>
  <dcterms:modified xsi:type="dcterms:W3CDTF">2022-11-10T04:48:18Z</dcterms:modified>
</cp:coreProperties>
</file>