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64" r:id="rId4"/>
    <p:sldId id="262" r:id="rId5"/>
    <p:sldId id="272" r:id="rId6"/>
    <p:sldId id="273" r:id="rId7"/>
    <p:sldId id="261" r:id="rId8"/>
    <p:sldId id="279" r:id="rId9"/>
    <p:sldId id="27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CE9015-BC4C-4539-BFEA-645203942C41}" v="511" dt="2022-02-14T05:50:35.926"/>
    <p1510:client id="{08777AE7-E478-4100-BAFC-C848753FE1D8}" v="396" dt="2022-02-14T07:06:57.519"/>
    <p1510:client id="{0CD38374-D17A-40BE-857E-1DA12AE29791}" v="17" dt="2022-02-13T10:18:30.434"/>
    <p1510:client id="{13BE404D-C291-46D2-AF76-85F472372864}" v="3" dt="2022-02-13T18:11:43.369"/>
    <p1510:client id="{25CB33F6-4F72-4029-A578-3DF19B0BCE46}" v="171" dt="2022-02-14T04:33:03.971"/>
    <p1510:client id="{2AFCDEEB-44F6-4DA7-A730-9D3AB2F6BDBB}" v="40" dt="2022-02-13T10:13:20.877"/>
    <p1510:client id="{37DEB880-C836-41CE-9438-4EEE34066EB4}" v="110" dt="2022-02-13T09:40:26.946"/>
    <p1510:client id="{389B418D-603A-4DF8-A898-788D34C21448}" v="4" dt="2022-02-13T09:56:47.170"/>
    <p1510:client id="{3D078634-FEC0-48D5-A86F-F7348A6072EC}" v="1" dt="2022-02-13T16:22:17.796"/>
    <p1510:client id="{456DBD81-B469-4ED2-8F98-73C764253CDE}" v="1" dt="2022-02-13T16:35:33.887"/>
    <p1510:client id="{7E8DB63D-D0C9-471E-8375-584B13D2491A}" v="230" dt="2022-02-13T11:30:44.959"/>
    <p1510:client id="{808BE44D-9DAA-4B1F-B5EA-960240C99CBD}" v="86" dt="2022-02-13T10:07:27.596"/>
    <p1510:client id="{8D24BCAC-5BB3-4948-ACDB-1B0A6DE3ECAB}" v="1" dt="2022-02-13T17:48:16.267"/>
    <p1510:client id="{8D3B0DF3-A81E-4508-AB3C-DE7EA0511086}" v="1" dt="2022-02-13T09:45:49.772"/>
    <p1510:client id="{A995FEAA-C304-485E-B90F-E36392550A13}" v="585" dt="2022-02-13T13:06:07.478"/>
    <p1510:client id="{AD1FF834-B504-4793-A7A7-C8F0DA694057}" v="9" dt="2022-02-09T13:17:09.670"/>
    <p1510:client id="{D76B017D-268A-4BC8-9F69-6C8BAB58F557}" v="41" dt="2022-02-13T08:30:11.522"/>
    <p1510:client id="{FF03292B-7AB0-4F81-B577-FE164C8AF19C}" v="4" dt="2022-02-13T17:16:19.9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8" d="100"/>
          <a:sy n="88" d="100"/>
        </p:scale>
        <p:origin x="-374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5707F116-8EC0-4822-9067-186AC8C96E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1128268" y="1327668"/>
            <a:ext cx="4225136" cy="422513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xmlns="" id="{49F1A7E4-819D-4D21-8E8B-32671A9F98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563919" y="753376"/>
            <a:ext cx="5353835" cy="5353835"/>
          </a:xfrm>
          <a:custGeom>
            <a:avLst/>
            <a:gdLst>
              <a:gd name="connsiteX0" fmla="*/ 690507 w 5353835"/>
              <a:gd name="connsiteY0" fmla="*/ 5273742 h 5353835"/>
              <a:gd name="connsiteX1" fmla="*/ 4938299 w 5353835"/>
              <a:gd name="connsiteY1" fmla="*/ 5273742 h 5353835"/>
              <a:gd name="connsiteX2" fmla="*/ 4858206 w 5353835"/>
              <a:gd name="connsiteY2" fmla="*/ 5353835 h 5353835"/>
              <a:gd name="connsiteX3" fmla="*/ 770600 w 5353835"/>
              <a:gd name="connsiteY3" fmla="*/ 5353835 h 5353835"/>
              <a:gd name="connsiteX4" fmla="*/ 433255 w 5353835"/>
              <a:gd name="connsiteY4" fmla="*/ 80093 h 5353835"/>
              <a:gd name="connsiteX5" fmla="*/ 513348 w 5353835"/>
              <a:gd name="connsiteY5" fmla="*/ 0 h 5353835"/>
              <a:gd name="connsiteX6" fmla="*/ 5353835 w 5353835"/>
              <a:gd name="connsiteY6" fmla="*/ 0 h 5353835"/>
              <a:gd name="connsiteX7" fmla="*/ 5353835 w 5353835"/>
              <a:gd name="connsiteY7" fmla="*/ 4858206 h 5353835"/>
              <a:gd name="connsiteX8" fmla="*/ 5273742 w 5353835"/>
              <a:gd name="connsiteY8" fmla="*/ 4938299 h 5353835"/>
              <a:gd name="connsiteX9" fmla="*/ 5273742 w 5353835"/>
              <a:gd name="connsiteY9" fmla="*/ 80093 h 5353835"/>
              <a:gd name="connsiteX10" fmla="*/ 0 w 5353835"/>
              <a:gd name="connsiteY10" fmla="*/ 513348 h 5353835"/>
              <a:gd name="connsiteX11" fmla="*/ 80093 w 5353835"/>
              <a:gd name="connsiteY11" fmla="*/ 433255 h 5353835"/>
              <a:gd name="connsiteX12" fmla="*/ 80093 w 5353835"/>
              <a:gd name="connsiteY12" fmla="*/ 4663328 h 5353835"/>
              <a:gd name="connsiteX13" fmla="*/ 0 w 5353835"/>
              <a:gd name="connsiteY13" fmla="*/ 4583235 h 535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53835" h="5353835">
                <a:moveTo>
                  <a:pt x="690507" y="5273742"/>
                </a:moveTo>
                <a:lnTo>
                  <a:pt x="4938299" y="5273742"/>
                </a:lnTo>
                <a:lnTo>
                  <a:pt x="4858206" y="5353835"/>
                </a:lnTo>
                <a:lnTo>
                  <a:pt x="770600" y="5353835"/>
                </a:lnTo>
                <a:close/>
                <a:moveTo>
                  <a:pt x="433255" y="80093"/>
                </a:moveTo>
                <a:lnTo>
                  <a:pt x="513348" y="0"/>
                </a:lnTo>
                <a:lnTo>
                  <a:pt x="5353835" y="0"/>
                </a:lnTo>
                <a:lnTo>
                  <a:pt x="5353835" y="4858206"/>
                </a:lnTo>
                <a:lnTo>
                  <a:pt x="5273742" y="4938299"/>
                </a:lnTo>
                <a:lnTo>
                  <a:pt x="5273742" y="80093"/>
                </a:lnTo>
                <a:close/>
                <a:moveTo>
                  <a:pt x="0" y="513348"/>
                </a:moveTo>
                <a:lnTo>
                  <a:pt x="80093" y="433255"/>
                </a:lnTo>
                <a:lnTo>
                  <a:pt x="80093" y="4663328"/>
                </a:lnTo>
                <a:lnTo>
                  <a:pt x="0" y="45832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30FDFB-CA99-490E-B383-25F9E0963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6377" y="326947"/>
            <a:ext cx="10071645" cy="5692758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1800" dirty="0">
                <a:ea typeface="+mj-lt"/>
                <a:cs typeface="+mj-lt"/>
              </a:rPr>
              <a:t/>
            </a:r>
            <a:br>
              <a:rPr lang="en-US" sz="1800" dirty="0">
                <a:ea typeface="+mj-lt"/>
                <a:cs typeface="+mj-lt"/>
              </a:rPr>
            </a:br>
            <a:r>
              <a:rPr lang="en-US" sz="1800" dirty="0">
                <a:ea typeface="+mj-lt"/>
                <a:cs typeface="+mj-lt"/>
              </a:rPr>
              <a:t/>
            </a:r>
            <a:br>
              <a:rPr lang="en-US" sz="1800" dirty="0">
                <a:ea typeface="+mj-lt"/>
                <a:cs typeface="+mj-lt"/>
              </a:rPr>
            </a:br>
            <a:r>
              <a:rPr lang="en-US" sz="1800" dirty="0">
                <a:latin typeface="Browallia New"/>
                <a:ea typeface="+mj-lt"/>
                <a:cs typeface="Browallia New"/>
              </a:rPr>
              <a:t/>
            </a:r>
            <a:br>
              <a:rPr lang="en-US" sz="1800" dirty="0">
                <a:latin typeface="Browallia New"/>
                <a:ea typeface="+mj-lt"/>
                <a:cs typeface="Browallia New"/>
              </a:rPr>
            </a:br>
            <a:r>
              <a:rPr lang="en-US" sz="3600" i="1" dirty="0">
                <a:latin typeface="Century Gothic"/>
                <a:ea typeface="+mj-lt"/>
                <a:cs typeface="Browallia New"/>
              </a:rPr>
              <a:t> </a:t>
            </a:r>
            <a:r>
              <a:rPr lang="en-US" sz="3200" i="1" dirty="0" err="1">
                <a:latin typeface="Century Gothic"/>
                <a:ea typeface="+mj-lt"/>
                <a:cs typeface="Browallia New"/>
              </a:rPr>
              <a:t>Разработка</a:t>
            </a:r>
            <a:r>
              <a:rPr lang="en-US" sz="3200" i="1" dirty="0">
                <a:latin typeface="Century Gothic"/>
                <a:ea typeface="+mj-lt"/>
                <a:cs typeface="Browallia New"/>
              </a:rPr>
              <a:t> </a:t>
            </a:r>
            <a:r>
              <a:rPr lang="en-US" sz="3200" i="1" dirty="0" err="1">
                <a:latin typeface="Century Gothic"/>
                <a:ea typeface="+mj-lt"/>
                <a:cs typeface="Browallia New"/>
              </a:rPr>
              <a:t>технологии</a:t>
            </a:r>
            <a:r>
              <a:rPr lang="en-US" sz="3200" i="1" dirty="0">
                <a:latin typeface="Century Gothic"/>
                <a:ea typeface="+mj-lt"/>
                <a:cs typeface="Browallia New"/>
              </a:rPr>
              <a:t> </a:t>
            </a:r>
            <a:r>
              <a:rPr lang="en-US" sz="3200" i="1" dirty="0" err="1">
                <a:latin typeface="Century Gothic"/>
                <a:ea typeface="+mj-lt"/>
                <a:cs typeface="Browallia New"/>
              </a:rPr>
              <a:t>изготовления</a:t>
            </a:r>
            <a:r>
              <a:rPr lang="en-US" sz="3200" i="1" dirty="0">
                <a:latin typeface="Century Gothic"/>
                <a:ea typeface="+mj-lt"/>
                <a:cs typeface="Browallia New"/>
              </a:rPr>
              <a:t> </a:t>
            </a:r>
          </a:p>
          <a:p>
            <a:pPr algn="ctr"/>
            <a:r>
              <a:rPr lang="en-US" sz="3200" i="1" dirty="0" err="1">
                <a:latin typeface="Century Gothic"/>
                <a:ea typeface="+mj-lt"/>
                <a:cs typeface="Browallia New"/>
              </a:rPr>
              <a:t>развивающей</a:t>
            </a:r>
            <a:r>
              <a:rPr lang="en-US" sz="3200" i="1" dirty="0">
                <a:latin typeface="Century Gothic"/>
                <a:ea typeface="+mj-lt"/>
                <a:cs typeface="Browallia New"/>
              </a:rPr>
              <a:t> </a:t>
            </a:r>
            <a:r>
              <a:rPr lang="en-US" sz="3200" i="1" dirty="0" err="1">
                <a:latin typeface="Century Gothic"/>
                <a:ea typeface="+mj-lt"/>
                <a:cs typeface="Browallia New"/>
              </a:rPr>
              <a:t>игрушки</a:t>
            </a:r>
            <a:r>
              <a:rPr lang="en-US" sz="3200" i="1" dirty="0">
                <a:latin typeface="Century Gothic"/>
                <a:ea typeface="+mj-lt"/>
                <a:cs typeface="Browallia New"/>
              </a:rPr>
              <a:t> «</a:t>
            </a:r>
            <a:r>
              <a:rPr lang="en-US" sz="3200" i="1" dirty="0" err="1">
                <a:latin typeface="Century Gothic"/>
                <a:ea typeface="+mj-lt"/>
                <a:cs typeface="Browallia New"/>
              </a:rPr>
              <a:t>Бизибокси</a:t>
            </a:r>
            <a:r>
              <a:rPr lang="en-US" sz="3200" i="1" dirty="0">
                <a:latin typeface="Century Gothic"/>
                <a:ea typeface="+mj-lt"/>
                <a:cs typeface="Browallia New"/>
              </a:rPr>
              <a:t>-house» </a:t>
            </a:r>
          </a:p>
          <a:p>
            <a:pPr algn="ctr"/>
            <a:r>
              <a:rPr lang="en-US" sz="3200" i="1" dirty="0" err="1">
                <a:latin typeface="Century Gothic"/>
                <a:ea typeface="+mj-lt"/>
                <a:cs typeface="Browallia New"/>
              </a:rPr>
              <a:t>для</a:t>
            </a:r>
            <a:r>
              <a:rPr lang="en-US" sz="3200" i="1" dirty="0">
                <a:latin typeface="Century Gothic"/>
                <a:ea typeface="+mj-lt"/>
                <a:cs typeface="Browallia New"/>
              </a:rPr>
              <a:t> </a:t>
            </a:r>
            <a:r>
              <a:rPr lang="en-US" sz="3200" i="1" dirty="0" err="1">
                <a:latin typeface="Century Gothic"/>
                <a:ea typeface="+mj-lt"/>
                <a:cs typeface="Browallia New"/>
              </a:rPr>
              <a:t>младшего</a:t>
            </a:r>
            <a:r>
              <a:rPr lang="en-US" sz="3200" i="1" dirty="0">
                <a:latin typeface="Century Gothic"/>
                <a:ea typeface="+mj-lt"/>
                <a:cs typeface="Browallia New"/>
              </a:rPr>
              <a:t> </a:t>
            </a:r>
            <a:r>
              <a:rPr lang="en-US" sz="3200" i="1" dirty="0" err="1">
                <a:latin typeface="Century Gothic"/>
                <a:ea typeface="+mj-lt"/>
                <a:cs typeface="Browallia New"/>
              </a:rPr>
              <a:t>дошкольного</a:t>
            </a:r>
            <a:r>
              <a:rPr lang="en-US" sz="3200" i="1" dirty="0">
                <a:latin typeface="Century Gothic"/>
                <a:ea typeface="+mj-lt"/>
                <a:cs typeface="Browallia New"/>
              </a:rPr>
              <a:t> </a:t>
            </a:r>
            <a:r>
              <a:rPr lang="en-US" sz="3200" i="1" dirty="0" err="1">
                <a:latin typeface="Century Gothic"/>
                <a:ea typeface="+mj-lt"/>
                <a:cs typeface="Browallia New"/>
              </a:rPr>
              <a:t>возраста</a:t>
            </a:r>
            <a:r>
              <a:rPr lang="en-US" sz="3200" i="1" dirty="0">
                <a:latin typeface="Century Gothic"/>
                <a:ea typeface="+mj-lt"/>
                <a:cs typeface="Browallia New"/>
              </a:rPr>
              <a:t> </a:t>
            </a:r>
          </a:p>
          <a:p>
            <a:pPr algn="ctr"/>
            <a:r>
              <a:rPr lang="en-US" sz="2800" i="1" dirty="0">
                <a:latin typeface="Century Gothic"/>
                <a:ea typeface="+mj-lt"/>
                <a:cs typeface="Browallia New"/>
              </a:rPr>
              <a:t> 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6A0EB28-767A-4DBE-9677-533AA1279D63}"/>
              </a:ext>
            </a:extLst>
          </p:cNvPr>
          <p:cNvSpPr txBox="1"/>
          <p:nvPr/>
        </p:nvSpPr>
        <p:spPr>
          <a:xfrm>
            <a:off x="54901" y="28164"/>
            <a:ext cx="12338380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>
                <a:latin typeface="Century Gothic"/>
                <a:ea typeface="+mn-lt"/>
                <a:cs typeface="+mn-lt"/>
              </a:rPr>
              <a:t>Муниципальное общеобразовательное учреждение </a:t>
            </a:r>
            <a:endParaRPr lang="ru-RU">
              <a:latin typeface="Century Gothic"/>
            </a:endParaRPr>
          </a:p>
          <a:p>
            <a:pPr algn="ctr"/>
            <a:r>
              <a:rPr lang="ru-RU" dirty="0">
                <a:latin typeface="Century Gothic"/>
                <a:ea typeface="+mn-lt"/>
                <a:cs typeface="+mn-lt"/>
              </a:rPr>
              <a:t>«Увинская средняя общеобразовательная школа №1» </a:t>
            </a:r>
            <a:endParaRPr lang="ru-RU">
              <a:latin typeface="Century Gothic"/>
            </a:endParaRPr>
          </a:p>
          <a:p>
            <a:pPr algn="ctr"/>
            <a:r>
              <a:rPr lang="ru-RU" sz="1400" dirty="0">
                <a:latin typeface="Century Gothic"/>
                <a:ea typeface="+mn-lt"/>
                <a:cs typeface="+mn-lt"/>
              </a:rPr>
              <a:t> 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D81BCD3-C7A4-4ACC-B69D-C07D093ADF86}"/>
              </a:ext>
            </a:extLst>
          </p:cNvPr>
          <p:cNvSpPr txBox="1"/>
          <p:nvPr/>
        </p:nvSpPr>
        <p:spPr>
          <a:xfrm>
            <a:off x="5277853" y="4826675"/>
            <a:ext cx="6914147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endParaRPr lang="ru-RU" sz="1400" b="1" dirty="0">
              <a:latin typeface="Century Gothic"/>
              <a:ea typeface="+mn-lt"/>
              <a:cs typeface="+mn-lt"/>
            </a:endParaRPr>
          </a:p>
          <a:p>
            <a:pPr algn="r"/>
            <a:r>
              <a:rPr lang="ru-RU" sz="1400" b="1" dirty="0">
                <a:latin typeface="Century Gothic"/>
                <a:ea typeface="+mn-lt"/>
                <a:cs typeface="+mn-lt"/>
              </a:rPr>
              <a:t>Исполнитель:</a:t>
            </a:r>
            <a:r>
              <a:rPr lang="ru-RU" sz="1400" dirty="0">
                <a:latin typeface="Century Gothic"/>
                <a:ea typeface="+mn-lt"/>
                <a:cs typeface="+mn-lt"/>
              </a:rPr>
              <a:t> </a:t>
            </a:r>
            <a:endParaRPr lang="ru-RU" sz="1400" dirty="0" smtClean="0">
              <a:latin typeface="Century Gothic"/>
            </a:endParaRPr>
          </a:p>
          <a:p>
            <a:pPr algn="r"/>
            <a:r>
              <a:rPr lang="ru-RU" sz="1400" dirty="0" smtClean="0">
                <a:latin typeface="Century Gothic"/>
                <a:ea typeface="+mn-lt"/>
                <a:cs typeface="+mn-lt"/>
              </a:rPr>
              <a:t>ученица 10а класса </a:t>
            </a:r>
            <a:endParaRPr lang="ru-RU" sz="1400" dirty="0" smtClean="0">
              <a:latin typeface="Century Gothic"/>
            </a:endParaRPr>
          </a:p>
          <a:p>
            <a:pPr algn="r"/>
            <a:r>
              <a:rPr lang="ru-RU" sz="1400" dirty="0">
                <a:latin typeface="Century Gothic"/>
                <a:ea typeface="+mn-lt"/>
                <a:cs typeface="+mn-lt"/>
              </a:rPr>
              <a:t> Санникова Ксения Максимовна  </a:t>
            </a:r>
            <a:endParaRPr lang="ru-RU" sz="1400" dirty="0">
              <a:latin typeface="Century Gothic"/>
            </a:endParaRPr>
          </a:p>
          <a:p>
            <a:pPr algn="r"/>
            <a:r>
              <a:rPr lang="ru-RU" sz="1400" b="1" dirty="0">
                <a:latin typeface="Century Gothic"/>
                <a:ea typeface="+mn-lt"/>
                <a:cs typeface="+mn-lt"/>
              </a:rPr>
              <a:t>   Руководитель:</a:t>
            </a:r>
            <a:endParaRPr lang="ru-RU" sz="1400" dirty="0">
              <a:latin typeface="Century Gothic"/>
              <a:ea typeface="+mn-lt"/>
              <a:cs typeface="+mn-lt"/>
            </a:endParaRPr>
          </a:p>
          <a:p>
            <a:pPr algn="r"/>
            <a:r>
              <a:rPr lang="ru-RU" sz="1400" dirty="0">
                <a:latin typeface="Century Gothic"/>
                <a:ea typeface="+mn-lt"/>
                <a:cs typeface="+mn-lt"/>
              </a:rPr>
              <a:t>учитель технологии</a:t>
            </a:r>
          </a:p>
          <a:p>
            <a:pPr algn="r"/>
            <a:r>
              <a:rPr lang="ru-RU" sz="1400" dirty="0">
                <a:latin typeface="Century Gothic"/>
                <a:ea typeface="+mn-lt"/>
                <a:cs typeface="+mn-lt"/>
              </a:rPr>
              <a:t>                                                 Киселева Екатерина Сергеевна </a:t>
            </a:r>
            <a:endParaRPr lang="ru-RU" sz="1400" dirty="0">
              <a:latin typeface="Century Gothic"/>
            </a:endParaRPr>
          </a:p>
          <a:p>
            <a:pPr algn="r"/>
            <a:endParaRPr lang="ru-RU" sz="1400" dirty="0">
              <a:latin typeface="Century Gothic"/>
              <a:ea typeface="+mn-lt"/>
              <a:cs typeface="+mn-lt"/>
            </a:endParaRPr>
          </a:p>
          <a:p>
            <a:r>
              <a:rPr lang="ru-RU" sz="1400" dirty="0">
                <a:latin typeface="Century Gothic"/>
                <a:ea typeface="+mn-lt"/>
                <a:cs typeface="+mn-lt"/>
              </a:rPr>
              <a:t>  </a:t>
            </a:r>
            <a:endParaRPr lang="ru-RU" sz="1400" dirty="0">
              <a:latin typeface="Century Gothic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68FA489-D5AE-4B5A-BE2A-2A82BDBADC1B}"/>
              </a:ext>
            </a:extLst>
          </p:cNvPr>
          <p:cNvSpPr txBox="1"/>
          <p:nvPr/>
        </p:nvSpPr>
        <p:spPr>
          <a:xfrm>
            <a:off x="5155532" y="6338637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400" dirty="0">
                <a:latin typeface="Century Gothic"/>
                <a:ea typeface="+mn-lt"/>
                <a:cs typeface="+mn-lt"/>
              </a:rPr>
              <a:t>п. </a:t>
            </a:r>
            <a:r>
              <a:rPr lang="ru-RU" sz="1400" dirty="0" err="1">
                <a:latin typeface="Century Gothic"/>
                <a:ea typeface="+mn-lt"/>
                <a:cs typeface="+mn-lt"/>
              </a:rPr>
              <a:t>Ува</a:t>
            </a:r>
            <a:r>
              <a:rPr lang="ru-RU" sz="1400" dirty="0">
                <a:latin typeface="Century Gothic"/>
                <a:ea typeface="+mn-lt"/>
                <a:cs typeface="+mn-lt"/>
              </a:rPr>
              <a:t>, 2021 - 2022 </a:t>
            </a:r>
            <a:r>
              <a:rPr lang="ru-RU" sz="1400" dirty="0" err="1">
                <a:latin typeface="Century Gothic"/>
                <a:ea typeface="+mn-lt"/>
                <a:cs typeface="+mn-lt"/>
              </a:rPr>
              <a:t>г.г</a:t>
            </a:r>
            <a:r>
              <a:rPr lang="ru-RU" sz="1400" dirty="0">
                <a:latin typeface="Century Gothic"/>
                <a:ea typeface="+mn-lt"/>
                <a:cs typeface="+mn-lt"/>
              </a:rPr>
              <a:t>. </a:t>
            </a:r>
            <a:endParaRPr lang="ru-RU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69385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>
            <a:extLst>
              <a:ext uri="{FF2B5EF4-FFF2-40B4-BE49-F238E27FC236}">
                <a16:creationId xmlns:a16="http://schemas.microsoft.com/office/drawing/2014/main" xmlns="" id="{2B566528-1B12-4246-9431-5C2D7D0811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8129873" cy="6858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2E5A1BA-B811-477C-99F0-840EA0598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930" y="133877"/>
            <a:ext cx="7914768" cy="604308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ru-RU" sz="2000" b="1" dirty="0">
                <a:latin typeface="Century Gothic"/>
                <a:ea typeface="+mn-lt"/>
                <a:cs typeface="+mn-lt"/>
              </a:rPr>
              <a:t>Проблема:</a:t>
            </a:r>
            <a:r>
              <a:rPr lang="ru-RU" sz="2000" dirty="0">
                <a:latin typeface="Century Gothic"/>
                <a:ea typeface="+mn-lt"/>
                <a:cs typeface="+mn-lt"/>
              </a:rPr>
              <a:t> чем увлекательным и безопасным занять ребёнка, чтобы эта игра не наскучила малышу.</a:t>
            </a:r>
            <a:endParaRPr lang="ru-RU" sz="2000" dirty="0">
              <a:latin typeface="Century Gothic"/>
            </a:endParaRPr>
          </a:p>
          <a:p>
            <a:pPr>
              <a:buNone/>
            </a:pPr>
            <a:r>
              <a:rPr lang="ru-RU" sz="2000" b="1" dirty="0" smtClean="0">
                <a:latin typeface="Century Gothic"/>
                <a:ea typeface="+mn-lt"/>
                <a:cs typeface="+mn-lt"/>
              </a:rPr>
              <a:t>Объект </a:t>
            </a:r>
            <a:r>
              <a:rPr lang="ru-RU" sz="2000" b="1" dirty="0">
                <a:latin typeface="Century Gothic"/>
                <a:ea typeface="+mn-lt"/>
                <a:cs typeface="+mn-lt"/>
              </a:rPr>
              <a:t>исследования:</a:t>
            </a:r>
            <a:r>
              <a:rPr lang="ru-RU" sz="2000" dirty="0">
                <a:latin typeface="Century Gothic"/>
                <a:ea typeface="+mn-lt"/>
                <a:cs typeface="+mn-lt"/>
              </a:rPr>
              <a:t> игровая деятельность детей младшего дошкольного возраста.</a:t>
            </a:r>
          </a:p>
          <a:p>
            <a:pPr>
              <a:buNone/>
            </a:pPr>
            <a:r>
              <a:rPr lang="ru-RU" sz="2000" b="1" dirty="0" smtClean="0">
                <a:latin typeface="Century Gothic"/>
                <a:ea typeface="+mn-lt"/>
                <a:cs typeface="+mn-lt"/>
              </a:rPr>
              <a:t>Предмет </a:t>
            </a:r>
            <a:r>
              <a:rPr lang="ru-RU" sz="2000" b="1" dirty="0">
                <a:latin typeface="Century Gothic"/>
                <a:ea typeface="+mn-lt"/>
                <a:cs typeface="+mn-lt"/>
              </a:rPr>
              <a:t>исследования:</a:t>
            </a:r>
            <a:r>
              <a:rPr lang="ru-RU" sz="2000" dirty="0">
                <a:latin typeface="Century Gothic"/>
                <a:ea typeface="+mn-lt"/>
                <a:cs typeface="+mn-lt"/>
              </a:rPr>
              <a:t> развивающая игрушка для детей младшего дошкольного возраста.</a:t>
            </a:r>
            <a:endParaRPr lang="ru-RU" sz="2000" dirty="0">
              <a:latin typeface="Century Gothic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9781" y="2133364"/>
            <a:ext cx="11033185" cy="4314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ru-RU" sz="2000" b="1" dirty="0" smtClean="0">
              <a:solidFill>
                <a:prstClr val="black"/>
              </a:solidFill>
              <a:latin typeface="Century Gothic"/>
              <a:ea typeface="+mn-lt"/>
              <a:cs typeface="Calibri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Century Gothic"/>
                <a:ea typeface="+mn-lt"/>
                <a:cs typeface="Calibri"/>
              </a:rPr>
              <a:t>Цель</a:t>
            </a:r>
            <a:r>
              <a:rPr lang="ru-RU" sz="2000" b="1" dirty="0">
                <a:solidFill>
                  <a:prstClr val="black"/>
                </a:solidFill>
                <a:latin typeface="Century Gothic"/>
                <a:ea typeface="+mn-lt"/>
                <a:cs typeface="Calibri"/>
              </a:rPr>
              <a:t>:</a:t>
            </a:r>
            <a:r>
              <a:rPr lang="ru-RU" sz="2000" dirty="0">
                <a:solidFill>
                  <a:prstClr val="black"/>
                </a:solidFill>
                <a:latin typeface="Century Gothic"/>
                <a:ea typeface="+mn-lt"/>
                <a:cs typeface="Calibri"/>
              </a:rPr>
              <a:t> изучить особенности игровой деятельности детей младшего дошкольного возраста через создание развивающей игрушки с дополнительной функцией для хранения.</a:t>
            </a:r>
            <a:endParaRPr lang="ru-RU" sz="2000" dirty="0">
              <a:solidFill>
                <a:prstClr val="black"/>
              </a:solidFill>
              <a:latin typeface="Century Gothic"/>
              <a:cs typeface="Calibri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Century Gothic"/>
                <a:ea typeface="+mn-lt"/>
                <a:cs typeface="Calibri"/>
              </a:rPr>
              <a:t>Задачи</a:t>
            </a:r>
            <a:r>
              <a:rPr lang="ru-RU" sz="2000" b="1" dirty="0">
                <a:solidFill>
                  <a:prstClr val="black"/>
                </a:solidFill>
                <a:latin typeface="Century Gothic"/>
                <a:ea typeface="+mn-lt"/>
                <a:cs typeface="Calibri"/>
              </a:rPr>
              <a:t>:</a:t>
            </a:r>
            <a:endParaRPr lang="ru-RU" sz="2000" b="1" dirty="0">
              <a:solidFill>
                <a:prstClr val="black"/>
              </a:solidFill>
              <a:latin typeface="Century Gothic"/>
              <a:cs typeface="Calibri" panose="020F0502020204030204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Century Gothic"/>
                <a:ea typeface="+mn-lt"/>
                <a:cs typeface="Calibri"/>
              </a:rPr>
              <a:t>Выявить исторические предпосылки возникновения развивающих игрушек.</a:t>
            </a:r>
            <a:endParaRPr lang="ru-RU" sz="2000" dirty="0">
              <a:solidFill>
                <a:prstClr val="black"/>
              </a:solidFill>
              <a:latin typeface="Century Gothic"/>
              <a:cs typeface="Calibri" panose="020F0502020204030204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Century Gothic"/>
                <a:ea typeface="+mn-lt"/>
                <a:cs typeface="Calibri"/>
              </a:rPr>
              <a:t>Охарактеризовать основные виды развивающих игрушек и их классификации.</a:t>
            </a:r>
            <a:endParaRPr lang="ru-RU" sz="2000" dirty="0">
              <a:solidFill>
                <a:prstClr val="black"/>
              </a:solidFill>
              <a:latin typeface="Century Gothic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Century Gothic"/>
                <a:ea typeface="+mn-lt"/>
                <a:cs typeface="Calibri"/>
              </a:rPr>
              <a:t>Разработать технологию изготовления развивающей игрушки для всестороннего развития ребёнка.</a:t>
            </a:r>
            <a:endParaRPr lang="ru-RU" sz="2000" dirty="0">
              <a:solidFill>
                <a:prstClr val="black"/>
              </a:solidFill>
              <a:latin typeface="Century Gothic"/>
              <a:cs typeface="Calibri" panose="020F0502020204030204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Century Gothic"/>
                <a:ea typeface="+mn-lt"/>
                <a:cs typeface="Calibri"/>
              </a:rPr>
              <a:t>Проанализировать рынок детских развивающих игрушек и потребности потенциальных потребителей.</a:t>
            </a:r>
            <a:endParaRPr lang="ru-RU" sz="2000" dirty="0">
              <a:solidFill>
                <a:prstClr val="black"/>
              </a:solidFill>
              <a:latin typeface="Century Gothic"/>
              <a:cs typeface="Calibri" panose="020F0502020204030204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Century Gothic"/>
                <a:ea typeface="+mn-lt"/>
                <a:cs typeface="Calibri"/>
              </a:rPr>
              <a:t>Подготовить презентацию по теме проекта.</a:t>
            </a:r>
            <a:endParaRPr lang="ru-RU" sz="2000" dirty="0">
              <a:solidFill>
                <a:prstClr val="black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98504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2E80C965-DB6D-4F81-9E9E-B027384D0B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xmlns="" id="{D291F021-C45C-4D44-A2B8-A789E386CC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C8AEECCD-0644-4521-9EA8-2B184723AF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4608" y="1661299"/>
            <a:ext cx="2800067" cy="2818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3" descr="Изображение выглядит как внутренний, деревянный&#10;&#10;Автоматически созданное описание">
            <a:extLst>
              <a:ext uri="{FF2B5EF4-FFF2-40B4-BE49-F238E27FC236}">
                <a16:creationId xmlns:a16="http://schemas.microsoft.com/office/drawing/2014/main" xmlns="" id="{526B5D1A-936D-444B-93BE-3116837CA7E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787" y="626625"/>
            <a:ext cx="3027528" cy="2556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5">
            <a:extLst>
              <a:ext uri="{FF2B5EF4-FFF2-40B4-BE49-F238E27FC236}">
                <a16:creationId xmlns:a16="http://schemas.microsoft.com/office/drawing/2014/main" xmlns="" id="{6A68E1F8-07BC-499E-A346-2CF456C90E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9296" y="3874008"/>
            <a:ext cx="2970662" cy="2339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D71D7577-8E7B-45B1-AC19-5B1ED789BA8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803" y="3742330"/>
            <a:ext cx="3118514" cy="2341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7" descr="Изображение выглядит как LEGO, игрушка, цветной&#10;&#10;Автоматически созданное описание">
            <a:extLst>
              <a:ext uri="{FF2B5EF4-FFF2-40B4-BE49-F238E27FC236}">
                <a16:creationId xmlns:a16="http://schemas.microsoft.com/office/drawing/2014/main" xmlns="" id="{9768100E-171F-4691-9617-FB431B7AF28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0878" y="628088"/>
            <a:ext cx="3107140" cy="2064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6273DE8-4688-42C5-8AAE-D7761CAC31CF}"/>
              </a:ext>
            </a:extLst>
          </p:cNvPr>
          <p:cNvSpPr txBox="1"/>
          <p:nvPr/>
        </p:nvSpPr>
        <p:spPr>
          <a:xfrm>
            <a:off x="925773" y="3154907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>
                <a:latin typeface="Century Gothic"/>
              </a:rPr>
              <a:t>Двигательные</a:t>
            </a:r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8CF2613-848E-4582-BBD1-A2D25585D92F}"/>
              </a:ext>
            </a:extLst>
          </p:cNvPr>
          <p:cNvSpPr txBox="1"/>
          <p:nvPr/>
        </p:nvSpPr>
        <p:spPr>
          <a:xfrm>
            <a:off x="5003753" y="4389603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>
                <a:latin typeface="Century Gothic"/>
                <a:cs typeface="Calibri"/>
              </a:rPr>
              <a:t>Сенсорные</a:t>
            </a:r>
            <a:endParaRPr lang="ru-RU" sz="2400" b="1"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50F0AD4-11ED-45C6-A112-402E517F3B4F}"/>
              </a:ext>
            </a:extLst>
          </p:cNvPr>
          <p:cNvSpPr txBox="1"/>
          <p:nvPr/>
        </p:nvSpPr>
        <p:spPr>
          <a:xfrm>
            <a:off x="415405" y="6204328"/>
            <a:ext cx="415346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2400" b="1" dirty="0">
                <a:latin typeface="Century Gothic"/>
              </a:rPr>
              <a:t>Общественно-бытовые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B1DA473-753D-444C-8ED1-F92BC8B26616}"/>
              </a:ext>
            </a:extLst>
          </p:cNvPr>
          <p:cNvSpPr txBox="1"/>
          <p:nvPr/>
        </p:nvSpPr>
        <p:spPr>
          <a:xfrm>
            <a:off x="8599085" y="6290338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>
                <a:latin typeface="Century Gothic"/>
              </a:rPr>
              <a:t>Образные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1AF8979-D1EB-4300-B432-E625CC7E745D}"/>
              </a:ext>
            </a:extLst>
          </p:cNvPr>
          <p:cNvSpPr txBox="1"/>
          <p:nvPr/>
        </p:nvSpPr>
        <p:spPr>
          <a:xfrm>
            <a:off x="8446258" y="2611839"/>
            <a:ext cx="344833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>
                <a:latin typeface="Century Gothic"/>
              </a:rPr>
              <a:t>Конструктивные</a:t>
            </a:r>
            <a:endParaRPr lang="ru-RU"/>
          </a:p>
        </p:txBody>
      </p:sp>
      <p:sp>
        <p:nvSpPr>
          <p:cNvPr id="17" name="Объект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429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42A4FC2C-047E-45A5-965D-8E1E3BF09B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37A4AE2C-E291-4DD4-9501-8353B0215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98378"/>
            <a:ext cx="5893558" cy="3434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7">
            <a:extLst>
              <a:ext uri="{FF2B5EF4-FFF2-40B4-BE49-F238E27FC236}">
                <a16:creationId xmlns:a16="http://schemas.microsoft.com/office/drawing/2014/main" xmlns="" id="{7F389A5A-2BD6-4B9D-85AC-80724ABAA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2908" y="3241784"/>
            <a:ext cx="5745705" cy="3354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3521DD2-DA8F-4B92-9444-3CCB99420F9E}"/>
              </a:ext>
            </a:extLst>
          </p:cNvPr>
          <p:cNvSpPr txBox="1"/>
          <p:nvPr/>
        </p:nvSpPr>
        <p:spPr>
          <a:xfrm>
            <a:off x="147425" y="3968795"/>
            <a:ext cx="5791199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>
                <a:latin typeface="Century Gothic"/>
                <a:ea typeface="+mn-lt"/>
                <a:cs typeface="+mn-lt"/>
              </a:rPr>
              <a:t>4 года – 1 человек; 3 года – 10 человек; 2 года – 3 человека; 1 год – 2</a:t>
            </a:r>
            <a:endParaRPr lang="ru-RU" sz="2000" b="1">
              <a:latin typeface="Century Gothic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AADDBE3-BF47-4D48-9145-19509F413C7C}"/>
              </a:ext>
            </a:extLst>
          </p:cNvPr>
          <p:cNvSpPr txBox="1"/>
          <p:nvPr/>
        </p:nvSpPr>
        <p:spPr>
          <a:xfrm>
            <a:off x="6205269" y="2840966"/>
            <a:ext cx="586308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>
                <a:latin typeface="Century Gothic"/>
                <a:ea typeface="+mn-lt"/>
                <a:cs typeface="+mn-lt"/>
              </a:rPr>
              <a:t>Девочка – 5 человек; мальчик – 11 человек.</a:t>
            </a:r>
            <a:endParaRPr lang="ru-RU" sz="2000" b="1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65244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>
            <a:extLst>
              <a:ext uri="{FF2B5EF4-FFF2-40B4-BE49-F238E27FC236}">
                <a16:creationId xmlns:a16="http://schemas.microsoft.com/office/drawing/2014/main" xmlns="" id="{4E74601A-EC3C-4D73-BFF7-AB91F7602A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08797" y="1092379"/>
            <a:ext cx="6555443" cy="5213981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1FBCF13-A6B4-401E-A601-D66C8DB789BC}"/>
              </a:ext>
            </a:extLst>
          </p:cNvPr>
          <p:cNvSpPr txBox="1"/>
          <p:nvPr/>
        </p:nvSpPr>
        <p:spPr>
          <a:xfrm>
            <a:off x="109269" y="195533"/>
            <a:ext cx="5733689" cy="129266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>
                <a:latin typeface="Century Gothic"/>
                <a:ea typeface="+mn-lt"/>
                <a:cs typeface="+mn-lt"/>
              </a:rPr>
              <a:t>Наиболее значимые критерии  при покупке развивающей игрушки</a:t>
            </a:r>
            <a:endParaRPr lang="ru-RU" sz="2000" b="1">
              <a:latin typeface="Century Gothic"/>
            </a:endParaRPr>
          </a:p>
          <a:p>
            <a:pPr algn="ctr"/>
            <a:endParaRPr lang="ru-RU" sz="2000" b="1" dirty="0">
              <a:latin typeface="Century Gothic"/>
              <a:ea typeface="+mn-lt"/>
              <a:cs typeface="+mn-lt"/>
            </a:endParaRPr>
          </a:p>
          <a:p>
            <a:pPr algn="ctr"/>
            <a:endParaRPr lang="ru-RU" dirty="0">
              <a:cs typeface="Calibri"/>
            </a:endParaRPr>
          </a:p>
        </p:txBody>
      </p:sp>
      <p:pic>
        <p:nvPicPr>
          <p:cNvPr id="9" name="Рисунок 9">
            <a:extLst>
              <a:ext uri="{FF2B5EF4-FFF2-40B4-BE49-F238E27FC236}">
                <a16:creationId xmlns:a16="http://schemas.microsoft.com/office/drawing/2014/main" xmlns="" id="{16368352-8DCE-47A7-9762-64E0F452C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8930" y="764060"/>
            <a:ext cx="6596330" cy="37627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B9A75CB-30A7-48CA-B452-5003EF20F0EF}"/>
              </a:ext>
            </a:extLst>
          </p:cNvPr>
          <p:cNvSpPr txBox="1"/>
          <p:nvPr/>
        </p:nvSpPr>
        <p:spPr>
          <a:xfrm>
            <a:off x="6348143" y="4910407"/>
            <a:ext cx="5460521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>
                <a:latin typeface="Century Gothic"/>
                <a:ea typeface="+mn-lt"/>
                <a:cs typeface="+mn-lt"/>
              </a:rPr>
              <a:t>Требования к покупке развивающей игрушки </a:t>
            </a:r>
            <a:endParaRPr lang="ru-RU" sz="2000" b="1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59930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571BF2AB-7A16-4E65-B9F1-288E3C10D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475" y="3435694"/>
            <a:ext cx="5589917" cy="3077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9CA9E20A-970A-4761-8A62-0D7C317F64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2174" y="548931"/>
            <a:ext cx="5388632" cy="3100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4CF1EBB-E1F9-4773-8B16-E439709A4A52}"/>
              </a:ext>
            </a:extLst>
          </p:cNvPr>
          <p:cNvSpPr txBox="1"/>
          <p:nvPr/>
        </p:nvSpPr>
        <p:spPr>
          <a:xfrm>
            <a:off x="94893" y="2424022"/>
            <a:ext cx="6538820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>
                <a:latin typeface="Century Gothic"/>
                <a:ea typeface="+mn-lt"/>
                <a:cs typeface="+mn-lt"/>
              </a:rPr>
              <a:t>15 человек (93,7 %) предпочли, чтобы данная игрушка была выполнена в единственном экземпляре. 1 человек (6,3 %) – воздержался.</a:t>
            </a:r>
            <a:endParaRPr lang="ru-RU" sz="2000" b="1"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C55804B-FB2F-4C0C-B6D5-BB8E485463BE}"/>
              </a:ext>
            </a:extLst>
          </p:cNvPr>
          <p:cNvSpPr txBox="1"/>
          <p:nvPr/>
        </p:nvSpPr>
        <p:spPr>
          <a:xfrm>
            <a:off x="8504747" y="3717086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 dirty="0">
              <a:cs typeface="Calibri"/>
            </a:endParaRP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xmlns="" id="{26ABCDFD-E3BE-4827-869D-73E9EA093FA1}"/>
              </a:ext>
            </a:extLst>
          </p:cNvPr>
          <p:cNvSpPr txBox="1"/>
          <p:nvPr/>
        </p:nvSpPr>
        <p:spPr>
          <a:xfrm>
            <a:off x="6246604" y="3716188"/>
            <a:ext cx="5949349" cy="120032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latin typeface="Century Gothic"/>
                <a:ea typeface="+mn-lt"/>
                <a:cs typeface="+mn-lt"/>
              </a:rPr>
              <a:t>Дорогая, но качественная и красивая вещь – 15 человек (93,7 %); дешёвая – неважно, как она выглядит, лишь бы служила долго – 1 (6,3 %).</a:t>
            </a:r>
            <a:endParaRPr lang="ru-RU" b="1">
              <a:latin typeface="Century Gothic"/>
              <a:cs typeface="Calibri" panose="020F0502020204030204"/>
            </a:endParaRPr>
          </a:p>
          <a:p>
            <a:pPr algn="l"/>
            <a:endParaRPr lang="ru-RU" b="1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2460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5">
            <a:extLst>
              <a:ext uri="{FF2B5EF4-FFF2-40B4-BE49-F238E27FC236}">
                <a16:creationId xmlns:a16="http://schemas.microsoft.com/office/drawing/2014/main" xmlns="" id="{231BF440-39FA-4087-84CC-2EEC0BBDAF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5" descr="Изображение выглядит как текст, другой&#10;&#10;Автоматически созданное описание">
            <a:extLst>
              <a:ext uri="{FF2B5EF4-FFF2-40B4-BE49-F238E27FC236}">
                <a16:creationId xmlns:a16="http://schemas.microsoft.com/office/drawing/2014/main" xmlns="" id="{F09CFC71-066C-4947-A94E-2BA4F73501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178" r="-2" b="10112"/>
          <a:stretch/>
        </p:blipFill>
        <p:spPr>
          <a:xfrm>
            <a:off x="4589727" y="1753708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sp useBgFill="1">
        <p:nvSpPr>
          <p:cNvPr id="33" name="Freeform: Shape 27">
            <a:extLst>
              <a:ext uri="{FF2B5EF4-FFF2-40B4-BE49-F238E27FC236}">
                <a16:creationId xmlns:a16="http://schemas.microsoft.com/office/drawing/2014/main" xmlns="" id="{F04E4CBA-303B-48BD-8451-C2701CB0EEB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0" name="Freeform: Shape 29">
            <a:extLst>
              <a:ext uri="{FF2B5EF4-FFF2-40B4-BE49-F238E27FC236}">
                <a16:creationId xmlns:a16="http://schemas.microsoft.com/office/drawing/2014/main" xmlns="" id="{F6CA58B3-AFCC-4A40-9882-50D5080879B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1CA200-B489-48AE-8C3E-8360ADE86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68" y="313197"/>
            <a:ext cx="5767329" cy="194807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err="1">
                <a:latin typeface="Century Gothic"/>
                <a:ea typeface="+mj-lt"/>
                <a:cs typeface="+mj-lt"/>
              </a:rPr>
              <a:t>Бизиборд</a:t>
            </a:r>
            <a:r>
              <a:rPr lang="ru-RU" sz="3600" dirty="0">
                <a:latin typeface="Century Gothic"/>
                <a:ea typeface="+mj-lt"/>
                <a:cs typeface="+mj-lt"/>
              </a:rPr>
              <a:t>-</a:t>
            </a:r>
            <a:br>
              <a:rPr lang="ru-RU" sz="3600" dirty="0">
                <a:latin typeface="Century Gothic"/>
                <a:ea typeface="+mj-lt"/>
                <a:cs typeface="+mj-lt"/>
              </a:rPr>
            </a:br>
            <a:r>
              <a:rPr lang="ru-RU" sz="3600" dirty="0">
                <a:latin typeface="Century Gothic"/>
                <a:ea typeface="+mj-lt"/>
                <a:cs typeface="+mj-lt"/>
              </a:rPr>
              <a:t>(от английских слов </a:t>
            </a:r>
            <a:r>
              <a:rPr lang="ru-RU" sz="3600" dirty="0" err="1">
                <a:latin typeface="Century Gothic"/>
                <a:ea typeface="+mj-lt"/>
                <a:cs typeface="+mj-lt"/>
              </a:rPr>
              <a:t>busy</a:t>
            </a:r>
            <a:r>
              <a:rPr lang="ru-RU" sz="3600" dirty="0">
                <a:latin typeface="Century Gothic"/>
                <a:ea typeface="+mj-lt"/>
                <a:cs typeface="+mj-lt"/>
              </a:rPr>
              <a:t> –</a:t>
            </a:r>
            <a:endParaRPr lang="ru-RU" sz="3600">
              <a:latin typeface="Century Gothic"/>
            </a:endParaRPr>
          </a:p>
          <a:p>
            <a:pPr algn="ctr"/>
            <a:r>
              <a:rPr lang="ru-RU" sz="3600" dirty="0">
                <a:latin typeface="Century Gothic"/>
                <a:ea typeface="+mj-lt"/>
                <a:cs typeface="+mj-lt"/>
              </a:rPr>
              <a:t>занятие, </a:t>
            </a:r>
            <a:r>
              <a:rPr lang="ru-RU" sz="3600" dirty="0" err="1">
                <a:latin typeface="Century Gothic"/>
                <a:ea typeface="+mj-lt"/>
                <a:cs typeface="+mj-lt"/>
              </a:rPr>
              <a:t>board</a:t>
            </a:r>
            <a:r>
              <a:rPr lang="ru-RU" sz="3600" dirty="0">
                <a:latin typeface="Century Gothic"/>
                <a:ea typeface="+mj-lt"/>
                <a:cs typeface="+mj-lt"/>
              </a:rPr>
              <a:t> – доска)</a:t>
            </a:r>
            <a:endParaRPr lang="ru-RU" sz="3600" dirty="0">
              <a:latin typeface="Century Gothic"/>
            </a:endParaRPr>
          </a:p>
        </p:txBody>
      </p:sp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xmlns="" id="{82095FCE-EF05-4443-B97A-85DEE3A5CA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CA00AE6B-AA30-4CF8-BA6F-339B780AD76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Content Placeholder 13">
            <a:extLst>
              <a:ext uri="{FF2B5EF4-FFF2-40B4-BE49-F238E27FC236}">
                <a16:creationId xmlns:a16="http://schemas.microsoft.com/office/drawing/2014/main" xmlns="" id="{FEF763FB-2B5D-4BCE-8290-993350FB9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13" y="3662800"/>
            <a:ext cx="6026122" cy="366435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latin typeface="Century Gothic"/>
                <a:ea typeface="+mn-lt"/>
                <a:cs typeface="+mn-lt"/>
              </a:rPr>
              <a:t>   </a:t>
            </a:r>
            <a:r>
              <a:rPr lang="en-US" sz="3600" dirty="0" err="1">
                <a:latin typeface="Century Gothic"/>
                <a:ea typeface="+mn-lt"/>
                <a:cs typeface="+mn-lt"/>
              </a:rPr>
              <a:t>Придумала</a:t>
            </a:r>
            <a:r>
              <a:rPr lang="en-US" sz="3600" dirty="0">
                <a:latin typeface="Century Gothic"/>
                <a:ea typeface="+mn-lt"/>
                <a:cs typeface="+mn-lt"/>
              </a:rPr>
              <a:t> «</a:t>
            </a:r>
            <a:r>
              <a:rPr lang="en-US" sz="3600" dirty="0" err="1">
                <a:latin typeface="Century Gothic"/>
                <a:ea typeface="+mn-lt"/>
                <a:cs typeface="+mn-lt"/>
              </a:rPr>
              <a:t>бизиборд</a:t>
            </a:r>
            <a:r>
              <a:rPr lang="en-US" sz="3600" dirty="0">
                <a:latin typeface="Century Gothic"/>
                <a:ea typeface="+mn-lt"/>
                <a:cs typeface="+mn-lt"/>
              </a:rPr>
              <a:t>» </a:t>
            </a:r>
            <a:r>
              <a:rPr lang="en-US" sz="3600" dirty="0" err="1">
                <a:latin typeface="Century Gothic"/>
                <a:ea typeface="+mn-lt"/>
                <a:cs typeface="+mn-lt"/>
              </a:rPr>
              <a:t>итальянский</a:t>
            </a:r>
            <a:r>
              <a:rPr lang="en-US" sz="3600" dirty="0">
                <a:latin typeface="Century Gothic"/>
                <a:ea typeface="+mn-lt"/>
                <a:cs typeface="+mn-lt"/>
              </a:rPr>
              <a:t> </a:t>
            </a:r>
            <a:r>
              <a:rPr lang="en-US" sz="3600" dirty="0" err="1">
                <a:latin typeface="Century Gothic"/>
                <a:ea typeface="+mn-lt"/>
                <a:cs typeface="+mn-lt"/>
              </a:rPr>
              <a:t>врач</a:t>
            </a:r>
            <a:r>
              <a:rPr lang="en-US" sz="3600" dirty="0">
                <a:latin typeface="Century Gothic"/>
                <a:ea typeface="+mn-lt"/>
                <a:cs typeface="+mn-lt"/>
              </a:rPr>
              <a:t> и </a:t>
            </a:r>
            <a:r>
              <a:rPr lang="en-US" sz="3600" dirty="0" err="1">
                <a:latin typeface="Century Gothic"/>
                <a:ea typeface="+mn-lt"/>
                <a:cs typeface="+mn-lt"/>
              </a:rPr>
              <a:t>педагог</a:t>
            </a:r>
            <a:r>
              <a:rPr lang="en-US" sz="3600" dirty="0">
                <a:latin typeface="Century Gothic"/>
                <a:ea typeface="+mn-lt"/>
                <a:cs typeface="+mn-lt"/>
              </a:rPr>
              <a:t>  </a:t>
            </a:r>
            <a:r>
              <a:rPr lang="en-US" sz="3600" dirty="0" err="1">
                <a:latin typeface="Century Gothic"/>
                <a:ea typeface="+mn-lt"/>
                <a:cs typeface="+mn-lt"/>
              </a:rPr>
              <a:t>Мария</a:t>
            </a:r>
            <a:r>
              <a:rPr lang="en-US" sz="3600" dirty="0">
                <a:latin typeface="Century Gothic"/>
                <a:ea typeface="+mn-lt"/>
                <a:cs typeface="+mn-lt"/>
              </a:rPr>
              <a:t> </a:t>
            </a:r>
            <a:r>
              <a:rPr lang="en-US" sz="3600" dirty="0" err="1">
                <a:latin typeface="Century Gothic"/>
                <a:ea typeface="+mn-lt"/>
                <a:cs typeface="+mn-lt"/>
              </a:rPr>
              <a:t>Монтессори</a:t>
            </a:r>
            <a:r>
              <a:rPr lang="en-US" sz="3600" dirty="0">
                <a:latin typeface="Century Gothic"/>
                <a:ea typeface="+mn-lt"/>
                <a:cs typeface="+mn-lt"/>
              </a:rPr>
              <a:t> в 1907 </a:t>
            </a:r>
            <a:r>
              <a:rPr lang="en-US" sz="3600" dirty="0" err="1">
                <a:latin typeface="Century Gothic"/>
                <a:ea typeface="+mn-lt"/>
                <a:cs typeface="+mn-lt"/>
              </a:rPr>
              <a:t>году</a:t>
            </a:r>
            <a:r>
              <a:rPr lang="en-US" sz="3600" dirty="0">
                <a:latin typeface="Century Gothic"/>
                <a:ea typeface="+mn-lt"/>
                <a:cs typeface="+mn-lt"/>
              </a:rPr>
              <a:t>.</a:t>
            </a:r>
            <a:endParaRPr lang="en-US" sz="3600">
              <a:latin typeface="Century Gothic"/>
              <a:cs typeface="Calibri" panose="020F0502020204030204"/>
            </a:endParaRPr>
          </a:p>
          <a:p>
            <a:endParaRPr lang="en-US" sz="3600" dirty="0">
              <a:latin typeface="Century Gothic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7053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7C89E4B-3C9F-44B9-8B86-D9E3D112D8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A023B61-0037-4F45-AB12-7768F595A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1219" y="5389127"/>
            <a:ext cx="12289226" cy="543555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2400" dirty="0" err="1">
                <a:latin typeface="Century Gothic"/>
                <a:ea typeface="+mj-lt"/>
                <a:cs typeface="+mj-lt"/>
              </a:rPr>
              <a:t>Декорирование</a:t>
            </a:r>
            <a:r>
              <a:rPr lang="en-US" sz="2400" dirty="0">
                <a:latin typeface="Century Gothic"/>
                <a:ea typeface="+mj-lt"/>
                <a:cs typeface="+mj-lt"/>
              </a:rPr>
              <a:t> </a:t>
            </a:r>
            <a:r>
              <a:rPr lang="en-US" sz="2400" dirty="0" err="1">
                <a:latin typeface="Century Gothic"/>
                <a:ea typeface="+mj-lt"/>
                <a:cs typeface="+mj-lt"/>
              </a:rPr>
              <a:t>стен</a:t>
            </a:r>
            <a:r>
              <a:rPr lang="en-US" sz="2400" dirty="0">
                <a:latin typeface="Century Gothic"/>
                <a:ea typeface="+mj-lt"/>
                <a:cs typeface="+mj-lt"/>
              </a:rPr>
              <a:t> и </a:t>
            </a:r>
            <a:r>
              <a:rPr lang="en-US" sz="2400" dirty="0" err="1">
                <a:latin typeface="Century Gothic"/>
                <a:ea typeface="+mj-lt"/>
                <a:cs typeface="+mj-lt"/>
              </a:rPr>
              <a:t>крыши</a:t>
            </a:r>
            <a:r>
              <a:rPr lang="en-US" sz="2400" dirty="0">
                <a:latin typeface="Century Gothic"/>
                <a:ea typeface="+mj-lt"/>
                <a:cs typeface="+mj-lt"/>
              </a:rPr>
              <a:t>: </a:t>
            </a:r>
            <a:r>
              <a:rPr lang="en-US" sz="2400" dirty="0" err="1">
                <a:latin typeface="Century Gothic"/>
                <a:ea typeface="+mj-lt"/>
                <a:cs typeface="+mj-lt"/>
              </a:rPr>
              <a:t>приклеивание</a:t>
            </a:r>
            <a:r>
              <a:rPr lang="en-US" sz="2400" dirty="0">
                <a:latin typeface="Century Gothic"/>
                <a:ea typeface="+mj-lt"/>
                <a:cs typeface="+mj-lt"/>
              </a:rPr>
              <a:t> и </a:t>
            </a:r>
            <a:r>
              <a:rPr lang="en-US" sz="2400" dirty="0" err="1">
                <a:latin typeface="Century Gothic"/>
                <a:ea typeface="+mj-lt"/>
                <a:cs typeface="+mj-lt"/>
              </a:rPr>
              <a:t>прикручивание</a:t>
            </a:r>
            <a:r>
              <a:rPr lang="en-US" sz="2400" dirty="0">
                <a:latin typeface="Century Gothic"/>
                <a:ea typeface="+mj-lt"/>
                <a:cs typeface="+mj-lt"/>
              </a:rPr>
              <a:t> </a:t>
            </a:r>
            <a:r>
              <a:rPr lang="en-US" sz="2400" dirty="0" err="1">
                <a:latin typeface="Century Gothic"/>
                <a:ea typeface="+mj-lt"/>
                <a:cs typeface="+mj-lt"/>
              </a:rPr>
              <a:t>деталей</a:t>
            </a:r>
            <a:r>
              <a:rPr lang="en-US" sz="2400" dirty="0">
                <a:latin typeface="Century Gothic"/>
                <a:ea typeface="+mj-lt"/>
                <a:cs typeface="+mj-lt"/>
              </a:rPr>
              <a:t>, </a:t>
            </a:r>
            <a:r>
              <a:rPr lang="en-US" sz="2400" dirty="0" err="1">
                <a:latin typeface="Century Gothic"/>
                <a:ea typeface="+mj-lt"/>
                <a:cs typeface="+mj-lt"/>
              </a:rPr>
              <a:t>прикрепление</a:t>
            </a:r>
            <a:r>
              <a:rPr lang="en-US" sz="2400" dirty="0">
                <a:latin typeface="Century Gothic"/>
                <a:ea typeface="+mj-lt"/>
                <a:cs typeface="+mj-lt"/>
              </a:rPr>
              <a:t> </a:t>
            </a:r>
            <a:r>
              <a:rPr lang="en-US" sz="2400" dirty="0" err="1">
                <a:latin typeface="Century Gothic"/>
                <a:ea typeface="+mj-lt"/>
                <a:cs typeface="+mj-lt"/>
              </a:rPr>
              <a:t>дорожек</a:t>
            </a:r>
            <a:r>
              <a:rPr lang="en-US" sz="2400" dirty="0">
                <a:latin typeface="Century Gothic"/>
                <a:ea typeface="+mj-lt"/>
                <a:cs typeface="+mj-lt"/>
              </a:rPr>
              <a:t> и </a:t>
            </a:r>
            <a:r>
              <a:rPr lang="en-US" sz="2400" dirty="0" err="1">
                <a:latin typeface="Century Gothic"/>
                <a:ea typeface="+mj-lt"/>
                <a:cs typeface="+mj-lt"/>
              </a:rPr>
              <a:t>шнуровки</a:t>
            </a:r>
            <a:r>
              <a:rPr lang="en-US" sz="2400" dirty="0">
                <a:latin typeface="Century Gothic"/>
                <a:ea typeface="+mj-lt"/>
                <a:cs typeface="+mj-lt"/>
              </a:rPr>
              <a:t> с </a:t>
            </a:r>
            <a:r>
              <a:rPr lang="en-US" sz="2400" dirty="0" err="1">
                <a:latin typeface="Century Gothic"/>
                <a:ea typeface="+mj-lt"/>
                <a:cs typeface="+mj-lt"/>
              </a:rPr>
              <a:t>помощью</a:t>
            </a:r>
            <a:r>
              <a:rPr lang="en-US" sz="2400" dirty="0">
                <a:latin typeface="Century Gothic"/>
                <a:ea typeface="+mj-lt"/>
                <a:cs typeface="+mj-lt"/>
              </a:rPr>
              <a:t> </a:t>
            </a:r>
            <a:r>
              <a:rPr lang="en-US" sz="2400" dirty="0" err="1">
                <a:latin typeface="Century Gothic"/>
                <a:ea typeface="+mj-lt"/>
                <a:cs typeface="+mj-lt"/>
              </a:rPr>
              <a:t>крючков</a:t>
            </a:r>
            <a:r>
              <a:rPr lang="en-US" sz="2400" dirty="0">
                <a:latin typeface="Century Gothic"/>
                <a:ea typeface="+mj-lt"/>
                <a:cs typeface="+mj-lt"/>
              </a:rPr>
              <a:t>.</a:t>
            </a:r>
            <a:endParaRPr lang="en-US" sz="2400">
              <a:latin typeface="Century Gothic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AA2EAA10-076F-46BD-8F0F-B9A2FB77A8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D891E407-403B-4764-86C9-33A56D3BCA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7" descr="Изображение выглядит как внутренний, пол, дерево&#10;&#10;Автоматически созданное описание">
            <a:extLst>
              <a:ext uri="{FF2B5EF4-FFF2-40B4-BE49-F238E27FC236}">
                <a16:creationId xmlns:a16="http://schemas.microsoft.com/office/drawing/2014/main" xmlns="" id="{882B144A-2A13-43D8-9DB9-36F3822BF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777" y="1008315"/>
            <a:ext cx="2685690" cy="3604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Изображение выглядит как стол, внутренний, украшен&#10;&#10;Автоматически созданное описание">
            <a:extLst>
              <a:ext uri="{FF2B5EF4-FFF2-40B4-BE49-F238E27FC236}">
                <a16:creationId xmlns:a16="http://schemas.microsoft.com/office/drawing/2014/main" xmlns="" id="{A04F599F-0AAC-4550-AA7D-E7CB24FD4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5268" y="1013275"/>
            <a:ext cx="2700067" cy="3594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5" descr="Изображение выглядит как текст, внутренний, пол, потол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8F86ECF2-03EE-4418-A3CC-1D1F38AA5E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3268" y="1011995"/>
            <a:ext cx="2685691" cy="3597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4" descr="Изображение выглядит как текст, внутренний, пол, загроможденный&#10;&#10;Автоматически созданное описание">
            <a:extLst>
              <a:ext uri="{FF2B5EF4-FFF2-40B4-BE49-F238E27FC236}">
                <a16:creationId xmlns:a16="http://schemas.microsoft.com/office/drawing/2014/main" xmlns="" id="{684B8FC7-9677-484D-A934-8D0F31D98E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198" y="1006116"/>
            <a:ext cx="2722245" cy="3603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55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41BADA-5F6F-48AF-A7D0-3D20754B6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3C182ED3-40CA-4F33-B9E8-1E31177169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7822" y="0"/>
            <a:ext cx="4867159" cy="6862312"/>
          </a:xfrm>
        </p:spPr>
      </p:pic>
    </p:spTree>
    <p:extLst>
      <p:ext uri="{BB962C8B-B14F-4D97-AF65-F5344CB8AC3E}">
        <p14:creationId xmlns:p14="http://schemas.microsoft.com/office/powerpoint/2010/main" val="40264252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145</Words>
  <Application>Microsoft Office PowerPoint</Application>
  <PresentationFormat>Произвольный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 Разработка технологии изготовления  развивающей игрушки «Бизибокси-house»  для младшего дошкольного возраста   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Бизиборд- (от английских слов busy – занятие, board – доска)</vt:lpstr>
      <vt:lpstr>Декорирование стен и крыши: приклеивание и прикручивание деталей, прикрепление дорожек и шнуровки с помощью крючков.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1069</cp:revision>
  <dcterms:created xsi:type="dcterms:W3CDTF">2022-02-09T12:31:50Z</dcterms:created>
  <dcterms:modified xsi:type="dcterms:W3CDTF">2022-11-14T05:46:41Z</dcterms:modified>
</cp:coreProperties>
</file>