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357" r:id="rId3"/>
    <p:sldId id="366" r:id="rId4"/>
    <p:sldId id="356" r:id="rId5"/>
    <p:sldId id="261" r:id="rId6"/>
    <p:sldId id="360" r:id="rId7"/>
    <p:sldId id="361" r:id="rId8"/>
    <p:sldId id="367" r:id="rId9"/>
    <p:sldId id="362" r:id="rId10"/>
    <p:sldId id="363" r:id="rId11"/>
    <p:sldId id="365" r:id="rId12"/>
    <p:sldId id="364" r:id="rId13"/>
    <p:sldId id="278" r:id="rId14"/>
    <p:sldId id="339" r:id="rId15"/>
    <p:sldId id="288" r:id="rId16"/>
    <p:sldId id="316" r:id="rId17"/>
    <p:sldId id="344" r:id="rId18"/>
    <p:sldId id="341" r:id="rId19"/>
    <p:sldId id="342" r:id="rId20"/>
    <p:sldId id="290" r:id="rId21"/>
    <p:sldId id="368" r:id="rId22"/>
    <p:sldId id="369" r:id="rId23"/>
    <p:sldId id="370" r:id="rId24"/>
    <p:sldId id="343" r:id="rId25"/>
    <p:sldId id="371" r:id="rId26"/>
    <p:sldId id="372" r:id="rId27"/>
    <p:sldId id="373" r:id="rId28"/>
    <p:sldId id="284" r:id="rId29"/>
    <p:sldId id="273"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0066"/>
    <a:srgbClr val="2A09B7"/>
    <a:srgbClr val="F8F8F8"/>
    <a:srgbClr val="CC3300"/>
    <a:srgbClr val="FF33CC"/>
    <a:srgbClr val="FF9900"/>
    <a:srgbClr val="0000FF"/>
    <a:srgbClr val="CC00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53" autoAdjust="0"/>
    <p:restoredTop sz="94660"/>
  </p:normalViewPr>
  <p:slideViewPr>
    <p:cSldViewPr>
      <p:cViewPr varScale="1">
        <p:scale>
          <a:sx n="71" d="100"/>
          <a:sy n="71" d="100"/>
        </p:scale>
        <p:origin x="117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21869D-0F52-4D8D-9C99-7DB2EFC7FD3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D1BC68D5-CA36-4BFE-BFF1-8D43296F6F9A}">
      <dgm:prSet phldrT="[Текст]"/>
      <dgm:spPr/>
      <dgm:t>
        <a:bodyPr/>
        <a:lstStyle/>
        <a:p>
          <a:r>
            <a:rPr lang="ru-RU" dirty="0" smtClean="0"/>
            <a:t>Наглядный</a:t>
          </a:r>
          <a:endParaRPr lang="ru-RU" dirty="0"/>
        </a:p>
      </dgm:t>
    </dgm:pt>
    <dgm:pt modelId="{D192E5CE-E5FE-4E7F-8D37-8815CBBCD97A}" type="parTrans" cxnId="{361A3EB1-1718-4B5E-9BF1-D12DFCE81DBC}">
      <dgm:prSet/>
      <dgm:spPr/>
      <dgm:t>
        <a:bodyPr/>
        <a:lstStyle/>
        <a:p>
          <a:endParaRPr lang="ru-RU"/>
        </a:p>
      </dgm:t>
    </dgm:pt>
    <dgm:pt modelId="{CDA7281A-AE0B-4B82-864F-49F33EC9E58A}" type="sibTrans" cxnId="{361A3EB1-1718-4B5E-9BF1-D12DFCE81DBC}">
      <dgm:prSet/>
      <dgm:spPr/>
      <dgm:t>
        <a:bodyPr/>
        <a:lstStyle/>
        <a:p>
          <a:endParaRPr lang="ru-RU"/>
        </a:p>
      </dgm:t>
    </dgm:pt>
    <dgm:pt modelId="{DB9051F6-86ED-4781-A87E-83999B208DBE}">
      <dgm:prSet phldrT="[Текст]"/>
      <dgm:spPr/>
      <dgm:t>
        <a:bodyPr/>
        <a:lstStyle/>
        <a:p>
          <a:r>
            <a:rPr lang="ru-RU" dirty="0" smtClean="0"/>
            <a:t>Словесный</a:t>
          </a:r>
          <a:endParaRPr lang="ru-RU" dirty="0"/>
        </a:p>
      </dgm:t>
    </dgm:pt>
    <dgm:pt modelId="{57FC324E-9CBB-4431-B1A4-9D7794330C44}" type="parTrans" cxnId="{D6356AA5-84C8-42EC-B631-DF10DF3BFA5D}">
      <dgm:prSet/>
      <dgm:spPr/>
      <dgm:t>
        <a:bodyPr/>
        <a:lstStyle/>
        <a:p>
          <a:endParaRPr lang="ru-RU"/>
        </a:p>
      </dgm:t>
    </dgm:pt>
    <dgm:pt modelId="{501B603A-3D74-460E-B79A-D10314648771}" type="sibTrans" cxnId="{D6356AA5-84C8-42EC-B631-DF10DF3BFA5D}">
      <dgm:prSet/>
      <dgm:spPr/>
      <dgm:t>
        <a:bodyPr/>
        <a:lstStyle/>
        <a:p>
          <a:endParaRPr lang="ru-RU"/>
        </a:p>
      </dgm:t>
    </dgm:pt>
    <dgm:pt modelId="{EA9BD963-D09D-440E-8767-71143A44FBF3}">
      <dgm:prSet phldrT="[Текст]"/>
      <dgm:spPr/>
      <dgm:t>
        <a:bodyPr/>
        <a:lstStyle/>
        <a:p>
          <a:r>
            <a:rPr lang="ru-RU" dirty="0" smtClean="0"/>
            <a:t>Практический</a:t>
          </a:r>
          <a:endParaRPr lang="ru-RU" dirty="0"/>
        </a:p>
      </dgm:t>
    </dgm:pt>
    <dgm:pt modelId="{7D940CBC-4E08-4C10-982F-AB5F61500F57}" type="parTrans" cxnId="{20B72553-5DF1-44FF-982E-D34A4FFB0BF3}">
      <dgm:prSet/>
      <dgm:spPr/>
      <dgm:t>
        <a:bodyPr/>
        <a:lstStyle/>
        <a:p>
          <a:endParaRPr lang="ru-RU"/>
        </a:p>
      </dgm:t>
    </dgm:pt>
    <dgm:pt modelId="{EC7D2851-9B74-41E0-AA5F-CA6D3B6C9A07}" type="sibTrans" cxnId="{20B72553-5DF1-44FF-982E-D34A4FFB0BF3}">
      <dgm:prSet/>
      <dgm:spPr/>
      <dgm:t>
        <a:bodyPr/>
        <a:lstStyle/>
        <a:p>
          <a:endParaRPr lang="ru-RU"/>
        </a:p>
      </dgm:t>
    </dgm:pt>
    <dgm:pt modelId="{6D909299-6899-45C4-9E79-C10B1113983F}">
      <dgm:prSet phldrT="[Текст]"/>
      <dgm:spPr/>
      <dgm:t>
        <a:bodyPr/>
        <a:lstStyle/>
        <a:p>
          <a:r>
            <a:rPr lang="ru-RU" dirty="0" smtClean="0"/>
            <a:t>Игровые</a:t>
          </a:r>
          <a:endParaRPr lang="ru-RU" dirty="0"/>
        </a:p>
      </dgm:t>
    </dgm:pt>
    <dgm:pt modelId="{A3B618DD-CBB2-46DB-9874-68F99B3BF46D}" type="parTrans" cxnId="{78C4A49A-E035-44A0-9E03-66F0A4C72AF9}">
      <dgm:prSet/>
      <dgm:spPr/>
      <dgm:t>
        <a:bodyPr/>
        <a:lstStyle/>
        <a:p>
          <a:endParaRPr lang="ru-RU"/>
        </a:p>
      </dgm:t>
    </dgm:pt>
    <dgm:pt modelId="{585E3C1E-12CA-4015-866C-65C83A15FA4A}" type="sibTrans" cxnId="{78C4A49A-E035-44A0-9E03-66F0A4C72AF9}">
      <dgm:prSet/>
      <dgm:spPr/>
      <dgm:t>
        <a:bodyPr/>
        <a:lstStyle/>
        <a:p>
          <a:endParaRPr lang="ru-RU"/>
        </a:p>
      </dgm:t>
    </dgm:pt>
    <dgm:pt modelId="{78DFAD03-A382-44DA-8B2C-E3663F88859C}" type="pres">
      <dgm:prSet presAssocID="{9221869D-0F52-4D8D-9C99-7DB2EFC7FD32}" presName="diagram" presStyleCnt="0">
        <dgm:presLayoutVars>
          <dgm:dir/>
          <dgm:resizeHandles val="exact"/>
        </dgm:presLayoutVars>
      </dgm:prSet>
      <dgm:spPr/>
      <dgm:t>
        <a:bodyPr/>
        <a:lstStyle/>
        <a:p>
          <a:endParaRPr lang="ru-RU"/>
        </a:p>
      </dgm:t>
    </dgm:pt>
    <dgm:pt modelId="{47158C43-BB4C-4015-A93C-86A77790A0A6}" type="pres">
      <dgm:prSet presAssocID="{D1BC68D5-CA36-4BFE-BFF1-8D43296F6F9A}" presName="node" presStyleLbl="node1" presStyleIdx="0" presStyleCnt="4">
        <dgm:presLayoutVars>
          <dgm:bulletEnabled val="1"/>
        </dgm:presLayoutVars>
      </dgm:prSet>
      <dgm:spPr/>
      <dgm:t>
        <a:bodyPr/>
        <a:lstStyle/>
        <a:p>
          <a:endParaRPr lang="ru-RU"/>
        </a:p>
      </dgm:t>
    </dgm:pt>
    <dgm:pt modelId="{392B1792-7F19-49CE-B434-D5F33047D2DE}" type="pres">
      <dgm:prSet presAssocID="{CDA7281A-AE0B-4B82-864F-49F33EC9E58A}" presName="sibTrans" presStyleCnt="0"/>
      <dgm:spPr/>
    </dgm:pt>
    <dgm:pt modelId="{9F51630A-B37E-4562-837F-49FEDD6EBC0A}" type="pres">
      <dgm:prSet presAssocID="{DB9051F6-86ED-4781-A87E-83999B208DBE}" presName="node" presStyleLbl="node1" presStyleIdx="1" presStyleCnt="4">
        <dgm:presLayoutVars>
          <dgm:bulletEnabled val="1"/>
        </dgm:presLayoutVars>
      </dgm:prSet>
      <dgm:spPr/>
      <dgm:t>
        <a:bodyPr/>
        <a:lstStyle/>
        <a:p>
          <a:endParaRPr lang="ru-RU"/>
        </a:p>
      </dgm:t>
    </dgm:pt>
    <dgm:pt modelId="{826C5009-5B17-41AE-B856-C20C1807C025}" type="pres">
      <dgm:prSet presAssocID="{501B603A-3D74-460E-B79A-D10314648771}" presName="sibTrans" presStyleCnt="0"/>
      <dgm:spPr/>
    </dgm:pt>
    <dgm:pt modelId="{49B6E671-C130-438C-9AAA-8111B2776ADD}" type="pres">
      <dgm:prSet presAssocID="{EA9BD963-D09D-440E-8767-71143A44FBF3}" presName="node" presStyleLbl="node1" presStyleIdx="2" presStyleCnt="4">
        <dgm:presLayoutVars>
          <dgm:bulletEnabled val="1"/>
        </dgm:presLayoutVars>
      </dgm:prSet>
      <dgm:spPr/>
      <dgm:t>
        <a:bodyPr/>
        <a:lstStyle/>
        <a:p>
          <a:endParaRPr lang="ru-RU"/>
        </a:p>
      </dgm:t>
    </dgm:pt>
    <dgm:pt modelId="{54ADE0A1-0443-4DC2-AB68-811DA4160272}" type="pres">
      <dgm:prSet presAssocID="{EC7D2851-9B74-41E0-AA5F-CA6D3B6C9A07}" presName="sibTrans" presStyleCnt="0"/>
      <dgm:spPr/>
    </dgm:pt>
    <dgm:pt modelId="{080442F5-57F1-4204-9871-DDEF6311D91E}" type="pres">
      <dgm:prSet presAssocID="{6D909299-6899-45C4-9E79-C10B1113983F}" presName="node" presStyleLbl="node1" presStyleIdx="3" presStyleCnt="4">
        <dgm:presLayoutVars>
          <dgm:bulletEnabled val="1"/>
        </dgm:presLayoutVars>
      </dgm:prSet>
      <dgm:spPr/>
      <dgm:t>
        <a:bodyPr/>
        <a:lstStyle/>
        <a:p>
          <a:endParaRPr lang="ru-RU"/>
        </a:p>
      </dgm:t>
    </dgm:pt>
  </dgm:ptLst>
  <dgm:cxnLst>
    <dgm:cxn modelId="{361A3EB1-1718-4B5E-9BF1-D12DFCE81DBC}" srcId="{9221869D-0F52-4D8D-9C99-7DB2EFC7FD32}" destId="{D1BC68D5-CA36-4BFE-BFF1-8D43296F6F9A}" srcOrd="0" destOrd="0" parTransId="{D192E5CE-E5FE-4E7F-8D37-8815CBBCD97A}" sibTransId="{CDA7281A-AE0B-4B82-864F-49F33EC9E58A}"/>
    <dgm:cxn modelId="{12493D25-AAC1-4C7F-8A18-3245C92C969D}" type="presOf" srcId="{DB9051F6-86ED-4781-A87E-83999B208DBE}" destId="{9F51630A-B37E-4562-837F-49FEDD6EBC0A}" srcOrd="0" destOrd="0" presId="urn:microsoft.com/office/officeart/2005/8/layout/default"/>
    <dgm:cxn modelId="{07FF938F-6A35-449B-BAE5-E00A20B58914}" type="presOf" srcId="{9221869D-0F52-4D8D-9C99-7DB2EFC7FD32}" destId="{78DFAD03-A382-44DA-8B2C-E3663F88859C}" srcOrd="0" destOrd="0" presId="urn:microsoft.com/office/officeart/2005/8/layout/default"/>
    <dgm:cxn modelId="{20B72553-5DF1-44FF-982E-D34A4FFB0BF3}" srcId="{9221869D-0F52-4D8D-9C99-7DB2EFC7FD32}" destId="{EA9BD963-D09D-440E-8767-71143A44FBF3}" srcOrd="2" destOrd="0" parTransId="{7D940CBC-4E08-4C10-982F-AB5F61500F57}" sibTransId="{EC7D2851-9B74-41E0-AA5F-CA6D3B6C9A07}"/>
    <dgm:cxn modelId="{A1FBEDAD-2DAB-4422-A4C5-E0152D82789C}" type="presOf" srcId="{6D909299-6899-45C4-9E79-C10B1113983F}" destId="{080442F5-57F1-4204-9871-DDEF6311D91E}" srcOrd="0" destOrd="0" presId="urn:microsoft.com/office/officeart/2005/8/layout/default"/>
    <dgm:cxn modelId="{D6356AA5-84C8-42EC-B631-DF10DF3BFA5D}" srcId="{9221869D-0F52-4D8D-9C99-7DB2EFC7FD32}" destId="{DB9051F6-86ED-4781-A87E-83999B208DBE}" srcOrd="1" destOrd="0" parTransId="{57FC324E-9CBB-4431-B1A4-9D7794330C44}" sibTransId="{501B603A-3D74-460E-B79A-D10314648771}"/>
    <dgm:cxn modelId="{78C4A49A-E035-44A0-9E03-66F0A4C72AF9}" srcId="{9221869D-0F52-4D8D-9C99-7DB2EFC7FD32}" destId="{6D909299-6899-45C4-9E79-C10B1113983F}" srcOrd="3" destOrd="0" parTransId="{A3B618DD-CBB2-46DB-9874-68F99B3BF46D}" sibTransId="{585E3C1E-12CA-4015-866C-65C83A15FA4A}"/>
    <dgm:cxn modelId="{8C327B0B-6225-478A-99E2-D7F476FB63EB}" type="presOf" srcId="{D1BC68D5-CA36-4BFE-BFF1-8D43296F6F9A}" destId="{47158C43-BB4C-4015-A93C-86A77790A0A6}" srcOrd="0" destOrd="0" presId="urn:microsoft.com/office/officeart/2005/8/layout/default"/>
    <dgm:cxn modelId="{32E07A9C-6C6F-404A-8BC7-355FB1D9F37B}" type="presOf" srcId="{EA9BD963-D09D-440E-8767-71143A44FBF3}" destId="{49B6E671-C130-438C-9AAA-8111B2776ADD}" srcOrd="0" destOrd="0" presId="urn:microsoft.com/office/officeart/2005/8/layout/default"/>
    <dgm:cxn modelId="{BFA17F6B-841E-4BB7-A14F-D60846D1207C}" type="presParOf" srcId="{78DFAD03-A382-44DA-8B2C-E3663F88859C}" destId="{47158C43-BB4C-4015-A93C-86A77790A0A6}" srcOrd="0" destOrd="0" presId="urn:microsoft.com/office/officeart/2005/8/layout/default"/>
    <dgm:cxn modelId="{23638358-F4EB-4AE1-B941-E7CA2366DA5A}" type="presParOf" srcId="{78DFAD03-A382-44DA-8B2C-E3663F88859C}" destId="{392B1792-7F19-49CE-B434-D5F33047D2DE}" srcOrd="1" destOrd="0" presId="urn:microsoft.com/office/officeart/2005/8/layout/default"/>
    <dgm:cxn modelId="{DFF5052A-2A25-481A-93A7-FD7C7FF4B7F0}" type="presParOf" srcId="{78DFAD03-A382-44DA-8B2C-E3663F88859C}" destId="{9F51630A-B37E-4562-837F-49FEDD6EBC0A}" srcOrd="2" destOrd="0" presId="urn:microsoft.com/office/officeart/2005/8/layout/default"/>
    <dgm:cxn modelId="{CDB4B824-61DC-4C5B-804D-F8858E92012F}" type="presParOf" srcId="{78DFAD03-A382-44DA-8B2C-E3663F88859C}" destId="{826C5009-5B17-41AE-B856-C20C1807C025}" srcOrd="3" destOrd="0" presId="urn:microsoft.com/office/officeart/2005/8/layout/default"/>
    <dgm:cxn modelId="{80D4E150-A7FB-4A5E-9FFB-53642D89DC9D}" type="presParOf" srcId="{78DFAD03-A382-44DA-8B2C-E3663F88859C}" destId="{49B6E671-C130-438C-9AAA-8111B2776ADD}" srcOrd="4" destOrd="0" presId="urn:microsoft.com/office/officeart/2005/8/layout/default"/>
    <dgm:cxn modelId="{0C8FF158-8364-4D74-A1D5-5A3087D20D3C}" type="presParOf" srcId="{78DFAD03-A382-44DA-8B2C-E3663F88859C}" destId="{54ADE0A1-0443-4DC2-AB68-811DA4160272}" srcOrd="5" destOrd="0" presId="urn:microsoft.com/office/officeart/2005/8/layout/default"/>
    <dgm:cxn modelId="{245039A5-B8ED-4744-A27F-C853213E370D}" type="presParOf" srcId="{78DFAD03-A382-44DA-8B2C-E3663F88859C}" destId="{080442F5-57F1-4204-9871-DDEF6311D91E}"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C148BF-6E2B-4AE9-8021-3BDE5E97925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2C2625AE-2CDB-4CFB-9C37-45462461B0BA}">
      <dgm:prSet phldrT="[Текст]"/>
      <dgm:spPr/>
      <dgm:t>
        <a:bodyPr/>
        <a:lstStyle/>
        <a:p>
          <a:endParaRPr lang="ru-RU" dirty="0"/>
        </a:p>
      </dgm:t>
    </dgm:pt>
    <dgm:pt modelId="{0B5D2463-723C-44C0-B859-B5665A7CB06A}" type="parTrans" cxnId="{93BC8A4E-D92A-4A65-9B19-2866B5B3E09D}">
      <dgm:prSet/>
      <dgm:spPr/>
      <dgm:t>
        <a:bodyPr/>
        <a:lstStyle/>
        <a:p>
          <a:endParaRPr lang="ru-RU"/>
        </a:p>
      </dgm:t>
    </dgm:pt>
    <dgm:pt modelId="{23BE99AB-0104-48A7-B604-EE2678CB1B2D}" type="sibTrans" cxnId="{93BC8A4E-D92A-4A65-9B19-2866B5B3E09D}">
      <dgm:prSet/>
      <dgm:spPr/>
      <dgm:t>
        <a:bodyPr/>
        <a:lstStyle/>
        <a:p>
          <a:endParaRPr lang="ru-RU"/>
        </a:p>
      </dgm:t>
    </dgm:pt>
    <dgm:pt modelId="{37D47A59-2FC4-4D50-AD98-25EF1A3EE1D5}">
      <dgm:prSet phldrT="[Текст]"/>
      <dgm:spPr/>
      <dgm:t>
        <a:bodyPr/>
        <a:lstStyle/>
        <a:p>
          <a:r>
            <a:rPr lang="ru-RU" dirty="0" smtClean="0"/>
            <a:t>Технология проектной деятельности</a:t>
          </a:r>
          <a:endParaRPr lang="ru-RU" dirty="0"/>
        </a:p>
      </dgm:t>
    </dgm:pt>
    <dgm:pt modelId="{F4B3B1FD-77C7-44C4-96E7-8A738E18C9B1}" type="parTrans" cxnId="{093E9A2D-D178-4ED5-AA57-C69EB4CCA322}">
      <dgm:prSet/>
      <dgm:spPr/>
      <dgm:t>
        <a:bodyPr/>
        <a:lstStyle/>
        <a:p>
          <a:endParaRPr lang="ru-RU"/>
        </a:p>
      </dgm:t>
    </dgm:pt>
    <dgm:pt modelId="{26216E5C-6896-4DAA-B749-43F9D09244A3}" type="sibTrans" cxnId="{093E9A2D-D178-4ED5-AA57-C69EB4CCA322}">
      <dgm:prSet/>
      <dgm:spPr/>
      <dgm:t>
        <a:bodyPr/>
        <a:lstStyle/>
        <a:p>
          <a:endParaRPr lang="ru-RU"/>
        </a:p>
      </dgm:t>
    </dgm:pt>
    <dgm:pt modelId="{75994E82-F862-4A4E-9B8E-CB6ED7FB9DF4}">
      <dgm:prSet phldrT="[Текст]"/>
      <dgm:spPr/>
      <dgm:t>
        <a:bodyPr/>
        <a:lstStyle/>
        <a:p>
          <a:r>
            <a:rPr lang="ru-RU" dirty="0" smtClean="0"/>
            <a:t>Технология исследовательской деятельности</a:t>
          </a:r>
          <a:endParaRPr lang="ru-RU" dirty="0"/>
        </a:p>
      </dgm:t>
    </dgm:pt>
    <dgm:pt modelId="{922B2B8F-0418-4648-8342-E69B486747EC}" type="parTrans" cxnId="{8C2EFAFF-2F8E-4C49-BF5F-6AC6DE9E3062}">
      <dgm:prSet/>
      <dgm:spPr/>
      <dgm:t>
        <a:bodyPr/>
        <a:lstStyle/>
        <a:p>
          <a:endParaRPr lang="ru-RU"/>
        </a:p>
      </dgm:t>
    </dgm:pt>
    <dgm:pt modelId="{53B8FA45-C674-4949-8F5F-7CDE6DBDC397}" type="sibTrans" cxnId="{8C2EFAFF-2F8E-4C49-BF5F-6AC6DE9E3062}">
      <dgm:prSet/>
      <dgm:spPr/>
      <dgm:t>
        <a:bodyPr/>
        <a:lstStyle/>
        <a:p>
          <a:endParaRPr lang="ru-RU"/>
        </a:p>
      </dgm:t>
    </dgm:pt>
    <dgm:pt modelId="{79A9ECB4-B324-460E-A1AF-9DE95B6D35F9}">
      <dgm:prSet phldrT="[Текст]"/>
      <dgm:spPr/>
      <dgm:t>
        <a:bodyPr/>
        <a:lstStyle/>
        <a:p>
          <a:endParaRPr lang="ru-RU" dirty="0"/>
        </a:p>
      </dgm:t>
    </dgm:pt>
    <dgm:pt modelId="{A7D8CF90-4C4F-4DAD-9D91-8EB5AA05633C}" type="parTrans" cxnId="{2E3FD2F1-0249-4C64-84FD-4E03C5FF716F}">
      <dgm:prSet/>
      <dgm:spPr/>
      <dgm:t>
        <a:bodyPr/>
        <a:lstStyle/>
        <a:p>
          <a:endParaRPr lang="ru-RU"/>
        </a:p>
      </dgm:t>
    </dgm:pt>
    <dgm:pt modelId="{8A72FFCD-9A9F-45A4-921C-34E0F3A0732C}" type="sibTrans" cxnId="{2E3FD2F1-0249-4C64-84FD-4E03C5FF716F}">
      <dgm:prSet/>
      <dgm:spPr/>
      <dgm:t>
        <a:bodyPr/>
        <a:lstStyle/>
        <a:p>
          <a:endParaRPr lang="ru-RU"/>
        </a:p>
      </dgm:t>
    </dgm:pt>
    <dgm:pt modelId="{DB585643-7B95-41D4-8CF0-67333AF7EA17}">
      <dgm:prSet phldrT="[Текст]"/>
      <dgm:spPr/>
      <dgm:t>
        <a:bodyPr/>
        <a:lstStyle/>
        <a:p>
          <a:r>
            <a:rPr lang="ru-RU" dirty="0" smtClean="0"/>
            <a:t>Игровая технология</a:t>
          </a:r>
          <a:endParaRPr lang="ru-RU" dirty="0"/>
        </a:p>
      </dgm:t>
    </dgm:pt>
    <dgm:pt modelId="{5A17EB1E-1315-4686-B103-154D6B6EE48E}" type="parTrans" cxnId="{33BCA5E0-4FEA-46DC-8CFF-ACA0829350BC}">
      <dgm:prSet/>
      <dgm:spPr/>
      <dgm:t>
        <a:bodyPr/>
        <a:lstStyle/>
        <a:p>
          <a:endParaRPr lang="ru-RU"/>
        </a:p>
      </dgm:t>
    </dgm:pt>
    <dgm:pt modelId="{0C066686-3A48-4327-86BA-CE676A2453B7}" type="sibTrans" cxnId="{33BCA5E0-4FEA-46DC-8CFF-ACA0829350BC}">
      <dgm:prSet/>
      <dgm:spPr/>
      <dgm:t>
        <a:bodyPr/>
        <a:lstStyle/>
        <a:p>
          <a:endParaRPr lang="ru-RU"/>
        </a:p>
      </dgm:t>
    </dgm:pt>
    <dgm:pt modelId="{3456E7BC-21AE-4DFA-B27F-06105AB7BB75}">
      <dgm:prSet phldrT="[Текст]"/>
      <dgm:spPr/>
      <dgm:t>
        <a:bodyPr/>
        <a:lstStyle/>
        <a:p>
          <a:r>
            <a:rPr lang="ru-RU" dirty="0" smtClean="0"/>
            <a:t>Технология интегрированного обучения</a:t>
          </a:r>
          <a:endParaRPr lang="ru-RU" dirty="0"/>
        </a:p>
      </dgm:t>
    </dgm:pt>
    <dgm:pt modelId="{699FDEB8-874A-445B-852C-D2AD2DE9E769}" type="parTrans" cxnId="{2E6B17DF-E5B4-4394-8552-9B4B3E890773}">
      <dgm:prSet/>
      <dgm:spPr/>
      <dgm:t>
        <a:bodyPr/>
        <a:lstStyle/>
        <a:p>
          <a:endParaRPr lang="ru-RU"/>
        </a:p>
      </dgm:t>
    </dgm:pt>
    <dgm:pt modelId="{9A8AB520-1E1A-4620-8911-99E7B092F656}" type="sibTrans" cxnId="{2E6B17DF-E5B4-4394-8552-9B4B3E890773}">
      <dgm:prSet/>
      <dgm:spPr/>
      <dgm:t>
        <a:bodyPr/>
        <a:lstStyle/>
        <a:p>
          <a:endParaRPr lang="ru-RU"/>
        </a:p>
      </dgm:t>
    </dgm:pt>
    <dgm:pt modelId="{CDC0F520-307E-46D3-B211-37B8FD1E343C}" type="pres">
      <dgm:prSet presAssocID="{75C148BF-6E2B-4AE9-8021-3BDE5E979258}" presName="linearFlow" presStyleCnt="0">
        <dgm:presLayoutVars>
          <dgm:dir/>
          <dgm:animLvl val="lvl"/>
          <dgm:resizeHandles val="exact"/>
        </dgm:presLayoutVars>
      </dgm:prSet>
      <dgm:spPr/>
      <dgm:t>
        <a:bodyPr/>
        <a:lstStyle/>
        <a:p>
          <a:endParaRPr lang="ru-RU"/>
        </a:p>
      </dgm:t>
    </dgm:pt>
    <dgm:pt modelId="{F1228AE8-BDC6-4EA4-8110-E0E9C5D0FA75}" type="pres">
      <dgm:prSet presAssocID="{2C2625AE-2CDB-4CFB-9C37-45462461B0BA}" presName="composite" presStyleCnt="0"/>
      <dgm:spPr/>
    </dgm:pt>
    <dgm:pt modelId="{96D2C180-6AFD-46DB-B3D4-E3194E8EC828}" type="pres">
      <dgm:prSet presAssocID="{2C2625AE-2CDB-4CFB-9C37-45462461B0BA}" presName="parentText" presStyleLbl="alignNode1" presStyleIdx="0" presStyleCnt="2">
        <dgm:presLayoutVars>
          <dgm:chMax val="1"/>
          <dgm:bulletEnabled val="1"/>
        </dgm:presLayoutVars>
      </dgm:prSet>
      <dgm:spPr/>
      <dgm:t>
        <a:bodyPr/>
        <a:lstStyle/>
        <a:p>
          <a:endParaRPr lang="ru-RU"/>
        </a:p>
      </dgm:t>
    </dgm:pt>
    <dgm:pt modelId="{CC45C8D4-02BE-4855-A2F6-692BBFC59543}" type="pres">
      <dgm:prSet presAssocID="{2C2625AE-2CDB-4CFB-9C37-45462461B0BA}" presName="descendantText" presStyleLbl="alignAcc1" presStyleIdx="0" presStyleCnt="2">
        <dgm:presLayoutVars>
          <dgm:bulletEnabled val="1"/>
        </dgm:presLayoutVars>
      </dgm:prSet>
      <dgm:spPr/>
      <dgm:t>
        <a:bodyPr/>
        <a:lstStyle/>
        <a:p>
          <a:endParaRPr lang="ru-RU"/>
        </a:p>
      </dgm:t>
    </dgm:pt>
    <dgm:pt modelId="{52EBF7AD-7CF6-4C82-ACD1-0712DAAB5A93}" type="pres">
      <dgm:prSet presAssocID="{23BE99AB-0104-48A7-B604-EE2678CB1B2D}" presName="sp" presStyleCnt="0"/>
      <dgm:spPr/>
    </dgm:pt>
    <dgm:pt modelId="{E64138DC-990A-4EA5-A609-BE29E7954009}" type="pres">
      <dgm:prSet presAssocID="{79A9ECB4-B324-460E-A1AF-9DE95B6D35F9}" presName="composite" presStyleCnt="0"/>
      <dgm:spPr/>
    </dgm:pt>
    <dgm:pt modelId="{014E402F-4083-4B16-A15C-17A4EF76C8DE}" type="pres">
      <dgm:prSet presAssocID="{79A9ECB4-B324-460E-A1AF-9DE95B6D35F9}" presName="parentText" presStyleLbl="alignNode1" presStyleIdx="1" presStyleCnt="2">
        <dgm:presLayoutVars>
          <dgm:chMax val="1"/>
          <dgm:bulletEnabled val="1"/>
        </dgm:presLayoutVars>
      </dgm:prSet>
      <dgm:spPr/>
      <dgm:t>
        <a:bodyPr/>
        <a:lstStyle/>
        <a:p>
          <a:endParaRPr lang="ru-RU"/>
        </a:p>
      </dgm:t>
    </dgm:pt>
    <dgm:pt modelId="{93FADC85-F825-42FC-8028-90B06B042395}" type="pres">
      <dgm:prSet presAssocID="{79A9ECB4-B324-460E-A1AF-9DE95B6D35F9}" presName="descendantText" presStyleLbl="alignAcc1" presStyleIdx="1" presStyleCnt="2">
        <dgm:presLayoutVars>
          <dgm:bulletEnabled val="1"/>
        </dgm:presLayoutVars>
      </dgm:prSet>
      <dgm:spPr/>
      <dgm:t>
        <a:bodyPr/>
        <a:lstStyle/>
        <a:p>
          <a:endParaRPr lang="ru-RU"/>
        </a:p>
      </dgm:t>
    </dgm:pt>
  </dgm:ptLst>
  <dgm:cxnLst>
    <dgm:cxn modelId="{2E3FD2F1-0249-4C64-84FD-4E03C5FF716F}" srcId="{75C148BF-6E2B-4AE9-8021-3BDE5E979258}" destId="{79A9ECB4-B324-460E-A1AF-9DE95B6D35F9}" srcOrd="1" destOrd="0" parTransId="{A7D8CF90-4C4F-4DAD-9D91-8EB5AA05633C}" sibTransId="{8A72FFCD-9A9F-45A4-921C-34E0F3A0732C}"/>
    <dgm:cxn modelId="{2E07F7F4-905C-4935-A4A2-A037EB7A6ED7}" type="presOf" srcId="{DB585643-7B95-41D4-8CF0-67333AF7EA17}" destId="{93FADC85-F825-42FC-8028-90B06B042395}" srcOrd="0" destOrd="0" presId="urn:microsoft.com/office/officeart/2005/8/layout/chevron2"/>
    <dgm:cxn modelId="{AF363107-21E7-4102-83A7-3D98AC253528}" type="presOf" srcId="{2C2625AE-2CDB-4CFB-9C37-45462461B0BA}" destId="{96D2C180-6AFD-46DB-B3D4-E3194E8EC828}" srcOrd="0" destOrd="0" presId="urn:microsoft.com/office/officeart/2005/8/layout/chevron2"/>
    <dgm:cxn modelId="{2E6B17DF-E5B4-4394-8552-9B4B3E890773}" srcId="{79A9ECB4-B324-460E-A1AF-9DE95B6D35F9}" destId="{3456E7BC-21AE-4DFA-B27F-06105AB7BB75}" srcOrd="1" destOrd="0" parTransId="{699FDEB8-874A-445B-852C-D2AD2DE9E769}" sibTransId="{9A8AB520-1E1A-4620-8911-99E7B092F656}"/>
    <dgm:cxn modelId="{93BC8A4E-D92A-4A65-9B19-2866B5B3E09D}" srcId="{75C148BF-6E2B-4AE9-8021-3BDE5E979258}" destId="{2C2625AE-2CDB-4CFB-9C37-45462461B0BA}" srcOrd="0" destOrd="0" parTransId="{0B5D2463-723C-44C0-B859-B5665A7CB06A}" sibTransId="{23BE99AB-0104-48A7-B604-EE2678CB1B2D}"/>
    <dgm:cxn modelId="{8C2EFAFF-2F8E-4C49-BF5F-6AC6DE9E3062}" srcId="{2C2625AE-2CDB-4CFB-9C37-45462461B0BA}" destId="{75994E82-F862-4A4E-9B8E-CB6ED7FB9DF4}" srcOrd="1" destOrd="0" parTransId="{922B2B8F-0418-4648-8342-E69B486747EC}" sibTransId="{53B8FA45-C674-4949-8F5F-7CDE6DBDC397}"/>
    <dgm:cxn modelId="{33BCA5E0-4FEA-46DC-8CFF-ACA0829350BC}" srcId="{79A9ECB4-B324-460E-A1AF-9DE95B6D35F9}" destId="{DB585643-7B95-41D4-8CF0-67333AF7EA17}" srcOrd="0" destOrd="0" parTransId="{5A17EB1E-1315-4686-B103-154D6B6EE48E}" sibTransId="{0C066686-3A48-4327-86BA-CE676A2453B7}"/>
    <dgm:cxn modelId="{8597F0BE-3A2D-47DB-AD8E-B5641EC1C090}" type="presOf" srcId="{3456E7BC-21AE-4DFA-B27F-06105AB7BB75}" destId="{93FADC85-F825-42FC-8028-90B06B042395}" srcOrd="0" destOrd="1" presId="urn:microsoft.com/office/officeart/2005/8/layout/chevron2"/>
    <dgm:cxn modelId="{4CA664A8-ABFE-4E53-9038-70D3580028B3}" type="presOf" srcId="{75C148BF-6E2B-4AE9-8021-3BDE5E979258}" destId="{CDC0F520-307E-46D3-B211-37B8FD1E343C}" srcOrd="0" destOrd="0" presId="urn:microsoft.com/office/officeart/2005/8/layout/chevron2"/>
    <dgm:cxn modelId="{8FFCCCBB-C4DD-4F3C-8F9F-48FD4026D6FD}" type="presOf" srcId="{75994E82-F862-4A4E-9B8E-CB6ED7FB9DF4}" destId="{CC45C8D4-02BE-4855-A2F6-692BBFC59543}" srcOrd="0" destOrd="1" presId="urn:microsoft.com/office/officeart/2005/8/layout/chevron2"/>
    <dgm:cxn modelId="{DE435221-5A80-43BB-9FED-4D6E384F11DF}" type="presOf" srcId="{79A9ECB4-B324-460E-A1AF-9DE95B6D35F9}" destId="{014E402F-4083-4B16-A15C-17A4EF76C8DE}" srcOrd="0" destOrd="0" presId="urn:microsoft.com/office/officeart/2005/8/layout/chevron2"/>
    <dgm:cxn modelId="{A753833A-3CA5-4DC8-AB52-88D6B91A86FF}" type="presOf" srcId="{37D47A59-2FC4-4D50-AD98-25EF1A3EE1D5}" destId="{CC45C8D4-02BE-4855-A2F6-692BBFC59543}" srcOrd="0" destOrd="0" presId="urn:microsoft.com/office/officeart/2005/8/layout/chevron2"/>
    <dgm:cxn modelId="{093E9A2D-D178-4ED5-AA57-C69EB4CCA322}" srcId="{2C2625AE-2CDB-4CFB-9C37-45462461B0BA}" destId="{37D47A59-2FC4-4D50-AD98-25EF1A3EE1D5}" srcOrd="0" destOrd="0" parTransId="{F4B3B1FD-77C7-44C4-96E7-8A738E18C9B1}" sibTransId="{26216E5C-6896-4DAA-B749-43F9D09244A3}"/>
    <dgm:cxn modelId="{12688513-0776-447D-A023-FE639ED92786}" type="presParOf" srcId="{CDC0F520-307E-46D3-B211-37B8FD1E343C}" destId="{F1228AE8-BDC6-4EA4-8110-E0E9C5D0FA75}" srcOrd="0" destOrd="0" presId="urn:microsoft.com/office/officeart/2005/8/layout/chevron2"/>
    <dgm:cxn modelId="{C2699494-7D09-4D69-AA7F-21E0DCFEAFE4}" type="presParOf" srcId="{F1228AE8-BDC6-4EA4-8110-E0E9C5D0FA75}" destId="{96D2C180-6AFD-46DB-B3D4-E3194E8EC828}" srcOrd="0" destOrd="0" presId="urn:microsoft.com/office/officeart/2005/8/layout/chevron2"/>
    <dgm:cxn modelId="{787FB24E-B2A6-4D93-B59E-C4FB057B2062}" type="presParOf" srcId="{F1228AE8-BDC6-4EA4-8110-E0E9C5D0FA75}" destId="{CC45C8D4-02BE-4855-A2F6-692BBFC59543}" srcOrd="1" destOrd="0" presId="urn:microsoft.com/office/officeart/2005/8/layout/chevron2"/>
    <dgm:cxn modelId="{E2B987B6-82DD-403E-B772-E9FE0F761031}" type="presParOf" srcId="{CDC0F520-307E-46D3-B211-37B8FD1E343C}" destId="{52EBF7AD-7CF6-4C82-ACD1-0712DAAB5A93}" srcOrd="1" destOrd="0" presId="urn:microsoft.com/office/officeart/2005/8/layout/chevron2"/>
    <dgm:cxn modelId="{F495269D-1E99-4D09-8B76-04BE9A105B23}" type="presParOf" srcId="{CDC0F520-307E-46D3-B211-37B8FD1E343C}" destId="{E64138DC-990A-4EA5-A609-BE29E7954009}" srcOrd="2" destOrd="0" presId="urn:microsoft.com/office/officeart/2005/8/layout/chevron2"/>
    <dgm:cxn modelId="{E6DB29EB-E79B-44FE-AEAD-421A41277380}" type="presParOf" srcId="{E64138DC-990A-4EA5-A609-BE29E7954009}" destId="{014E402F-4083-4B16-A15C-17A4EF76C8DE}" srcOrd="0" destOrd="0" presId="urn:microsoft.com/office/officeart/2005/8/layout/chevron2"/>
    <dgm:cxn modelId="{B70FD771-C2A7-40E6-948A-B12E7F6DE05F}" type="presParOf" srcId="{E64138DC-990A-4EA5-A609-BE29E7954009}" destId="{93FADC85-F825-42FC-8028-90B06B04239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4C3A87-F4FD-4930-8733-3EF2F1664D35}"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A1719AF-D839-4596-BF19-F848582E2F9D}">
      <dgm:prSet phldrT="[Текст]" custT="1"/>
      <dgm:spPr/>
      <dgm:t>
        <a:bodyPr/>
        <a:lstStyle/>
        <a:p>
          <a:r>
            <a:rPr lang="ru-RU" sz="1200" b="1" baseline="0" dirty="0" smtClean="0">
              <a:solidFill>
                <a:schemeClr val="tx1"/>
              </a:solidFill>
              <a:latin typeface="Times New Roman" panose="02020603050405020304" pitchFamily="18" charset="0"/>
              <a:cs typeface="Times New Roman" panose="02020603050405020304" pitchFamily="18" charset="0"/>
            </a:rPr>
            <a:t>Потенциальные возможности дошкольников к освоению опыта трудовой деятельности не реализуется в полной мере</a:t>
          </a:r>
          <a:r>
            <a:rPr lang="ru-RU" sz="1000" baseline="0" dirty="0" smtClean="0"/>
            <a:t>. </a:t>
          </a:r>
          <a:endParaRPr lang="ru-RU" sz="1000" baseline="0" dirty="0"/>
        </a:p>
      </dgm:t>
    </dgm:pt>
    <dgm:pt modelId="{EAB8268D-F282-48B5-9861-B4CC994B3A36}" type="parTrans" cxnId="{A8B9516F-7294-492C-97CB-B9D3AF0355C3}">
      <dgm:prSet/>
      <dgm:spPr/>
      <dgm:t>
        <a:bodyPr/>
        <a:lstStyle/>
        <a:p>
          <a:endParaRPr lang="ru-RU"/>
        </a:p>
      </dgm:t>
    </dgm:pt>
    <dgm:pt modelId="{4765EC12-E997-4714-914D-6F7EA07545D8}" type="sibTrans" cxnId="{A8B9516F-7294-492C-97CB-B9D3AF0355C3}">
      <dgm:prSet/>
      <dgm:spPr/>
      <dgm:t>
        <a:bodyPr/>
        <a:lstStyle/>
        <a:p>
          <a:endParaRPr lang="ru-RU"/>
        </a:p>
      </dgm:t>
    </dgm:pt>
    <dgm:pt modelId="{A5DEDA08-278F-42DC-98EC-A766155CB916}">
      <dgm:prSet phldrT="[Текст]" custT="1"/>
      <dgm:spPr/>
      <dgm:t>
        <a:bodyPr/>
        <a:lstStyle/>
        <a:p>
          <a:r>
            <a:rPr lang="ru-RU" sz="1200" b="1" dirty="0" smtClean="0">
              <a:solidFill>
                <a:schemeClr val="tx1"/>
              </a:solidFill>
              <a:latin typeface="Times New Roman" panose="02020603050405020304" pitchFamily="18" charset="0"/>
              <a:cs typeface="Times New Roman" panose="02020603050405020304" pitchFamily="18" charset="0"/>
            </a:rPr>
            <a:t>Не отработана система ознакомления дошкольников с миром профессий</a:t>
          </a:r>
          <a:r>
            <a:rPr lang="ru-RU" sz="1100" dirty="0" smtClean="0"/>
            <a:t>.</a:t>
          </a:r>
          <a:endParaRPr lang="ru-RU" sz="1100" dirty="0"/>
        </a:p>
      </dgm:t>
    </dgm:pt>
    <dgm:pt modelId="{B7EAEC64-9EEC-4C96-9FFC-1EC19EFB42DC}" type="parTrans" cxnId="{37E332A8-DA38-404D-A4F1-D25BFC843C4D}">
      <dgm:prSet/>
      <dgm:spPr/>
      <dgm:t>
        <a:bodyPr/>
        <a:lstStyle/>
        <a:p>
          <a:endParaRPr lang="ru-RU"/>
        </a:p>
      </dgm:t>
    </dgm:pt>
    <dgm:pt modelId="{1AD0870A-7F4A-4369-8307-C8765A0124E0}" type="sibTrans" cxnId="{37E332A8-DA38-404D-A4F1-D25BFC843C4D}">
      <dgm:prSet/>
      <dgm:spPr/>
      <dgm:t>
        <a:bodyPr/>
        <a:lstStyle/>
        <a:p>
          <a:endParaRPr lang="ru-RU"/>
        </a:p>
      </dgm:t>
    </dgm:pt>
    <dgm:pt modelId="{69FF2534-C259-4F7B-AFF7-9B60C1BEA7E0}">
      <dgm:prSet custT="1"/>
      <dgm:spPr/>
      <dgm:t>
        <a:bodyPr/>
        <a:lstStyle/>
        <a:p>
          <a:r>
            <a:rPr lang="ru-RU" sz="1200" b="1" dirty="0" smtClean="0">
              <a:solidFill>
                <a:schemeClr val="tx1"/>
              </a:solidFill>
              <a:latin typeface="Times New Roman" panose="02020603050405020304" pitchFamily="18" charset="0"/>
              <a:cs typeface="Times New Roman" panose="02020603050405020304" pitchFamily="18" charset="0"/>
            </a:rPr>
            <a:t>Работа педагогов в ДОУ по ознакомлению дошкольников с трудом взрослых не нацелена на современный региональный и муниципальный рынок труда</a:t>
          </a:r>
          <a:r>
            <a:rPr lang="ru-RU" sz="600" dirty="0" smtClean="0"/>
            <a:t>.</a:t>
          </a:r>
          <a:endParaRPr lang="ru-RU" sz="600" dirty="0"/>
        </a:p>
      </dgm:t>
    </dgm:pt>
    <dgm:pt modelId="{47FE2E83-B9A8-417D-934C-AE133E9F6C13}" type="parTrans" cxnId="{20302717-3B3F-432B-9402-13317B85487C}">
      <dgm:prSet/>
      <dgm:spPr/>
      <dgm:t>
        <a:bodyPr/>
        <a:lstStyle/>
        <a:p>
          <a:endParaRPr lang="ru-RU"/>
        </a:p>
      </dgm:t>
    </dgm:pt>
    <dgm:pt modelId="{247763D7-C954-4767-82C8-E09D14C26C9E}" type="sibTrans" cxnId="{20302717-3B3F-432B-9402-13317B85487C}">
      <dgm:prSet/>
      <dgm:spPr/>
      <dgm:t>
        <a:bodyPr/>
        <a:lstStyle/>
        <a:p>
          <a:endParaRPr lang="ru-RU"/>
        </a:p>
      </dgm:t>
    </dgm:pt>
    <dgm:pt modelId="{CDFAA2CB-8423-4B96-A4E0-EA9EAF2AADB6}">
      <dgm:prSet custT="1"/>
      <dgm:spPr/>
      <dgm:t>
        <a:bodyPr/>
        <a:lstStyle/>
        <a:p>
          <a:r>
            <a:rPr lang="ru-RU" sz="1200" b="1" dirty="0" smtClean="0">
              <a:solidFill>
                <a:schemeClr val="tx1"/>
              </a:solidFill>
              <a:latin typeface="Times New Roman" panose="02020603050405020304" pitchFamily="18" charset="0"/>
              <a:cs typeface="Times New Roman" panose="02020603050405020304" pitchFamily="18" charset="0"/>
            </a:rPr>
            <a:t>Нет преемственности в работе детского сада и школы в данном направлении</a:t>
          </a:r>
          <a:r>
            <a:rPr lang="ru-RU" sz="1000" b="1" dirty="0" smtClean="0">
              <a:solidFill>
                <a:schemeClr val="tx1"/>
              </a:solidFill>
              <a:latin typeface="Times New Roman" panose="02020603050405020304" pitchFamily="18" charset="0"/>
              <a:cs typeface="Times New Roman" panose="02020603050405020304" pitchFamily="18" charset="0"/>
            </a:rPr>
            <a:t>.</a:t>
          </a:r>
          <a:endParaRPr lang="ru-RU" sz="1000" b="1" dirty="0">
            <a:solidFill>
              <a:schemeClr val="tx1"/>
            </a:solidFill>
            <a:latin typeface="Times New Roman" panose="02020603050405020304" pitchFamily="18" charset="0"/>
            <a:cs typeface="Times New Roman" panose="02020603050405020304" pitchFamily="18" charset="0"/>
          </a:endParaRPr>
        </a:p>
      </dgm:t>
    </dgm:pt>
    <dgm:pt modelId="{27A533C4-EDA3-4660-B611-0CC1074299F1}" type="parTrans" cxnId="{35020B51-B397-459E-8D60-F215954CB8E7}">
      <dgm:prSet/>
      <dgm:spPr/>
      <dgm:t>
        <a:bodyPr/>
        <a:lstStyle/>
        <a:p>
          <a:endParaRPr lang="ru-RU"/>
        </a:p>
      </dgm:t>
    </dgm:pt>
    <dgm:pt modelId="{1CE4218E-D591-4D54-869D-3800F3AEDADA}" type="sibTrans" cxnId="{35020B51-B397-459E-8D60-F215954CB8E7}">
      <dgm:prSet/>
      <dgm:spPr/>
      <dgm:t>
        <a:bodyPr/>
        <a:lstStyle/>
        <a:p>
          <a:endParaRPr lang="ru-RU"/>
        </a:p>
      </dgm:t>
    </dgm:pt>
    <dgm:pt modelId="{479CE45D-918B-4F29-9EE2-1D8D395BB8F6}">
      <dgm:prSet custT="1"/>
      <dgm:spPr/>
      <dgm:t>
        <a:bodyPr/>
        <a:lstStyle/>
        <a:p>
          <a:r>
            <a:rPr lang="ru-RU" sz="1200" b="1" dirty="0" smtClean="0">
              <a:solidFill>
                <a:schemeClr val="tx1"/>
              </a:solidFill>
              <a:latin typeface="Times New Roman" panose="02020603050405020304" pitchFamily="18" charset="0"/>
              <a:cs typeface="Times New Roman" panose="02020603050405020304" pitchFamily="18" charset="0"/>
            </a:rPr>
            <a:t>Значительная часть труда взрослых недоступна для непосредственного наблюдения за ней</a:t>
          </a:r>
          <a:r>
            <a:rPr lang="ru-RU" sz="1200" dirty="0" smtClean="0"/>
            <a:t>.</a:t>
          </a:r>
          <a:endParaRPr lang="ru-RU" sz="1200" dirty="0"/>
        </a:p>
      </dgm:t>
    </dgm:pt>
    <dgm:pt modelId="{0C087A99-C381-42F4-806E-B8598B7A461A}" type="parTrans" cxnId="{6E51E91D-0906-4421-87A4-C9F3FFB840AD}">
      <dgm:prSet/>
      <dgm:spPr/>
      <dgm:t>
        <a:bodyPr/>
        <a:lstStyle/>
        <a:p>
          <a:endParaRPr lang="ru-RU"/>
        </a:p>
      </dgm:t>
    </dgm:pt>
    <dgm:pt modelId="{8D1DE11D-F02E-41B7-B298-E94A8D0421D5}" type="sibTrans" cxnId="{6E51E91D-0906-4421-87A4-C9F3FFB840AD}">
      <dgm:prSet/>
      <dgm:spPr/>
      <dgm:t>
        <a:bodyPr/>
        <a:lstStyle/>
        <a:p>
          <a:endParaRPr lang="ru-RU"/>
        </a:p>
      </dgm:t>
    </dgm:pt>
    <dgm:pt modelId="{DFE598CC-FD83-4C65-AFE8-02A1DBB4840B}" type="pres">
      <dgm:prSet presAssocID="{A24C3A87-F4FD-4930-8733-3EF2F1664D35}" presName="cycle" presStyleCnt="0">
        <dgm:presLayoutVars>
          <dgm:dir/>
          <dgm:resizeHandles val="exact"/>
        </dgm:presLayoutVars>
      </dgm:prSet>
      <dgm:spPr/>
      <dgm:t>
        <a:bodyPr/>
        <a:lstStyle/>
        <a:p>
          <a:endParaRPr lang="ru-RU"/>
        </a:p>
      </dgm:t>
    </dgm:pt>
    <dgm:pt modelId="{BAB818D4-97A1-4A93-B8DB-B2DAE92402EA}" type="pres">
      <dgm:prSet presAssocID="{AA1719AF-D839-4596-BF19-F848582E2F9D}" presName="node" presStyleLbl="node1" presStyleIdx="0" presStyleCnt="5" custScaleX="136699" custScaleY="98811">
        <dgm:presLayoutVars>
          <dgm:bulletEnabled val="1"/>
        </dgm:presLayoutVars>
      </dgm:prSet>
      <dgm:spPr/>
      <dgm:t>
        <a:bodyPr/>
        <a:lstStyle/>
        <a:p>
          <a:endParaRPr lang="ru-RU"/>
        </a:p>
      </dgm:t>
    </dgm:pt>
    <dgm:pt modelId="{F42C5722-431D-43BA-8A28-1C8CF01FD87A}" type="pres">
      <dgm:prSet presAssocID="{AA1719AF-D839-4596-BF19-F848582E2F9D}" presName="spNode" presStyleCnt="0"/>
      <dgm:spPr/>
    </dgm:pt>
    <dgm:pt modelId="{9925F5BB-46AF-49CC-BEDD-E1E46925BF40}" type="pres">
      <dgm:prSet presAssocID="{4765EC12-E997-4714-914D-6F7EA07545D8}" presName="sibTrans" presStyleLbl="sibTrans1D1" presStyleIdx="0" presStyleCnt="5"/>
      <dgm:spPr/>
      <dgm:t>
        <a:bodyPr/>
        <a:lstStyle/>
        <a:p>
          <a:endParaRPr lang="ru-RU"/>
        </a:p>
      </dgm:t>
    </dgm:pt>
    <dgm:pt modelId="{C945149E-63B0-4224-93EF-1C29DCDFF16F}" type="pres">
      <dgm:prSet presAssocID="{A5DEDA08-278F-42DC-98EC-A766155CB916}" presName="node" presStyleLbl="node1" presStyleIdx="1" presStyleCnt="5" custScaleX="136350" custScaleY="119328">
        <dgm:presLayoutVars>
          <dgm:bulletEnabled val="1"/>
        </dgm:presLayoutVars>
      </dgm:prSet>
      <dgm:spPr/>
      <dgm:t>
        <a:bodyPr/>
        <a:lstStyle/>
        <a:p>
          <a:endParaRPr lang="ru-RU"/>
        </a:p>
      </dgm:t>
    </dgm:pt>
    <dgm:pt modelId="{BA42CF95-BE57-4363-999C-4C5DFC72859C}" type="pres">
      <dgm:prSet presAssocID="{A5DEDA08-278F-42DC-98EC-A766155CB916}" presName="spNode" presStyleCnt="0"/>
      <dgm:spPr/>
    </dgm:pt>
    <dgm:pt modelId="{2181F49F-F256-4C11-BABE-6610B4F169DA}" type="pres">
      <dgm:prSet presAssocID="{1AD0870A-7F4A-4369-8307-C8765A0124E0}" presName="sibTrans" presStyleLbl="sibTrans1D1" presStyleIdx="1" presStyleCnt="5"/>
      <dgm:spPr/>
      <dgm:t>
        <a:bodyPr/>
        <a:lstStyle/>
        <a:p>
          <a:endParaRPr lang="ru-RU"/>
        </a:p>
      </dgm:t>
    </dgm:pt>
    <dgm:pt modelId="{7DB68C78-4B07-4E11-ACAF-A11C3FA4FB67}" type="pres">
      <dgm:prSet presAssocID="{479CE45D-918B-4F29-9EE2-1D8D395BB8F6}" presName="node" presStyleLbl="node1" presStyleIdx="2" presStyleCnt="5" custScaleX="130943" custScaleY="115247" custRadScaleRad="99759" custRadScaleInc="-3633">
        <dgm:presLayoutVars>
          <dgm:bulletEnabled val="1"/>
        </dgm:presLayoutVars>
      </dgm:prSet>
      <dgm:spPr/>
      <dgm:t>
        <a:bodyPr/>
        <a:lstStyle/>
        <a:p>
          <a:endParaRPr lang="ru-RU"/>
        </a:p>
      </dgm:t>
    </dgm:pt>
    <dgm:pt modelId="{6B439F21-7096-4CE4-B7CD-20DA0F388529}" type="pres">
      <dgm:prSet presAssocID="{479CE45D-918B-4F29-9EE2-1D8D395BB8F6}" presName="spNode" presStyleCnt="0"/>
      <dgm:spPr/>
    </dgm:pt>
    <dgm:pt modelId="{ABB1F183-2AE4-4D5D-BED2-D2DB1C51669C}" type="pres">
      <dgm:prSet presAssocID="{8D1DE11D-F02E-41B7-B298-E94A8D0421D5}" presName="sibTrans" presStyleLbl="sibTrans1D1" presStyleIdx="2" presStyleCnt="5"/>
      <dgm:spPr/>
      <dgm:t>
        <a:bodyPr/>
        <a:lstStyle/>
        <a:p>
          <a:endParaRPr lang="ru-RU"/>
        </a:p>
      </dgm:t>
    </dgm:pt>
    <dgm:pt modelId="{968314D8-8DBE-4943-8A17-8D007B729BE5}" type="pres">
      <dgm:prSet presAssocID="{CDFAA2CB-8423-4B96-A4E0-EA9EAF2AADB6}" presName="node" presStyleLbl="node1" presStyleIdx="3" presStyleCnt="5" custScaleX="129280" custScaleY="126041">
        <dgm:presLayoutVars>
          <dgm:bulletEnabled val="1"/>
        </dgm:presLayoutVars>
      </dgm:prSet>
      <dgm:spPr/>
      <dgm:t>
        <a:bodyPr/>
        <a:lstStyle/>
        <a:p>
          <a:endParaRPr lang="ru-RU"/>
        </a:p>
      </dgm:t>
    </dgm:pt>
    <dgm:pt modelId="{0C79AC4C-D956-44C3-8832-18D339805BFF}" type="pres">
      <dgm:prSet presAssocID="{CDFAA2CB-8423-4B96-A4E0-EA9EAF2AADB6}" presName="spNode" presStyleCnt="0"/>
      <dgm:spPr/>
    </dgm:pt>
    <dgm:pt modelId="{CAE5F471-C8F5-4A0E-9F2A-50D235062930}" type="pres">
      <dgm:prSet presAssocID="{1CE4218E-D591-4D54-869D-3800F3AEDADA}" presName="sibTrans" presStyleLbl="sibTrans1D1" presStyleIdx="3" presStyleCnt="5"/>
      <dgm:spPr/>
      <dgm:t>
        <a:bodyPr/>
        <a:lstStyle/>
        <a:p>
          <a:endParaRPr lang="ru-RU"/>
        </a:p>
      </dgm:t>
    </dgm:pt>
    <dgm:pt modelId="{61AD07DE-1842-4AA5-BA89-4B09693FDDE4}" type="pres">
      <dgm:prSet presAssocID="{69FF2534-C259-4F7B-AFF7-9B60C1BEA7E0}" presName="node" presStyleLbl="node1" presStyleIdx="4" presStyleCnt="5" custScaleX="138338" custScaleY="126244">
        <dgm:presLayoutVars>
          <dgm:bulletEnabled val="1"/>
        </dgm:presLayoutVars>
      </dgm:prSet>
      <dgm:spPr/>
      <dgm:t>
        <a:bodyPr/>
        <a:lstStyle/>
        <a:p>
          <a:endParaRPr lang="ru-RU"/>
        </a:p>
      </dgm:t>
    </dgm:pt>
    <dgm:pt modelId="{9A27DF34-9CB8-43B8-AB8A-5F95218268DE}" type="pres">
      <dgm:prSet presAssocID="{69FF2534-C259-4F7B-AFF7-9B60C1BEA7E0}" presName="spNode" presStyleCnt="0"/>
      <dgm:spPr/>
    </dgm:pt>
    <dgm:pt modelId="{6E53A911-AE96-48E8-B2CC-D12BD8581E3B}" type="pres">
      <dgm:prSet presAssocID="{247763D7-C954-4767-82C8-E09D14C26C9E}" presName="sibTrans" presStyleLbl="sibTrans1D1" presStyleIdx="4" presStyleCnt="5"/>
      <dgm:spPr/>
      <dgm:t>
        <a:bodyPr/>
        <a:lstStyle/>
        <a:p>
          <a:endParaRPr lang="ru-RU"/>
        </a:p>
      </dgm:t>
    </dgm:pt>
  </dgm:ptLst>
  <dgm:cxnLst>
    <dgm:cxn modelId="{20302717-3B3F-432B-9402-13317B85487C}" srcId="{A24C3A87-F4FD-4930-8733-3EF2F1664D35}" destId="{69FF2534-C259-4F7B-AFF7-9B60C1BEA7E0}" srcOrd="4" destOrd="0" parTransId="{47FE2E83-B9A8-417D-934C-AE133E9F6C13}" sibTransId="{247763D7-C954-4767-82C8-E09D14C26C9E}"/>
    <dgm:cxn modelId="{CC673480-4FFF-4418-8A39-3F905569107C}" type="presOf" srcId="{1CE4218E-D591-4D54-869D-3800F3AEDADA}" destId="{CAE5F471-C8F5-4A0E-9F2A-50D235062930}" srcOrd="0" destOrd="0" presId="urn:microsoft.com/office/officeart/2005/8/layout/cycle6"/>
    <dgm:cxn modelId="{37E332A8-DA38-404D-A4F1-D25BFC843C4D}" srcId="{A24C3A87-F4FD-4930-8733-3EF2F1664D35}" destId="{A5DEDA08-278F-42DC-98EC-A766155CB916}" srcOrd="1" destOrd="0" parTransId="{B7EAEC64-9EEC-4C96-9FFC-1EC19EFB42DC}" sibTransId="{1AD0870A-7F4A-4369-8307-C8765A0124E0}"/>
    <dgm:cxn modelId="{A8B9516F-7294-492C-97CB-B9D3AF0355C3}" srcId="{A24C3A87-F4FD-4930-8733-3EF2F1664D35}" destId="{AA1719AF-D839-4596-BF19-F848582E2F9D}" srcOrd="0" destOrd="0" parTransId="{EAB8268D-F282-48B5-9861-B4CC994B3A36}" sibTransId="{4765EC12-E997-4714-914D-6F7EA07545D8}"/>
    <dgm:cxn modelId="{5C933572-38E8-46B2-923A-D43D6DC7D023}" type="presOf" srcId="{69FF2534-C259-4F7B-AFF7-9B60C1BEA7E0}" destId="{61AD07DE-1842-4AA5-BA89-4B09693FDDE4}" srcOrd="0" destOrd="0" presId="urn:microsoft.com/office/officeart/2005/8/layout/cycle6"/>
    <dgm:cxn modelId="{C9E5162E-874E-4BA8-9027-CEEEFEE34B13}" type="presOf" srcId="{AA1719AF-D839-4596-BF19-F848582E2F9D}" destId="{BAB818D4-97A1-4A93-B8DB-B2DAE92402EA}" srcOrd="0" destOrd="0" presId="urn:microsoft.com/office/officeart/2005/8/layout/cycle6"/>
    <dgm:cxn modelId="{863AF02C-4062-4CDA-8F8C-53803CA40DC4}" type="presOf" srcId="{CDFAA2CB-8423-4B96-A4E0-EA9EAF2AADB6}" destId="{968314D8-8DBE-4943-8A17-8D007B729BE5}" srcOrd="0" destOrd="0" presId="urn:microsoft.com/office/officeart/2005/8/layout/cycle6"/>
    <dgm:cxn modelId="{35020B51-B397-459E-8D60-F215954CB8E7}" srcId="{A24C3A87-F4FD-4930-8733-3EF2F1664D35}" destId="{CDFAA2CB-8423-4B96-A4E0-EA9EAF2AADB6}" srcOrd="3" destOrd="0" parTransId="{27A533C4-EDA3-4660-B611-0CC1074299F1}" sibTransId="{1CE4218E-D591-4D54-869D-3800F3AEDADA}"/>
    <dgm:cxn modelId="{13F80427-69FC-4664-8453-9AF854B03CE2}" type="presOf" srcId="{A5DEDA08-278F-42DC-98EC-A766155CB916}" destId="{C945149E-63B0-4224-93EF-1C29DCDFF16F}" srcOrd="0" destOrd="0" presId="urn:microsoft.com/office/officeart/2005/8/layout/cycle6"/>
    <dgm:cxn modelId="{6E51E91D-0906-4421-87A4-C9F3FFB840AD}" srcId="{A24C3A87-F4FD-4930-8733-3EF2F1664D35}" destId="{479CE45D-918B-4F29-9EE2-1D8D395BB8F6}" srcOrd="2" destOrd="0" parTransId="{0C087A99-C381-42F4-806E-B8598B7A461A}" sibTransId="{8D1DE11D-F02E-41B7-B298-E94A8D0421D5}"/>
    <dgm:cxn modelId="{F91CCB14-74D3-4132-91A7-A013CBCDFBFE}" type="presOf" srcId="{479CE45D-918B-4F29-9EE2-1D8D395BB8F6}" destId="{7DB68C78-4B07-4E11-ACAF-A11C3FA4FB67}" srcOrd="0" destOrd="0" presId="urn:microsoft.com/office/officeart/2005/8/layout/cycle6"/>
    <dgm:cxn modelId="{0ACCCE89-DD3B-424E-9823-B899C0EE4C27}" type="presOf" srcId="{4765EC12-E997-4714-914D-6F7EA07545D8}" destId="{9925F5BB-46AF-49CC-BEDD-E1E46925BF40}" srcOrd="0" destOrd="0" presId="urn:microsoft.com/office/officeart/2005/8/layout/cycle6"/>
    <dgm:cxn modelId="{4044EA68-FDBB-4BC2-BCFE-3839FEFB3CAF}" type="presOf" srcId="{1AD0870A-7F4A-4369-8307-C8765A0124E0}" destId="{2181F49F-F256-4C11-BABE-6610B4F169DA}" srcOrd="0" destOrd="0" presId="urn:microsoft.com/office/officeart/2005/8/layout/cycle6"/>
    <dgm:cxn modelId="{446E342F-EE5F-40D3-A226-FFEDB8D07BDF}" type="presOf" srcId="{A24C3A87-F4FD-4930-8733-3EF2F1664D35}" destId="{DFE598CC-FD83-4C65-AFE8-02A1DBB4840B}" srcOrd="0" destOrd="0" presId="urn:microsoft.com/office/officeart/2005/8/layout/cycle6"/>
    <dgm:cxn modelId="{72507A7F-0D8D-408A-8A37-748AC2B43E10}" type="presOf" srcId="{8D1DE11D-F02E-41B7-B298-E94A8D0421D5}" destId="{ABB1F183-2AE4-4D5D-BED2-D2DB1C51669C}" srcOrd="0" destOrd="0" presId="urn:microsoft.com/office/officeart/2005/8/layout/cycle6"/>
    <dgm:cxn modelId="{A0B01157-5089-4008-9E83-C3DB048EC96D}" type="presOf" srcId="{247763D7-C954-4767-82C8-E09D14C26C9E}" destId="{6E53A911-AE96-48E8-B2CC-D12BD8581E3B}" srcOrd="0" destOrd="0" presId="urn:microsoft.com/office/officeart/2005/8/layout/cycle6"/>
    <dgm:cxn modelId="{3249F78A-9B0E-415E-BB1D-11109D7AE6FA}" type="presParOf" srcId="{DFE598CC-FD83-4C65-AFE8-02A1DBB4840B}" destId="{BAB818D4-97A1-4A93-B8DB-B2DAE92402EA}" srcOrd="0" destOrd="0" presId="urn:microsoft.com/office/officeart/2005/8/layout/cycle6"/>
    <dgm:cxn modelId="{F4163721-9049-4352-A85A-BE20FCCD8CE1}" type="presParOf" srcId="{DFE598CC-FD83-4C65-AFE8-02A1DBB4840B}" destId="{F42C5722-431D-43BA-8A28-1C8CF01FD87A}" srcOrd="1" destOrd="0" presId="urn:microsoft.com/office/officeart/2005/8/layout/cycle6"/>
    <dgm:cxn modelId="{38B698B2-3A0C-4C94-9DAA-60F2619E2647}" type="presParOf" srcId="{DFE598CC-FD83-4C65-AFE8-02A1DBB4840B}" destId="{9925F5BB-46AF-49CC-BEDD-E1E46925BF40}" srcOrd="2" destOrd="0" presId="urn:microsoft.com/office/officeart/2005/8/layout/cycle6"/>
    <dgm:cxn modelId="{B62CD231-69DC-4455-8288-91B0317781A8}" type="presParOf" srcId="{DFE598CC-FD83-4C65-AFE8-02A1DBB4840B}" destId="{C945149E-63B0-4224-93EF-1C29DCDFF16F}" srcOrd="3" destOrd="0" presId="urn:microsoft.com/office/officeart/2005/8/layout/cycle6"/>
    <dgm:cxn modelId="{8DDB7861-C683-44FE-A1E4-7D9E7DDC8F24}" type="presParOf" srcId="{DFE598CC-FD83-4C65-AFE8-02A1DBB4840B}" destId="{BA42CF95-BE57-4363-999C-4C5DFC72859C}" srcOrd="4" destOrd="0" presId="urn:microsoft.com/office/officeart/2005/8/layout/cycle6"/>
    <dgm:cxn modelId="{9D30CFB7-4D35-4E2D-AB01-846A15C77934}" type="presParOf" srcId="{DFE598CC-FD83-4C65-AFE8-02A1DBB4840B}" destId="{2181F49F-F256-4C11-BABE-6610B4F169DA}" srcOrd="5" destOrd="0" presId="urn:microsoft.com/office/officeart/2005/8/layout/cycle6"/>
    <dgm:cxn modelId="{668159A4-393D-4164-AF78-17EE67CE3AA8}" type="presParOf" srcId="{DFE598CC-FD83-4C65-AFE8-02A1DBB4840B}" destId="{7DB68C78-4B07-4E11-ACAF-A11C3FA4FB67}" srcOrd="6" destOrd="0" presId="urn:microsoft.com/office/officeart/2005/8/layout/cycle6"/>
    <dgm:cxn modelId="{6293F281-B1C7-4463-801B-B36495999CF7}" type="presParOf" srcId="{DFE598CC-FD83-4C65-AFE8-02A1DBB4840B}" destId="{6B439F21-7096-4CE4-B7CD-20DA0F388529}" srcOrd="7" destOrd="0" presId="urn:microsoft.com/office/officeart/2005/8/layout/cycle6"/>
    <dgm:cxn modelId="{2B867778-5A46-4FD9-82C1-83ED4B0A4772}" type="presParOf" srcId="{DFE598CC-FD83-4C65-AFE8-02A1DBB4840B}" destId="{ABB1F183-2AE4-4D5D-BED2-D2DB1C51669C}" srcOrd="8" destOrd="0" presId="urn:microsoft.com/office/officeart/2005/8/layout/cycle6"/>
    <dgm:cxn modelId="{36E7C432-965A-432E-A0BE-C747C437FCAB}" type="presParOf" srcId="{DFE598CC-FD83-4C65-AFE8-02A1DBB4840B}" destId="{968314D8-8DBE-4943-8A17-8D007B729BE5}" srcOrd="9" destOrd="0" presId="urn:microsoft.com/office/officeart/2005/8/layout/cycle6"/>
    <dgm:cxn modelId="{BF06A058-2381-400C-9619-D348AB621D4A}" type="presParOf" srcId="{DFE598CC-FD83-4C65-AFE8-02A1DBB4840B}" destId="{0C79AC4C-D956-44C3-8832-18D339805BFF}" srcOrd="10" destOrd="0" presId="urn:microsoft.com/office/officeart/2005/8/layout/cycle6"/>
    <dgm:cxn modelId="{E03E6D7B-108E-48C4-8526-CE2D9EADD2DD}" type="presParOf" srcId="{DFE598CC-FD83-4C65-AFE8-02A1DBB4840B}" destId="{CAE5F471-C8F5-4A0E-9F2A-50D235062930}" srcOrd="11" destOrd="0" presId="urn:microsoft.com/office/officeart/2005/8/layout/cycle6"/>
    <dgm:cxn modelId="{15FD58D5-036B-4312-AA33-822B92AC7FDD}" type="presParOf" srcId="{DFE598CC-FD83-4C65-AFE8-02A1DBB4840B}" destId="{61AD07DE-1842-4AA5-BA89-4B09693FDDE4}" srcOrd="12" destOrd="0" presId="urn:microsoft.com/office/officeart/2005/8/layout/cycle6"/>
    <dgm:cxn modelId="{CE1E7847-6D62-4E4B-A43D-FA0493DBA692}" type="presParOf" srcId="{DFE598CC-FD83-4C65-AFE8-02A1DBB4840B}" destId="{9A27DF34-9CB8-43B8-AB8A-5F95218268DE}" srcOrd="13" destOrd="0" presId="urn:microsoft.com/office/officeart/2005/8/layout/cycle6"/>
    <dgm:cxn modelId="{037DDB24-AF20-4AA6-B214-461876B83BDB}" type="presParOf" srcId="{DFE598CC-FD83-4C65-AFE8-02A1DBB4840B}" destId="{6E53A911-AE96-48E8-B2CC-D12BD8581E3B}"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58C43-BB4C-4015-A93C-86A77790A0A6}">
      <dsp:nvSpPr>
        <dsp:cNvPr id="0" name=""/>
        <dsp:cNvSpPr/>
      </dsp:nvSpPr>
      <dsp:spPr>
        <a:xfrm>
          <a:off x="741" y="1022"/>
          <a:ext cx="2890882" cy="17345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Наглядный</a:t>
          </a:r>
          <a:endParaRPr lang="ru-RU" sz="3400" kern="1200" dirty="0"/>
        </a:p>
      </dsp:txBody>
      <dsp:txXfrm>
        <a:off x="741" y="1022"/>
        <a:ext cx="2890882" cy="1734529"/>
      </dsp:txXfrm>
    </dsp:sp>
    <dsp:sp modelId="{9F51630A-B37E-4562-837F-49FEDD6EBC0A}">
      <dsp:nvSpPr>
        <dsp:cNvPr id="0" name=""/>
        <dsp:cNvSpPr/>
      </dsp:nvSpPr>
      <dsp:spPr>
        <a:xfrm>
          <a:off x="3180712" y="1022"/>
          <a:ext cx="2890882" cy="17345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Словесный</a:t>
          </a:r>
          <a:endParaRPr lang="ru-RU" sz="3400" kern="1200" dirty="0"/>
        </a:p>
      </dsp:txBody>
      <dsp:txXfrm>
        <a:off x="3180712" y="1022"/>
        <a:ext cx="2890882" cy="1734529"/>
      </dsp:txXfrm>
    </dsp:sp>
    <dsp:sp modelId="{49B6E671-C130-438C-9AAA-8111B2776ADD}">
      <dsp:nvSpPr>
        <dsp:cNvPr id="0" name=""/>
        <dsp:cNvSpPr/>
      </dsp:nvSpPr>
      <dsp:spPr>
        <a:xfrm>
          <a:off x="741" y="2024640"/>
          <a:ext cx="2890882" cy="17345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Практический</a:t>
          </a:r>
          <a:endParaRPr lang="ru-RU" sz="3400" kern="1200" dirty="0"/>
        </a:p>
      </dsp:txBody>
      <dsp:txXfrm>
        <a:off x="741" y="2024640"/>
        <a:ext cx="2890882" cy="1734529"/>
      </dsp:txXfrm>
    </dsp:sp>
    <dsp:sp modelId="{080442F5-57F1-4204-9871-DDEF6311D91E}">
      <dsp:nvSpPr>
        <dsp:cNvPr id="0" name=""/>
        <dsp:cNvSpPr/>
      </dsp:nvSpPr>
      <dsp:spPr>
        <a:xfrm>
          <a:off x="3180712" y="2024640"/>
          <a:ext cx="2890882" cy="17345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ru-RU" sz="3400" kern="1200" dirty="0" smtClean="0"/>
            <a:t>Игровые</a:t>
          </a:r>
          <a:endParaRPr lang="ru-RU" sz="3400" kern="1200" dirty="0"/>
        </a:p>
      </dsp:txBody>
      <dsp:txXfrm>
        <a:off x="3180712" y="2024640"/>
        <a:ext cx="2890882" cy="1734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D2C180-6AFD-46DB-B3D4-E3194E8EC828}">
      <dsp:nvSpPr>
        <dsp:cNvPr id="0" name=""/>
        <dsp:cNvSpPr/>
      </dsp:nvSpPr>
      <dsp:spPr>
        <a:xfrm rot="5400000">
          <a:off x="-323698" y="325268"/>
          <a:ext cx="2157989" cy="15105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endParaRPr lang="ru-RU" sz="4200" kern="1200" dirty="0"/>
        </a:p>
      </dsp:txBody>
      <dsp:txXfrm rot="-5400000">
        <a:off x="1" y="756865"/>
        <a:ext cx="1510592" cy="647397"/>
      </dsp:txXfrm>
    </dsp:sp>
    <dsp:sp modelId="{CC45C8D4-02BE-4855-A2F6-692BBFC59543}">
      <dsp:nvSpPr>
        <dsp:cNvPr id="0" name=""/>
        <dsp:cNvSpPr/>
      </dsp:nvSpPr>
      <dsp:spPr>
        <a:xfrm rot="5400000">
          <a:off x="3234133" y="-1721970"/>
          <a:ext cx="1402693" cy="48497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kern="1200" dirty="0" smtClean="0"/>
            <a:t>Технология проектной деятельности</a:t>
          </a:r>
          <a:endParaRPr lang="ru-RU" sz="2200" kern="1200" dirty="0"/>
        </a:p>
        <a:p>
          <a:pPr marL="228600" lvl="1" indent="-228600" algn="l" defTabSz="977900">
            <a:lnSpc>
              <a:spcPct val="90000"/>
            </a:lnSpc>
            <a:spcBef>
              <a:spcPct val="0"/>
            </a:spcBef>
            <a:spcAft>
              <a:spcPct val="15000"/>
            </a:spcAft>
            <a:buChar char="••"/>
          </a:pPr>
          <a:r>
            <a:rPr lang="ru-RU" sz="2200" kern="1200" dirty="0" smtClean="0"/>
            <a:t>Технология исследовательской деятельности</a:t>
          </a:r>
          <a:endParaRPr lang="ru-RU" sz="2200" kern="1200" dirty="0"/>
        </a:p>
      </dsp:txBody>
      <dsp:txXfrm rot="-5400000">
        <a:off x="1510592" y="70045"/>
        <a:ext cx="4781301" cy="1265745"/>
      </dsp:txXfrm>
    </dsp:sp>
    <dsp:sp modelId="{014E402F-4083-4B16-A15C-17A4EF76C8DE}">
      <dsp:nvSpPr>
        <dsp:cNvPr id="0" name=""/>
        <dsp:cNvSpPr/>
      </dsp:nvSpPr>
      <dsp:spPr>
        <a:xfrm rot="5400000">
          <a:off x="-323698" y="2196586"/>
          <a:ext cx="2157989" cy="151059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endParaRPr lang="ru-RU" sz="4200" kern="1200" dirty="0"/>
        </a:p>
      </dsp:txBody>
      <dsp:txXfrm rot="-5400000">
        <a:off x="1" y="2628183"/>
        <a:ext cx="1510592" cy="647397"/>
      </dsp:txXfrm>
    </dsp:sp>
    <dsp:sp modelId="{93FADC85-F825-42FC-8028-90B06B042395}">
      <dsp:nvSpPr>
        <dsp:cNvPr id="0" name=""/>
        <dsp:cNvSpPr/>
      </dsp:nvSpPr>
      <dsp:spPr>
        <a:xfrm rot="5400000">
          <a:off x="3234133" y="149346"/>
          <a:ext cx="1402693" cy="48497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kern="1200" dirty="0" smtClean="0"/>
            <a:t>Игровая технология</a:t>
          </a:r>
          <a:endParaRPr lang="ru-RU" sz="2200" kern="1200" dirty="0"/>
        </a:p>
        <a:p>
          <a:pPr marL="228600" lvl="1" indent="-228600" algn="l" defTabSz="977900">
            <a:lnSpc>
              <a:spcPct val="90000"/>
            </a:lnSpc>
            <a:spcBef>
              <a:spcPct val="0"/>
            </a:spcBef>
            <a:spcAft>
              <a:spcPct val="15000"/>
            </a:spcAft>
            <a:buChar char="••"/>
          </a:pPr>
          <a:r>
            <a:rPr lang="ru-RU" sz="2200" kern="1200" dirty="0" smtClean="0"/>
            <a:t>Технология интегрированного обучения</a:t>
          </a:r>
          <a:endParaRPr lang="ru-RU" sz="2200" kern="1200" dirty="0"/>
        </a:p>
      </dsp:txBody>
      <dsp:txXfrm rot="-5400000">
        <a:off x="1510592" y="1941361"/>
        <a:ext cx="4781301" cy="12657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818D4-97A1-4A93-B8DB-B2DAE92402EA}">
      <dsp:nvSpPr>
        <dsp:cNvPr id="0" name=""/>
        <dsp:cNvSpPr/>
      </dsp:nvSpPr>
      <dsp:spPr>
        <a:xfrm>
          <a:off x="2196423" y="-30913"/>
          <a:ext cx="2272074" cy="10675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baseline="0" dirty="0" smtClean="0">
              <a:solidFill>
                <a:schemeClr val="tx1"/>
              </a:solidFill>
              <a:latin typeface="Times New Roman" panose="02020603050405020304" pitchFamily="18" charset="0"/>
              <a:cs typeface="Times New Roman" panose="02020603050405020304" pitchFamily="18" charset="0"/>
            </a:rPr>
            <a:t>Потенциальные возможности дошкольников к освоению опыта трудовой деятельности не реализуется в полной мере</a:t>
          </a:r>
          <a:r>
            <a:rPr lang="ru-RU" sz="1000" kern="1200" baseline="0" dirty="0" smtClean="0"/>
            <a:t>. </a:t>
          </a:r>
          <a:endParaRPr lang="ru-RU" sz="1000" kern="1200" baseline="0" dirty="0"/>
        </a:p>
      </dsp:txBody>
      <dsp:txXfrm>
        <a:off x="2248535" y="21199"/>
        <a:ext cx="2167850" cy="963295"/>
      </dsp:txXfrm>
    </dsp:sp>
    <dsp:sp modelId="{9925F5BB-46AF-49CC-BEDD-E1E46925BF40}">
      <dsp:nvSpPr>
        <dsp:cNvPr id="0" name=""/>
        <dsp:cNvSpPr/>
      </dsp:nvSpPr>
      <dsp:spPr>
        <a:xfrm>
          <a:off x="1174629" y="502845"/>
          <a:ext cx="4315661" cy="4315661"/>
        </a:xfrm>
        <a:custGeom>
          <a:avLst/>
          <a:gdLst/>
          <a:ahLst/>
          <a:cxnLst/>
          <a:rect l="0" t="0" r="0" b="0"/>
          <a:pathLst>
            <a:path>
              <a:moveTo>
                <a:pt x="3300486" y="327373"/>
              </a:moveTo>
              <a:arcTo wR="2157830" hR="2157830" stAng="18118458" swAng="122356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945149E-63B0-4224-93EF-1C29DCDFF16F}">
      <dsp:nvSpPr>
        <dsp:cNvPr id="0" name=""/>
        <dsp:cNvSpPr/>
      </dsp:nvSpPr>
      <dsp:spPr>
        <a:xfrm>
          <a:off x="4251543" y="1349281"/>
          <a:ext cx="2266273" cy="12891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tx1"/>
              </a:solidFill>
              <a:latin typeface="Times New Roman" panose="02020603050405020304" pitchFamily="18" charset="0"/>
              <a:cs typeface="Times New Roman" panose="02020603050405020304" pitchFamily="18" charset="0"/>
            </a:rPr>
            <a:t>Не отработана система ознакомления дошкольников с миром профессий</a:t>
          </a:r>
          <a:r>
            <a:rPr lang="ru-RU" sz="1100" kern="1200" dirty="0" smtClean="0"/>
            <a:t>.</a:t>
          </a:r>
          <a:endParaRPr lang="ru-RU" sz="1100" kern="1200" dirty="0"/>
        </a:p>
      </dsp:txBody>
      <dsp:txXfrm>
        <a:off x="4314475" y="1412213"/>
        <a:ext cx="2140409" cy="1163313"/>
      </dsp:txXfrm>
    </dsp:sp>
    <dsp:sp modelId="{2181F49F-F256-4C11-BABE-6610B4F169DA}">
      <dsp:nvSpPr>
        <dsp:cNvPr id="0" name=""/>
        <dsp:cNvSpPr/>
      </dsp:nvSpPr>
      <dsp:spPr>
        <a:xfrm>
          <a:off x="1174549" y="492832"/>
          <a:ext cx="4315661" cy="4315661"/>
        </a:xfrm>
        <a:custGeom>
          <a:avLst/>
          <a:gdLst/>
          <a:ahLst/>
          <a:cxnLst/>
          <a:rect l="0" t="0" r="0" b="0"/>
          <a:pathLst>
            <a:path>
              <a:moveTo>
                <a:pt x="4315661" y="2157256"/>
              </a:moveTo>
              <a:arcTo wR="2157830" hR="2157830" stAng="21599086" swAng="18389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DB68C78-4B07-4E11-ACAF-A11C3FA4FB67}">
      <dsp:nvSpPr>
        <dsp:cNvPr id="0" name=""/>
        <dsp:cNvSpPr/>
      </dsp:nvSpPr>
      <dsp:spPr>
        <a:xfrm>
          <a:off x="3535897" y="3760191"/>
          <a:ext cx="2176403" cy="12450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tx1"/>
              </a:solidFill>
              <a:latin typeface="Times New Roman" panose="02020603050405020304" pitchFamily="18" charset="0"/>
              <a:cs typeface="Times New Roman" panose="02020603050405020304" pitchFamily="18" charset="0"/>
            </a:rPr>
            <a:t>Значительная часть труда взрослых недоступна для непосредственного наблюдения за ней</a:t>
          </a:r>
          <a:r>
            <a:rPr lang="ru-RU" sz="1200" kern="1200" dirty="0" smtClean="0"/>
            <a:t>.</a:t>
          </a:r>
          <a:endParaRPr lang="ru-RU" sz="1200" kern="1200" dirty="0"/>
        </a:p>
      </dsp:txBody>
      <dsp:txXfrm>
        <a:off x="3596677" y="3820971"/>
        <a:ext cx="2054843" cy="1123528"/>
      </dsp:txXfrm>
    </dsp:sp>
    <dsp:sp modelId="{ABB1F183-2AE4-4D5D-BED2-D2DB1C51669C}">
      <dsp:nvSpPr>
        <dsp:cNvPr id="0" name=""/>
        <dsp:cNvSpPr/>
      </dsp:nvSpPr>
      <dsp:spPr>
        <a:xfrm>
          <a:off x="1146389" y="500483"/>
          <a:ext cx="4315661" cy="4315661"/>
        </a:xfrm>
        <a:custGeom>
          <a:avLst/>
          <a:gdLst/>
          <a:ahLst/>
          <a:cxnLst/>
          <a:rect l="0" t="0" r="0" b="0"/>
          <a:pathLst>
            <a:path>
              <a:moveTo>
                <a:pt x="2385556" y="4303611"/>
              </a:moveTo>
              <a:arcTo wR="2157830" hR="2157830" stAng="5036523" swAng="62142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68314D8-8DBE-4943-8A17-8D007B729BE5}">
      <dsp:nvSpPr>
        <dsp:cNvPr id="0" name=""/>
        <dsp:cNvSpPr/>
      </dsp:nvSpPr>
      <dsp:spPr>
        <a:xfrm>
          <a:off x="989738" y="3725547"/>
          <a:ext cx="2148762" cy="1361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tx1"/>
              </a:solidFill>
              <a:latin typeface="Times New Roman" panose="02020603050405020304" pitchFamily="18" charset="0"/>
              <a:cs typeface="Times New Roman" panose="02020603050405020304" pitchFamily="18" charset="0"/>
            </a:rPr>
            <a:t>Нет преемственности в работе детского сада и школы в данном направлении</a:t>
          </a:r>
          <a:r>
            <a:rPr lang="ru-RU" sz="1000" b="1" kern="1200" dirty="0" smtClean="0">
              <a:solidFill>
                <a:schemeClr val="tx1"/>
              </a:solidFill>
              <a:latin typeface="Times New Roman" panose="02020603050405020304" pitchFamily="18" charset="0"/>
              <a:cs typeface="Times New Roman" panose="02020603050405020304" pitchFamily="18" charset="0"/>
            </a:rPr>
            <a:t>.</a:t>
          </a:r>
          <a:endParaRPr lang="ru-RU" sz="1000" b="1" kern="1200" dirty="0">
            <a:solidFill>
              <a:schemeClr val="tx1"/>
            </a:solidFill>
            <a:latin typeface="Times New Roman" panose="02020603050405020304" pitchFamily="18" charset="0"/>
            <a:cs typeface="Times New Roman" panose="02020603050405020304" pitchFamily="18" charset="0"/>
          </a:endParaRPr>
        </a:p>
      </dsp:txBody>
      <dsp:txXfrm>
        <a:off x="1056211" y="3792020"/>
        <a:ext cx="2015816" cy="1228756"/>
      </dsp:txXfrm>
    </dsp:sp>
    <dsp:sp modelId="{CAE5F471-C8F5-4A0E-9F2A-50D235062930}">
      <dsp:nvSpPr>
        <dsp:cNvPr id="0" name=""/>
        <dsp:cNvSpPr/>
      </dsp:nvSpPr>
      <dsp:spPr>
        <a:xfrm>
          <a:off x="1174629" y="502845"/>
          <a:ext cx="4315661" cy="4315661"/>
        </a:xfrm>
        <a:custGeom>
          <a:avLst/>
          <a:gdLst/>
          <a:ahLst/>
          <a:cxnLst/>
          <a:rect l="0" t="0" r="0" b="0"/>
          <a:pathLst>
            <a:path>
              <a:moveTo>
                <a:pt x="275716" y="3213236"/>
              </a:moveTo>
              <a:arcTo wR="2157830" hR="2157830" stAng="9043094" swAng="171547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AD07DE-1842-4AA5-BA89-4B09693FDDE4}">
      <dsp:nvSpPr>
        <dsp:cNvPr id="0" name=""/>
        <dsp:cNvSpPr/>
      </dsp:nvSpPr>
      <dsp:spPr>
        <a:xfrm>
          <a:off x="130583" y="1311922"/>
          <a:ext cx="2299315" cy="13638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tx1"/>
              </a:solidFill>
              <a:latin typeface="Times New Roman" panose="02020603050405020304" pitchFamily="18" charset="0"/>
              <a:cs typeface="Times New Roman" panose="02020603050405020304" pitchFamily="18" charset="0"/>
            </a:rPr>
            <a:t>Работа педагогов в ДОУ по ознакомлению дошкольников с трудом взрослых не нацелена на современный региональный и муниципальный рынок труда</a:t>
          </a:r>
          <a:r>
            <a:rPr lang="ru-RU" sz="600" kern="1200" dirty="0" smtClean="0"/>
            <a:t>.</a:t>
          </a:r>
          <a:endParaRPr lang="ru-RU" sz="600" kern="1200" dirty="0"/>
        </a:p>
      </dsp:txBody>
      <dsp:txXfrm>
        <a:off x="197163" y="1378502"/>
        <a:ext cx="2166155" cy="1230735"/>
      </dsp:txXfrm>
    </dsp:sp>
    <dsp:sp modelId="{6E53A911-AE96-48E8-B2CC-D12BD8581E3B}">
      <dsp:nvSpPr>
        <dsp:cNvPr id="0" name=""/>
        <dsp:cNvSpPr/>
      </dsp:nvSpPr>
      <dsp:spPr>
        <a:xfrm>
          <a:off x="1174629" y="502845"/>
          <a:ext cx="4315661" cy="4315661"/>
        </a:xfrm>
        <a:custGeom>
          <a:avLst/>
          <a:gdLst/>
          <a:ahLst/>
          <a:cxnLst/>
          <a:rect l="0" t="0" r="0" b="0"/>
          <a:pathLst>
            <a:path>
              <a:moveTo>
                <a:pt x="478051" y="803365"/>
              </a:moveTo>
              <a:arcTo wR="2157830" hR="2157830" stAng="13132827" swAng="114945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BD758-2648-4DBE-898C-87D3C1986419}" type="datetimeFigureOut">
              <a:rPr lang="ru-RU" smtClean="0"/>
              <a:pPr/>
              <a:t>14.11.2022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D9C9F0-2318-4705-B3D8-3A51B2EF89FD}" type="slidenum">
              <a:rPr lang="ru-RU" smtClean="0"/>
              <a:pPr/>
              <a:t>‹#›</a:t>
            </a:fld>
            <a:endParaRPr lang="ru-RU" dirty="0"/>
          </a:p>
        </p:txBody>
      </p:sp>
    </p:spTree>
    <p:extLst>
      <p:ext uri="{BB962C8B-B14F-4D97-AF65-F5344CB8AC3E}">
        <p14:creationId xmlns:p14="http://schemas.microsoft.com/office/powerpoint/2010/main" val="871621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6400" y="457200"/>
            <a:ext cx="7010400" cy="12954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676400" y="19812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257800" y="19812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dirty="0"/>
          </a:p>
        </p:txBody>
      </p:sp>
      <p:sp>
        <p:nvSpPr>
          <p:cNvPr id="7" name="Номер слайда 17"/>
          <p:cNvSpPr>
            <a:spLocks noGrp="1"/>
          </p:cNvSpPr>
          <p:nvPr>
            <p:ph type="sldNum" sz="quarter" idx="12"/>
          </p:nvPr>
        </p:nvSpPr>
        <p:spPr/>
        <p:txBody>
          <a:bodyPr/>
          <a:lstStyle>
            <a:lvl1pPr>
              <a:defRPr/>
            </a:lvl1pPr>
          </a:lstStyle>
          <a:p>
            <a:pPr>
              <a:defRPr/>
            </a:pPr>
            <a:fld id="{88920BA3-3599-41F9-9935-5CC1BF063273}" type="slidenum">
              <a:rPr lang="ru-RU"/>
              <a:pPr>
                <a:defRPr/>
              </a:pPr>
              <a:t>‹#›</a:t>
            </a:fld>
            <a:endParaRPr lang="ru-RU" dirty="0"/>
          </a:p>
        </p:txBody>
      </p:sp>
    </p:spTree>
  </p:cSld>
  <p:clrMapOvr>
    <a:masterClrMapping/>
  </p:clrMapOvr>
  <p:transition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61C5938-61E2-481E-AA01-5E8C99B13C68}" type="datetimeFigureOut">
              <a:rPr lang="ru-RU" smtClean="0"/>
              <a:pPr/>
              <a:t>14.11.2022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7116C8-83E0-4091-AB9C-4CCC68854D20}" type="slidenum">
              <a:rPr lang="ru-RU" smtClean="0"/>
              <a:pPr/>
              <a:t>‹#›</a:t>
            </a:fld>
            <a:endParaRPr lang="ru-RU" dirty="0"/>
          </a:p>
        </p:txBody>
      </p:sp>
    </p:spTree>
  </p:cSld>
  <p:clrMapOvr>
    <a:masterClrMapping/>
  </p:clrMapOvr>
  <p:transition advClick="0"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email">
            <a:alphaModFix amt="3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C5938-61E2-481E-AA01-5E8C99B13C68}" type="datetimeFigureOut">
              <a:rPr lang="ru-RU" smtClean="0"/>
              <a:pPr/>
              <a:t>14.11.2022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116C8-83E0-4091-AB9C-4CCC68854D2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1000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3177" y="1713573"/>
            <a:ext cx="7848871" cy="1980029"/>
          </a:xfrm>
          <a:prstGeom prst="rect">
            <a:avLst/>
          </a:prstGeom>
          <a:noFill/>
        </p:spPr>
        <p:txBody>
          <a:bodyPr wrap="square" rtlCol="0">
            <a:spAutoFit/>
          </a:bodyPr>
          <a:lstStyle/>
          <a:p>
            <a:pPr algn="ctr"/>
            <a:r>
              <a:rPr lang="ru-RU" sz="2800" dirty="0" smtClean="0">
                <a:solidFill>
                  <a:srgbClr val="FF0000"/>
                </a:solidFill>
                <a:latin typeface="Times New Roman"/>
                <a:ea typeface="Times New Roman"/>
              </a:rPr>
              <a:t>Семинар-практикум </a:t>
            </a:r>
            <a:endParaRPr lang="ru-RU" sz="2800" dirty="0">
              <a:solidFill>
                <a:srgbClr val="FF0000"/>
              </a:solidFill>
              <a:latin typeface="Times New Roman"/>
              <a:ea typeface="Times New Roman"/>
            </a:endParaRPr>
          </a:p>
          <a:p>
            <a:pPr algn="ctr">
              <a:spcAft>
                <a:spcPts val="375"/>
              </a:spcAft>
            </a:pPr>
            <a:r>
              <a:rPr lang="ru-RU" sz="2800" dirty="0" smtClean="0">
                <a:solidFill>
                  <a:srgbClr val="FF0000"/>
                </a:solidFill>
                <a:latin typeface="Times New Roman" panose="02020603050405020304" pitchFamily="18" charset="0"/>
                <a:ea typeface="Calibri"/>
                <a:cs typeface="Times New Roman" panose="02020603050405020304" pitchFamily="18" charset="0"/>
              </a:rPr>
              <a:t>«</a:t>
            </a:r>
            <a:r>
              <a:rPr lang="ru-RU" sz="2800" dirty="0">
                <a:solidFill>
                  <a:srgbClr val="FF0000"/>
                </a:solidFill>
                <a:latin typeface="Times New Roman" panose="02020603050405020304" pitchFamily="18" charset="0"/>
                <a:ea typeface="Calibri"/>
                <a:cs typeface="Times New Roman" panose="02020603050405020304" pitchFamily="18" charset="0"/>
              </a:rPr>
              <a:t>Ранняя профориентация </a:t>
            </a:r>
            <a:endParaRPr lang="ru-RU" sz="2800" dirty="0" smtClean="0">
              <a:solidFill>
                <a:srgbClr val="FF0000"/>
              </a:solidFill>
              <a:latin typeface="Times New Roman" panose="02020603050405020304" pitchFamily="18" charset="0"/>
              <a:ea typeface="Calibri"/>
              <a:cs typeface="Times New Roman" panose="02020603050405020304" pitchFamily="18" charset="0"/>
            </a:endParaRPr>
          </a:p>
          <a:p>
            <a:pPr algn="ctr">
              <a:spcAft>
                <a:spcPts val="375"/>
              </a:spcAft>
            </a:pPr>
            <a:r>
              <a:rPr lang="ru-RU" sz="2800" dirty="0" smtClean="0">
                <a:solidFill>
                  <a:srgbClr val="FF0000"/>
                </a:solidFill>
                <a:latin typeface="Times New Roman" panose="02020603050405020304" pitchFamily="18" charset="0"/>
                <a:ea typeface="Calibri"/>
                <a:cs typeface="Times New Roman" panose="02020603050405020304" pitchFamily="18" charset="0"/>
              </a:rPr>
              <a:t>детей </a:t>
            </a:r>
            <a:r>
              <a:rPr lang="ru-RU" sz="2800" dirty="0">
                <a:solidFill>
                  <a:srgbClr val="FF0000"/>
                </a:solidFill>
                <a:latin typeface="Times New Roman" panose="02020603050405020304" pitchFamily="18" charset="0"/>
                <a:ea typeface="Calibri"/>
                <a:cs typeface="Times New Roman" panose="02020603050405020304" pitchFamily="18" charset="0"/>
              </a:rPr>
              <a:t>дошкольного </a:t>
            </a:r>
            <a:r>
              <a:rPr lang="ru-RU" sz="2800" dirty="0" smtClean="0">
                <a:solidFill>
                  <a:srgbClr val="FF0000"/>
                </a:solidFill>
                <a:latin typeface="Times New Roman" panose="02020603050405020304" pitchFamily="18" charset="0"/>
                <a:ea typeface="Calibri"/>
                <a:cs typeface="Times New Roman" panose="02020603050405020304" pitchFamily="18" charset="0"/>
              </a:rPr>
              <a:t>возраста».</a:t>
            </a:r>
            <a:endParaRPr lang="ru-RU" sz="2800" dirty="0">
              <a:solidFill>
                <a:srgbClr val="FF0000"/>
              </a:solidFill>
              <a:latin typeface="Times New Roman" panose="02020603050405020304" pitchFamily="18" charset="0"/>
              <a:ea typeface="Calibri"/>
              <a:cs typeface="Times New Roman" panose="02020603050405020304" pitchFamily="18" charset="0"/>
            </a:endParaRPr>
          </a:p>
          <a:p>
            <a:pPr algn="ctr"/>
            <a:endParaRPr lang="ru-RU" sz="3200" b="1"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1955" y="500042"/>
            <a:ext cx="9165955" cy="707886"/>
          </a:xfrm>
          <a:prstGeom prst="rect">
            <a:avLst/>
          </a:prstGeom>
          <a:noFill/>
        </p:spPr>
        <p:txBody>
          <a:bodyPr wrap="square" rtlCol="0">
            <a:spAutoFit/>
          </a:bodyPr>
          <a:lstStyle/>
          <a:p>
            <a:pPr algn="ctr"/>
            <a:r>
              <a:rPr lang="ru-RU" sz="2000" b="1" dirty="0" smtClean="0">
                <a:solidFill>
                  <a:srgbClr val="2A09B7"/>
                </a:solidFill>
                <a:latin typeface="Times New Roman" pitchFamily="18" charset="0"/>
                <a:cs typeface="Times New Roman" pitchFamily="18" charset="0"/>
              </a:rPr>
              <a:t>Детский сад «Улыбка» структурное подразделение МАОУ Новозаимская СОШ</a:t>
            </a:r>
            <a:endParaRPr lang="ru-RU" sz="2000" b="1" dirty="0">
              <a:solidFill>
                <a:srgbClr val="2A09B7"/>
              </a:solidFill>
              <a:latin typeface="Times New Roman" pitchFamily="18" charset="0"/>
              <a:cs typeface="Times New Roman" pitchFamily="18" charset="0"/>
            </a:endParaRPr>
          </a:p>
        </p:txBody>
      </p:sp>
      <p:sp>
        <p:nvSpPr>
          <p:cNvPr id="7" name="TextBox 6"/>
          <p:cNvSpPr txBox="1"/>
          <p:nvPr/>
        </p:nvSpPr>
        <p:spPr>
          <a:xfrm>
            <a:off x="5159511" y="4143380"/>
            <a:ext cx="3733523" cy="1631216"/>
          </a:xfrm>
          <a:prstGeom prst="rect">
            <a:avLst/>
          </a:prstGeom>
          <a:noFill/>
        </p:spPr>
        <p:txBody>
          <a:bodyPr wrap="none" rtlCol="0">
            <a:spAutoFit/>
          </a:bodyPr>
          <a:lstStyle/>
          <a:p>
            <a:r>
              <a:rPr lang="ru-RU" sz="1600" b="1" dirty="0" smtClean="0">
                <a:solidFill>
                  <a:srgbClr val="2A09B7"/>
                </a:solidFill>
                <a:latin typeface="Times New Roman" pitchFamily="18" charset="0"/>
                <a:cs typeface="Times New Roman" pitchFamily="18" charset="0"/>
              </a:rPr>
              <a:t>Выполнила: </a:t>
            </a:r>
          </a:p>
          <a:p>
            <a:r>
              <a:rPr lang="ru-RU" sz="1600" b="1" dirty="0" smtClean="0">
                <a:solidFill>
                  <a:srgbClr val="2A09B7"/>
                </a:solidFill>
                <a:latin typeface="Times New Roman" pitchFamily="18" charset="0"/>
                <a:cs typeface="Times New Roman" pitchFamily="18" charset="0"/>
              </a:rPr>
              <a:t>старший воспитатель</a:t>
            </a:r>
          </a:p>
          <a:p>
            <a:r>
              <a:rPr lang="ru-RU" sz="1600" b="1" dirty="0" smtClean="0">
                <a:solidFill>
                  <a:srgbClr val="2A09B7"/>
                </a:solidFill>
                <a:latin typeface="Times New Roman" pitchFamily="18" charset="0"/>
                <a:cs typeface="Times New Roman" pitchFamily="18" charset="0"/>
              </a:rPr>
              <a:t>первой квалификационной категории</a:t>
            </a:r>
          </a:p>
          <a:p>
            <a:r>
              <a:rPr lang="ru-RU" sz="1600" b="1" dirty="0" smtClean="0">
                <a:solidFill>
                  <a:srgbClr val="2A09B7"/>
                </a:solidFill>
                <a:latin typeface="Times New Roman" pitchFamily="18" charset="0"/>
                <a:cs typeface="Times New Roman" pitchFamily="18" charset="0"/>
              </a:rPr>
              <a:t>Комарова Лариса Николаевна</a:t>
            </a:r>
          </a:p>
          <a:p>
            <a:endParaRPr lang="ru-RU" dirty="0" smtClean="0"/>
          </a:p>
          <a:p>
            <a:endParaRPr lang="ru-RU" dirty="0"/>
          </a:p>
        </p:txBody>
      </p:sp>
      <p:sp>
        <p:nvSpPr>
          <p:cNvPr id="8" name="TextBox 7"/>
          <p:cNvSpPr txBox="1"/>
          <p:nvPr/>
        </p:nvSpPr>
        <p:spPr>
          <a:xfrm>
            <a:off x="3571868" y="5857892"/>
            <a:ext cx="2010136" cy="584775"/>
          </a:xfrm>
          <a:prstGeom prst="rect">
            <a:avLst/>
          </a:prstGeom>
          <a:noFill/>
        </p:spPr>
        <p:txBody>
          <a:bodyPr wrap="square" rtlCol="0">
            <a:spAutoFit/>
          </a:bodyPr>
          <a:lstStyle/>
          <a:p>
            <a:pPr algn="ctr"/>
            <a:r>
              <a:rPr lang="ru-RU" sz="1600" b="1" dirty="0" smtClean="0">
                <a:solidFill>
                  <a:srgbClr val="2A09B7"/>
                </a:solidFill>
                <a:latin typeface="Times New Roman" pitchFamily="18" charset="0"/>
                <a:cs typeface="Times New Roman" pitchFamily="18" charset="0"/>
              </a:rPr>
              <a:t>9 ноября 2022</a:t>
            </a:r>
          </a:p>
          <a:p>
            <a:pPr algn="ctr"/>
            <a:r>
              <a:rPr lang="ru-RU" sz="1600" b="1" dirty="0">
                <a:solidFill>
                  <a:srgbClr val="2A09B7"/>
                </a:solidFill>
                <a:latin typeface="Times New Roman" pitchFamily="18" charset="0"/>
                <a:cs typeface="Times New Roman" pitchFamily="18" charset="0"/>
              </a:rPr>
              <a:t>с</a:t>
            </a:r>
            <a:r>
              <a:rPr lang="ru-RU" sz="1600" b="1" dirty="0" smtClean="0">
                <a:solidFill>
                  <a:srgbClr val="2A09B7"/>
                </a:solidFill>
                <a:latin typeface="Times New Roman" pitchFamily="18" charset="0"/>
                <a:cs typeface="Times New Roman" pitchFamily="18" charset="0"/>
              </a:rPr>
              <a:t>. Новая Заимка</a:t>
            </a:r>
            <a:endParaRPr lang="ru-RU" sz="1600" b="1" dirty="0">
              <a:solidFill>
                <a:srgbClr val="2A09B7"/>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785786" y="142852"/>
            <a:ext cx="7643866" cy="919401"/>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smtClean="0">
                <a:solidFill>
                  <a:srgbClr val="002060"/>
                </a:solidFill>
                <a:latin typeface="Times New Roman"/>
                <a:ea typeface="Times New Roman"/>
              </a:rPr>
              <a:t>РППС – </a:t>
            </a:r>
          </a:p>
          <a:p>
            <a:pPr algn="ctr"/>
            <a:r>
              <a:rPr lang="ru-RU" sz="2400" b="1" dirty="0" smtClean="0">
                <a:solidFill>
                  <a:srgbClr val="002060"/>
                </a:solidFill>
                <a:latin typeface="Times New Roman"/>
                <a:ea typeface="Times New Roman"/>
              </a:rPr>
              <a:t>Развивающая предметно-пространственная среда</a:t>
            </a:r>
            <a:endParaRPr lang="ru-RU" sz="2400" b="1" dirty="0" smtClean="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395536" y="2348880"/>
            <a:ext cx="8424936" cy="3626525"/>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ctr">
              <a:lnSpc>
                <a:spcPct val="115000"/>
              </a:lnSpc>
              <a:spcAft>
                <a:spcPts val="0"/>
              </a:spcAft>
              <a:buFont typeface="Wingdings" panose="05000000000000000000" pitchFamily="2" charset="2"/>
              <a:buChar char="v"/>
            </a:pPr>
            <a:r>
              <a:rPr lang="ru-RU" sz="3600" dirty="0">
                <a:solidFill>
                  <a:srgbClr val="FF0000"/>
                </a:solidFill>
                <a:latin typeface="Times New Roman"/>
                <a:ea typeface="Times New Roman"/>
                <a:cs typeface="Times New Roman"/>
              </a:rPr>
              <a:t>игровые центры;</a:t>
            </a:r>
            <a:endParaRPr lang="ru-RU" sz="3600" dirty="0">
              <a:solidFill>
                <a:srgbClr val="FF0000"/>
              </a:solidFill>
              <a:ea typeface="Calibri"/>
              <a:cs typeface="Times New Roman"/>
            </a:endParaRPr>
          </a:p>
          <a:p>
            <a:pPr marL="342900" indent="-342900" algn="ctr">
              <a:lnSpc>
                <a:spcPct val="115000"/>
              </a:lnSpc>
              <a:spcAft>
                <a:spcPts val="0"/>
              </a:spcAft>
              <a:buFont typeface="Wingdings" panose="05000000000000000000" pitchFamily="2" charset="2"/>
              <a:buChar char="v"/>
            </a:pPr>
            <a:r>
              <a:rPr lang="ru-RU" sz="3600" dirty="0">
                <a:solidFill>
                  <a:srgbClr val="FF0000"/>
                </a:solidFill>
                <a:latin typeface="Times New Roman"/>
                <a:ea typeface="Times New Roman"/>
                <a:cs typeface="Times New Roman"/>
              </a:rPr>
              <a:t>- дидактические игры;</a:t>
            </a:r>
            <a:endParaRPr lang="ru-RU" sz="3600" dirty="0">
              <a:solidFill>
                <a:srgbClr val="FF0000"/>
              </a:solidFill>
              <a:ea typeface="Calibri"/>
              <a:cs typeface="Times New Roman"/>
            </a:endParaRPr>
          </a:p>
          <a:p>
            <a:pPr marL="342900" indent="-342900" algn="ctr">
              <a:lnSpc>
                <a:spcPct val="115000"/>
              </a:lnSpc>
              <a:spcAft>
                <a:spcPts val="0"/>
              </a:spcAft>
              <a:buFont typeface="Wingdings" panose="05000000000000000000" pitchFamily="2" charset="2"/>
              <a:buChar char="v"/>
            </a:pPr>
            <a:r>
              <a:rPr lang="ru-RU" sz="3600" dirty="0">
                <a:solidFill>
                  <a:srgbClr val="FF0000"/>
                </a:solidFill>
                <a:latin typeface="Times New Roman"/>
                <a:ea typeface="Times New Roman"/>
                <a:cs typeface="Times New Roman"/>
              </a:rPr>
              <a:t>- настольно – печатные игры;</a:t>
            </a:r>
            <a:endParaRPr lang="ru-RU" sz="3600" dirty="0">
              <a:solidFill>
                <a:srgbClr val="FF0000"/>
              </a:solidFill>
              <a:ea typeface="Calibri"/>
              <a:cs typeface="Times New Roman"/>
            </a:endParaRPr>
          </a:p>
          <a:p>
            <a:pPr marL="342900" indent="-342900" algn="ctr">
              <a:lnSpc>
                <a:spcPct val="115000"/>
              </a:lnSpc>
              <a:spcAft>
                <a:spcPts val="0"/>
              </a:spcAft>
              <a:buFont typeface="Wingdings" panose="05000000000000000000" pitchFamily="2" charset="2"/>
              <a:buChar char="v"/>
            </a:pPr>
            <a:r>
              <a:rPr lang="ru-RU" sz="3600" dirty="0">
                <a:solidFill>
                  <a:srgbClr val="FF0000"/>
                </a:solidFill>
                <a:latin typeface="Times New Roman"/>
                <a:ea typeface="Times New Roman"/>
                <a:cs typeface="Times New Roman"/>
              </a:rPr>
              <a:t>- сюжетно – ролевые игры;</a:t>
            </a:r>
            <a:endParaRPr lang="ru-RU" sz="3600" dirty="0">
              <a:solidFill>
                <a:srgbClr val="FF0000"/>
              </a:solidFill>
              <a:ea typeface="Calibri"/>
              <a:cs typeface="Times New Roman"/>
            </a:endParaRPr>
          </a:p>
          <a:p>
            <a:pPr marL="342900" indent="-342900" algn="ctr">
              <a:lnSpc>
                <a:spcPct val="115000"/>
              </a:lnSpc>
              <a:spcAft>
                <a:spcPts val="0"/>
              </a:spcAft>
              <a:buFont typeface="Wingdings" panose="05000000000000000000" pitchFamily="2" charset="2"/>
              <a:buChar char="v"/>
            </a:pPr>
            <a:r>
              <a:rPr lang="ru-RU" sz="3600" dirty="0">
                <a:solidFill>
                  <a:srgbClr val="FF0000"/>
                </a:solidFill>
                <a:latin typeface="Times New Roman"/>
                <a:ea typeface="Times New Roman"/>
                <a:cs typeface="Times New Roman"/>
              </a:rPr>
              <a:t>- демонстрационный материал</a:t>
            </a:r>
            <a:endParaRPr lang="ru-RU" sz="3600" dirty="0">
              <a:solidFill>
                <a:srgbClr val="FF0000"/>
              </a:solidFill>
              <a:ea typeface="Calibri"/>
              <a:cs typeface="Times New Roman"/>
            </a:endParaRPr>
          </a:p>
        </p:txBody>
      </p:sp>
    </p:spTree>
    <p:extLst>
      <p:ext uri="{BB962C8B-B14F-4D97-AF65-F5344CB8AC3E}">
        <p14:creationId xmlns:p14="http://schemas.microsoft.com/office/powerpoint/2010/main" val="3773440448"/>
      </p:ext>
    </p:extLst>
  </p:cSld>
  <p:clrMapOvr>
    <a:masterClrMapping/>
  </p:clrMapOvr>
  <p:transition advClick="0" advTm="2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785786" y="142852"/>
            <a:ext cx="7643866" cy="542348"/>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lvl="0" algn="ctr">
              <a:lnSpc>
                <a:spcPct val="115000"/>
              </a:lnSpc>
              <a:spcAft>
                <a:spcPts val="1000"/>
              </a:spcAft>
              <a:buClr>
                <a:srgbClr val="000000"/>
              </a:buClr>
              <a:buSzPts val="1400"/>
            </a:pPr>
            <a:r>
              <a:rPr lang="ru-RU" sz="2400" b="1" dirty="0">
                <a:solidFill>
                  <a:srgbClr val="FF0000"/>
                </a:solidFill>
                <a:latin typeface="Times New Roman"/>
                <a:ea typeface="Calibri"/>
                <a:cs typeface="Times New Roman"/>
              </a:rPr>
              <a:t>Алгоритм ознакомления ребенка с профессиями.</a:t>
            </a:r>
            <a:endParaRPr lang="ru-RU" sz="1600" b="1" dirty="0">
              <a:noFill/>
              <a:ea typeface="Calibri"/>
              <a:cs typeface="Times New Roman"/>
            </a:endParaRPr>
          </a:p>
        </p:txBody>
      </p:sp>
      <p:sp>
        <p:nvSpPr>
          <p:cNvPr id="9" name="Скругленный прямоугольник 8"/>
          <p:cNvSpPr/>
          <p:nvPr/>
        </p:nvSpPr>
        <p:spPr>
          <a:xfrm>
            <a:off x="497172" y="1196753"/>
            <a:ext cx="7747236" cy="5097566"/>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ru-RU" dirty="0">
                <a:latin typeface="Times New Roman"/>
                <a:ea typeface="Calibri"/>
              </a:rPr>
              <a:t>1</a:t>
            </a:r>
            <a:r>
              <a:rPr lang="ru-RU" dirty="0" smtClean="0">
                <a:latin typeface="Times New Roman"/>
                <a:ea typeface="Calibri"/>
              </a:rPr>
              <a:t>. Четко </a:t>
            </a:r>
            <a:r>
              <a:rPr lang="ru-RU" dirty="0">
                <a:latin typeface="Times New Roman"/>
                <a:ea typeface="Calibri"/>
              </a:rPr>
              <a:t>назвать полное наименование профессии </a:t>
            </a:r>
            <a:endParaRPr lang="ru-RU" dirty="0" smtClean="0">
              <a:latin typeface="Times New Roman"/>
              <a:ea typeface="Calibri"/>
            </a:endParaRPr>
          </a:p>
          <a:p>
            <a:endParaRPr lang="ru-RU" b="1" dirty="0">
              <a:solidFill>
                <a:srgbClr val="2A09B7"/>
              </a:solidFill>
              <a:latin typeface="Times New Roman"/>
              <a:cs typeface="Times New Roman" pitchFamily="18" charset="0"/>
            </a:endParaRPr>
          </a:p>
          <a:p>
            <a:r>
              <a:rPr lang="ru-RU" dirty="0">
                <a:latin typeface="Times New Roman"/>
                <a:ea typeface="Calibri"/>
              </a:rPr>
              <a:t>2</a:t>
            </a:r>
            <a:r>
              <a:rPr lang="ru-RU" dirty="0" smtClean="0">
                <a:latin typeface="Times New Roman"/>
                <a:ea typeface="Calibri"/>
              </a:rPr>
              <a:t>. Далее </a:t>
            </a:r>
            <a:r>
              <a:rPr lang="ru-RU" dirty="0">
                <a:latin typeface="Times New Roman"/>
                <a:ea typeface="Calibri"/>
              </a:rPr>
              <a:t>описать место его </a:t>
            </a:r>
            <a:r>
              <a:rPr lang="ru-RU" dirty="0" smtClean="0">
                <a:latin typeface="Times New Roman"/>
                <a:ea typeface="Calibri"/>
              </a:rPr>
              <a:t>труда </a:t>
            </a:r>
            <a:endParaRPr lang="ru-RU" b="1" dirty="0" smtClean="0">
              <a:solidFill>
                <a:srgbClr val="2A09B7"/>
              </a:solidFill>
              <a:latin typeface="Times New Roman"/>
              <a:cs typeface="Times New Roman" pitchFamily="18" charset="0"/>
            </a:endParaRPr>
          </a:p>
          <a:p>
            <a:endParaRPr lang="ru-RU" b="1" dirty="0">
              <a:solidFill>
                <a:srgbClr val="2A09B7"/>
              </a:solidFill>
              <a:latin typeface="Times New Roman"/>
              <a:cs typeface="Times New Roman" pitchFamily="18" charset="0"/>
            </a:endParaRPr>
          </a:p>
          <a:p>
            <a:r>
              <a:rPr lang="ru-RU" dirty="0" smtClean="0">
                <a:latin typeface="Times New Roman"/>
                <a:ea typeface="Calibri"/>
              </a:rPr>
              <a:t>3. </a:t>
            </a:r>
            <a:r>
              <a:rPr lang="ru-RU" dirty="0">
                <a:latin typeface="Times New Roman"/>
                <a:ea typeface="Calibri"/>
              </a:rPr>
              <a:t>П</a:t>
            </a:r>
            <a:r>
              <a:rPr lang="ru-RU" dirty="0" smtClean="0">
                <a:latin typeface="Times New Roman"/>
                <a:ea typeface="Calibri"/>
              </a:rPr>
              <a:t>ознакомить </a:t>
            </a:r>
            <a:r>
              <a:rPr lang="ru-RU" dirty="0">
                <a:latin typeface="Times New Roman"/>
                <a:ea typeface="Calibri"/>
              </a:rPr>
              <a:t>ребенка с внешним видом </a:t>
            </a:r>
            <a:r>
              <a:rPr lang="ru-RU" dirty="0" smtClean="0">
                <a:latin typeface="Times New Roman"/>
                <a:ea typeface="Calibri"/>
              </a:rPr>
              <a:t>костюма</a:t>
            </a:r>
          </a:p>
          <a:p>
            <a:endParaRPr lang="ru-RU" dirty="0" smtClean="0">
              <a:latin typeface="Times New Roman"/>
              <a:ea typeface="Calibri"/>
            </a:endParaRPr>
          </a:p>
          <a:p>
            <a:r>
              <a:rPr lang="ru-RU" dirty="0">
                <a:latin typeface="Times New Roman"/>
                <a:ea typeface="Calibri"/>
              </a:rPr>
              <a:t>4</a:t>
            </a:r>
            <a:r>
              <a:rPr lang="ru-RU" dirty="0" smtClean="0">
                <a:latin typeface="Times New Roman"/>
                <a:ea typeface="Calibri"/>
              </a:rPr>
              <a:t>. Ответить </a:t>
            </a:r>
            <a:r>
              <a:rPr lang="ru-RU" dirty="0">
                <a:latin typeface="Times New Roman"/>
                <a:ea typeface="Calibri"/>
              </a:rPr>
              <a:t>на вопрос малыша об используемом в процессе работы оборудовании или </a:t>
            </a:r>
            <a:r>
              <a:rPr lang="ru-RU" dirty="0" smtClean="0">
                <a:latin typeface="Times New Roman"/>
                <a:ea typeface="Calibri"/>
              </a:rPr>
              <a:t>инструменте</a:t>
            </a:r>
          </a:p>
          <a:p>
            <a:endParaRPr lang="ru-RU" b="1" dirty="0" smtClean="0">
              <a:solidFill>
                <a:srgbClr val="2A09B7"/>
              </a:solidFill>
              <a:latin typeface="Times New Roman"/>
              <a:cs typeface="Times New Roman" pitchFamily="18" charset="0"/>
            </a:endParaRPr>
          </a:p>
          <a:p>
            <a:r>
              <a:rPr lang="ru-RU" dirty="0">
                <a:latin typeface="Times New Roman"/>
                <a:ea typeface="Calibri"/>
              </a:rPr>
              <a:t>5.Описать, а по возможности показать наглядно или проиграть действия </a:t>
            </a:r>
            <a:r>
              <a:rPr lang="ru-RU" dirty="0" smtClean="0">
                <a:latin typeface="Times New Roman"/>
                <a:ea typeface="Calibri"/>
              </a:rPr>
              <a:t>рабочих</a:t>
            </a:r>
          </a:p>
          <a:p>
            <a:endParaRPr lang="ru-RU" dirty="0">
              <a:latin typeface="Times New Roman"/>
              <a:ea typeface="Calibri"/>
            </a:endParaRPr>
          </a:p>
          <a:p>
            <a:r>
              <a:rPr lang="ru-RU" dirty="0">
                <a:latin typeface="Times New Roman"/>
                <a:ea typeface="Calibri"/>
              </a:rPr>
              <a:t>6.Охарактеризовать получаемые в конце работы </a:t>
            </a:r>
            <a:r>
              <a:rPr lang="ru-RU" dirty="0" smtClean="0">
                <a:latin typeface="Times New Roman"/>
                <a:ea typeface="Calibri"/>
              </a:rPr>
              <a:t>результаты</a:t>
            </a:r>
          </a:p>
          <a:p>
            <a:endParaRPr lang="ru-RU" b="1" dirty="0">
              <a:solidFill>
                <a:srgbClr val="2A09B7"/>
              </a:solidFill>
              <a:latin typeface="Times New Roman"/>
              <a:cs typeface="Times New Roman" pitchFamily="18" charset="0"/>
            </a:endParaRPr>
          </a:p>
          <a:p>
            <a:pPr>
              <a:lnSpc>
                <a:spcPct val="115000"/>
              </a:lnSpc>
              <a:spcAft>
                <a:spcPts val="1000"/>
              </a:spcAft>
            </a:pPr>
            <a:r>
              <a:rPr lang="ru-RU" dirty="0" smtClean="0">
                <a:solidFill>
                  <a:schemeClr val="tx1"/>
                </a:solidFill>
                <a:latin typeface="Times New Roman"/>
                <a:cs typeface="Times New Roman" pitchFamily="18" charset="0"/>
              </a:rPr>
              <a:t>7</a:t>
            </a:r>
            <a:r>
              <a:rPr lang="ru-RU" dirty="0" smtClean="0">
                <a:solidFill>
                  <a:srgbClr val="2A09B7"/>
                </a:solidFill>
                <a:latin typeface="Times New Roman"/>
                <a:cs typeface="Times New Roman" pitchFamily="18" charset="0"/>
              </a:rPr>
              <a:t>. </a:t>
            </a:r>
            <a:r>
              <a:rPr lang="ru-RU" dirty="0" smtClean="0">
                <a:latin typeface="Times New Roman"/>
                <a:cs typeface="Times New Roman"/>
              </a:rPr>
              <a:t>П</a:t>
            </a:r>
            <a:r>
              <a:rPr lang="ru-RU" dirty="0" smtClean="0">
                <a:latin typeface="Times New Roman"/>
                <a:ea typeface="Calibri"/>
                <a:cs typeface="Times New Roman"/>
              </a:rPr>
              <a:t>оговорить </a:t>
            </a:r>
            <a:r>
              <a:rPr lang="ru-RU" dirty="0">
                <a:latin typeface="Times New Roman"/>
                <a:ea typeface="Calibri"/>
                <a:cs typeface="Times New Roman"/>
              </a:rPr>
              <a:t>о значимости, полезности и необходимости труда одного человека для другого</a:t>
            </a:r>
            <a:r>
              <a:rPr lang="ru-RU" dirty="0" smtClean="0">
                <a:latin typeface="Times New Roman"/>
                <a:ea typeface="Calibri"/>
                <a:cs typeface="Times New Roman"/>
              </a:rPr>
              <a:t>.</a:t>
            </a:r>
            <a:endParaRPr lang="ru-RU" sz="1200" dirty="0">
              <a:ea typeface="Calibri"/>
              <a:cs typeface="Times New Roman"/>
            </a:endParaRPr>
          </a:p>
        </p:txBody>
      </p:sp>
    </p:spTree>
    <p:extLst>
      <p:ext uri="{BB962C8B-B14F-4D97-AF65-F5344CB8AC3E}">
        <p14:creationId xmlns:p14="http://schemas.microsoft.com/office/powerpoint/2010/main" val="1099127882"/>
      </p:ext>
    </p:extLst>
  </p:cSld>
  <p:clrMapOvr>
    <a:masterClrMapping/>
  </p:clrMapOvr>
  <p:transition advClick="0" advTm="2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67544" y="260648"/>
            <a:ext cx="8424936" cy="731548"/>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150000"/>
              </a:lnSpc>
            </a:pPr>
            <a:r>
              <a:rPr lang="ru-RU" sz="2800" dirty="0">
                <a:solidFill>
                  <a:srgbClr val="FF0000"/>
                </a:solidFill>
                <a:latin typeface="Times New Roman"/>
                <a:ea typeface="Times New Roman"/>
              </a:rPr>
              <a:t>Проблемы ранней профориентации </a:t>
            </a:r>
            <a:r>
              <a:rPr lang="ru-RU" sz="2800" dirty="0" smtClean="0">
                <a:solidFill>
                  <a:srgbClr val="FF0000"/>
                </a:solidFill>
                <a:latin typeface="Times New Roman"/>
                <a:ea typeface="Times New Roman"/>
              </a:rPr>
              <a:t>дошкольников</a:t>
            </a:r>
            <a:endParaRPr lang="ru-RU" sz="2800" b="1" dirty="0" smtClean="0">
              <a:solidFill>
                <a:srgbClr val="FF0000"/>
              </a:solidFill>
              <a:latin typeface="Times New Roman" pitchFamily="18" charset="0"/>
              <a:cs typeface="Times New Roman" pitchFamily="18" charset="0"/>
            </a:endParaRPr>
          </a:p>
        </p:txBody>
      </p:sp>
      <p:graphicFrame>
        <p:nvGraphicFramePr>
          <p:cNvPr id="2" name="Схема 1"/>
          <p:cNvGraphicFramePr/>
          <p:nvPr>
            <p:extLst>
              <p:ext uri="{D42A27DB-BD31-4B8C-83A1-F6EECF244321}">
                <p14:modId xmlns:p14="http://schemas.microsoft.com/office/powerpoint/2010/main" val="612434260"/>
              </p:ext>
            </p:extLst>
          </p:nvPr>
        </p:nvGraphicFramePr>
        <p:xfrm>
          <a:off x="1524000" y="1397000"/>
          <a:ext cx="6648400"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5352576"/>
      </p:ext>
    </p:extLst>
  </p:cSld>
  <p:clrMapOvr>
    <a:masterClrMapping/>
  </p:clrMapOvr>
  <p:transition advClick="0" advTm="2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785786" y="142852"/>
            <a:ext cx="7643866" cy="641666"/>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150000"/>
              </a:lnSpc>
            </a:pPr>
            <a:r>
              <a:rPr lang="ru-RU" sz="2400" dirty="0">
                <a:latin typeface="Times New Roman"/>
                <a:ea typeface="Times New Roman"/>
              </a:rPr>
              <a:t>«</a:t>
            </a:r>
            <a:r>
              <a:rPr lang="ru-RU" sz="2400" dirty="0" smtClean="0">
                <a:latin typeface="Times New Roman"/>
                <a:ea typeface="Times New Roman"/>
              </a:rPr>
              <a:t>Игротека»</a:t>
            </a:r>
            <a:endParaRPr lang="ru-RU" sz="2400" b="1" dirty="0" smtClean="0">
              <a:solidFill>
                <a:srgbClr val="2A09B7"/>
              </a:solidFill>
              <a:latin typeface="Times New Roman" pitchFamily="18" charset="0"/>
              <a:cs typeface="Times New Roman" pitchFamily="18" charset="0"/>
            </a:endParaRPr>
          </a:p>
        </p:txBody>
      </p:sp>
      <p:sp>
        <p:nvSpPr>
          <p:cNvPr id="9" name="Скругленный прямоугольник 8"/>
          <p:cNvSpPr/>
          <p:nvPr/>
        </p:nvSpPr>
        <p:spPr>
          <a:xfrm>
            <a:off x="467544" y="1340768"/>
            <a:ext cx="8280920" cy="5005626"/>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dirty="0">
                <a:latin typeface="Times New Roman"/>
                <a:ea typeface="Times New Roman"/>
              </a:rPr>
              <a:t>Игра </a:t>
            </a:r>
            <a:r>
              <a:rPr lang="ru-RU" sz="2400" dirty="0" smtClean="0">
                <a:latin typeface="Times New Roman"/>
                <a:ea typeface="Times New Roman"/>
              </a:rPr>
              <a:t>«Самая</a:t>
            </a:r>
            <a:r>
              <a:rPr lang="ru-RU" sz="2400" dirty="0">
                <a:latin typeface="Times New Roman"/>
                <a:ea typeface="Times New Roman"/>
              </a:rPr>
              <a:t>, самая </a:t>
            </a:r>
            <a:r>
              <a:rPr lang="ru-RU" sz="2400" dirty="0" smtClean="0">
                <a:latin typeface="Times New Roman"/>
                <a:ea typeface="Times New Roman"/>
              </a:rPr>
              <a:t>профессия»</a:t>
            </a:r>
          </a:p>
          <a:p>
            <a:r>
              <a:rPr lang="ru-RU" sz="2400" dirty="0">
                <a:latin typeface="Times New Roman"/>
                <a:ea typeface="Times New Roman"/>
              </a:rPr>
              <a:t/>
            </a:r>
            <a:br>
              <a:rPr lang="ru-RU" sz="2400" dirty="0">
                <a:latin typeface="Times New Roman"/>
                <a:ea typeface="Times New Roman"/>
              </a:rPr>
            </a:br>
            <a:r>
              <a:rPr lang="ru-RU" sz="2400" dirty="0" smtClean="0">
                <a:solidFill>
                  <a:srgbClr val="FF0000"/>
                </a:solidFill>
                <a:latin typeface="Times New Roman"/>
                <a:ea typeface="Times New Roman"/>
              </a:rPr>
              <a:t>Самая, самая</a:t>
            </a:r>
            <a:r>
              <a:rPr lang="ru-RU" sz="2400" dirty="0" smtClean="0">
                <a:latin typeface="Times New Roman"/>
                <a:ea typeface="Times New Roman"/>
              </a:rPr>
              <a:t> «вкусная»  - </a:t>
            </a:r>
          </a:p>
          <a:p>
            <a:r>
              <a:rPr lang="ru-RU" sz="2400" dirty="0" smtClean="0">
                <a:solidFill>
                  <a:srgbClr val="FF0000"/>
                </a:solidFill>
                <a:latin typeface="Times New Roman"/>
                <a:ea typeface="Times New Roman"/>
              </a:rPr>
              <a:t>Самая, самая</a:t>
            </a:r>
            <a:r>
              <a:rPr lang="ru-RU" sz="2400" dirty="0" smtClean="0">
                <a:latin typeface="Times New Roman"/>
                <a:ea typeface="Times New Roman"/>
              </a:rPr>
              <a:t> «весёлая»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«опасная» -</a:t>
            </a:r>
          </a:p>
          <a:p>
            <a:r>
              <a:rPr lang="ru-RU" sz="2400" dirty="0" smtClean="0">
                <a:solidFill>
                  <a:srgbClr val="FF0000"/>
                </a:solidFill>
                <a:latin typeface="Times New Roman"/>
                <a:ea typeface="Times New Roman"/>
              </a:rPr>
              <a:t>Самая, самая </a:t>
            </a:r>
            <a:r>
              <a:rPr lang="ru-RU" sz="2400" dirty="0" smtClean="0">
                <a:latin typeface="Times New Roman"/>
                <a:ea typeface="Times New Roman"/>
              </a:rPr>
              <a:t>«детская»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«серьёзная»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«общительная»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«высотная»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«сильная» -</a:t>
            </a:r>
          </a:p>
          <a:p>
            <a:r>
              <a:rPr lang="ru-RU" sz="2400" dirty="0" smtClean="0">
                <a:solidFill>
                  <a:srgbClr val="FF0000"/>
                </a:solidFill>
                <a:latin typeface="Times New Roman"/>
                <a:ea typeface="Times New Roman"/>
              </a:rPr>
              <a:t>Самая, самая </a:t>
            </a:r>
            <a:r>
              <a:rPr lang="ru-RU" sz="2400" dirty="0" smtClean="0">
                <a:latin typeface="Times New Roman"/>
                <a:ea typeface="Times New Roman"/>
              </a:rPr>
              <a:t>«красивая» -</a:t>
            </a:r>
          </a:p>
          <a:p>
            <a:r>
              <a:rPr lang="ru-RU" sz="2400" dirty="0" smtClean="0">
                <a:solidFill>
                  <a:srgbClr val="FF0000"/>
                </a:solidFill>
                <a:latin typeface="Times New Roman"/>
                <a:ea typeface="Times New Roman"/>
              </a:rPr>
              <a:t>Самая, самая</a:t>
            </a:r>
            <a:r>
              <a:rPr lang="ru-RU" sz="2400" dirty="0" smtClean="0">
                <a:solidFill>
                  <a:prstClr val="black"/>
                </a:solidFill>
                <a:latin typeface="Times New Roman"/>
                <a:ea typeface="Times New Roman"/>
              </a:rPr>
              <a:t> </a:t>
            </a:r>
            <a:r>
              <a:rPr lang="ru-RU" sz="2400" dirty="0" smtClean="0">
                <a:latin typeface="Times New Roman"/>
                <a:ea typeface="Times New Roman"/>
              </a:rPr>
              <a:t>«заботливая» -</a:t>
            </a:r>
            <a:endParaRPr lang="ru-RU" sz="2400" b="1" dirty="0" smtClean="0">
              <a:solidFill>
                <a:srgbClr val="2A09B7"/>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000108"/>
            <a:ext cx="7344816" cy="5262979"/>
          </a:xfrm>
          <a:prstGeom prst="rect">
            <a:avLst/>
          </a:prstGeom>
          <a:noFill/>
        </p:spPr>
        <p:txBody>
          <a:bodyPr wrap="square" rtlCol="0">
            <a:spAutoFit/>
          </a:bodyPr>
          <a:lstStyle/>
          <a:p>
            <a:r>
              <a:rPr lang="ru-RU" sz="2800" dirty="0">
                <a:solidFill>
                  <a:srgbClr val="FF0000"/>
                </a:solidFill>
                <a:latin typeface="Times New Roman"/>
                <a:ea typeface="Times New Roman"/>
              </a:rPr>
              <a:t>«Какой мастер - </a:t>
            </a:r>
            <a:r>
              <a:rPr lang="ru-RU" sz="2800" dirty="0" smtClean="0">
                <a:solidFill>
                  <a:srgbClr val="FF0000"/>
                </a:solidFill>
                <a:latin typeface="Times New Roman"/>
                <a:ea typeface="Times New Roman"/>
              </a:rPr>
              <a:t>….. ……………………….. </a:t>
            </a:r>
          </a:p>
          <a:p>
            <a:r>
              <a:rPr lang="ru-RU" sz="2800" dirty="0">
                <a:solidFill>
                  <a:srgbClr val="FF0000"/>
                </a:solidFill>
                <a:latin typeface="Times New Roman"/>
                <a:ea typeface="Times New Roman"/>
              </a:rPr>
              <a:t/>
            </a:r>
            <a:br>
              <a:rPr lang="ru-RU" sz="2800" dirty="0">
                <a:solidFill>
                  <a:srgbClr val="FF0000"/>
                </a:solidFill>
                <a:latin typeface="Times New Roman"/>
                <a:ea typeface="Times New Roman"/>
              </a:rPr>
            </a:br>
            <a:r>
              <a:rPr lang="ru-RU" sz="2800" dirty="0">
                <a:solidFill>
                  <a:srgbClr val="2A09B7"/>
                </a:solidFill>
                <a:latin typeface="Times New Roman"/>
                <a:ea typeface="Times New Roman"/>
              </a:rPr>
              <a:t>«Тяжко тому жить</a:t>
            </a:r>
            <a:r>
              <a:rPr lang="ru-RU" sz="2800" dirty="0" smtClean="0">
                <a:solidFill>
                  <a:srgbClr val="2A09B7"/>
                </a:solidFill>
                <a:latin typeface="Times New Roman"/>
                <a:ea typeface="Times New Roman"/>
              </a:rPr>
              <a:t>,…………………………. </a:t>
            </a:r>
          </a:p>
          <a:p>
            <a:r>
              <a:rPr lang="ru-RU" sz="2800" dirty="0">
                <a:solidFill>
                  <a:srgbClr val="2A09B7"/>
                </a:solidFill>
                <a:latin typeface="Times New Roman"/>
                <a:ea typeface="Times New Roman"/>
              </a:rPr>
              <a:t/>
            </a:r>
            <a:br>
              <a:rPr lang="ru-RU" sz="2800" dirty="0">
                <a:solidFill>
                  <a:srgbClr val="2A09B7"/>
                </a:solidFill>
                <a:latin typeface="Times New Roman"/>
                <a:ea typeface="Times New Roman"/>
              </a:rPr>
            </a:br>
            <a:r>
              <a:rPr lang="ru-RU" sz="2800" dirty="0">
                <a:solidFill>
                  <a:srgbClr val="660066"/>
                </a:solidFill>
                <a:latin typeface="Times New Roman"/>
                <a:ea typeface="Times New Roman"/>
              </a:rPr>
              <a:t>«Словами туда и сюда,… </a:t>
            </a:r>
            <a:r>
              <a:rPr lang="ru-RU" sz="2800" dirty="0" smtClean="0">
                <a:solidFill>
                  <a:srgbClr val="660066"/>
                </a:solidFill>
                <a:latin typeface="Times New Roman"/>
                <a:ea typeface="Times New Roman"/>
              </a:rPr>
              <a:t>………………….</a:t>
            </a:r>
          </a:p>
          <a:p>
            <a:r>
              <a:rPr lang="ru-RU" sz="2800" dirty="0">
                <a:solidFill>
                  <a:srgbClr val="660066"/>
                </a:solidFill>
                <a:latin typeface="Times New Roman"/>
                <a:ea typeface="Times New Roman"/>
              </a:rPr>
              <a:t/>
            </a:r>
            <a:br>
              <a:rPr lang="ru-RU" sz="2800" dirty="0">
                <a:solidFill>
                  <a:srgbClr val="660066"/>
                </a:solidFill>
                <a:latin typeface="Times New Roman"/>
                <a:ea typeface="Times New Roman"/>
              </a:rPr>
            </a:br>
            <a:r>
              <a:rPr lang="ru-RU" sz="2800" dirty="0">
                <a:solidFill>
                  <a:srgbClr val="008000"/>
                </a:solidFill>
                <a:latin typeface="Times New Roman"/>
                <a:ea typeface="Times New Roman"/>
              </a:rPr>
              <a:t>«Труд кормит, … </a:t>
            </a:r>
            <a:r>
              <a:rPr lang="ru-RU" sz="2800" dirty="0" smtClean="0">
                <a:solidFill>
                  <a:srgbClr val="008000"/>
                </a:solidFill>
                <a:latin typeface="Times New Roman"/>
                <a:ea typeface="Times New Roman"/>
              </a:rPr>
              <a:t>……………………………</a:t>
            </a:r>
          </a:p>
          <a:p>
            <a:r>
              <a:rPr lang="ru-RU" sz="2800" dirty="0">
                <a:solidFill>
                  <a:srgbClr val="008000"/>
                </a:solidFill>
                <a:latin typeface="Times New Roman"/>
                <a:ea typeface="Times New Roman"/>
              </a:rPr>
              <a:t/>
            </a:r>
            <a:br>
              <a:rPr lang="ru-RU" sz="2800" dirty="0">
                <a:solidFill>
                  <a:srgbClr val="008000"/>
                </a:solidFill>
                <a:latin typeface="Times New Roman"/>
                <a:ea typeface="Times New Roman"/>
              </a:rPr>
            </a:br>
            <a:r>
              <a:rPr lang="ru-RU" sz="2800" dirty="0">
                <a:solidFill>
                  <a:srgbClr val="FF0000"/>
                </a:solidFill>
                <a:latin typeface="Times New Roman"/>
                <a:ea typeface="Times New Roman"/>
              </a:rPr>
              <a:t>«Кто любит трудиться, …. </a:t>
            </a:r>
            <a:r>
              <a:rPr lang="ru-RU" sz="2800" dirty="0" smtClean="0">
                <a:solidFill>
                  <a:srgbClr val="FF0000"/>
                </a:solidFill>
                <a:latin typeface="Times New Roman"/>
                <a:ea typeface="Times New Roman"/>
              </a:rPr>
              <a:t>…………………..</a:t>
            </a:r>
          </a:p>
          <a:p>
            <a:r>
              <a:rPr lang="ru-RU" sz="2800" dirty="0">
                <a:solidFill>
                  <a:srgbClr val="FF0000"/>
                </a:solidFill>
                <a:latin typeface="Times New Roman"/>
                <a:ea typeface="Times New Roman"/>
              </a:rPr>
              <a:t/>
            </a:r>
            <a:br>
              <a:rPr lang="ru-RU" sz="2800" dirty="0">
                <a:solidFill>
                  <a:srgbClr val="FF0000"/>
                </a:solidFill>
                <a:latin typeface="Times New Roman"/>
                <a:ea typeface="Times New Roman"/>
              </a:rPr>
            </a:br>
            <a:r>
              <a:rPr lang="ru-RU" sz="2800" b="1" dirty="0">
                <a:solidFill>
                  <a:schemeClr val="accent4"/>
                </a:solidFill>
                <a:latin typeface="Times New Roman"/>
                <a:ea typeface="Times New Roman"/>
              </a:rPr>
              <a:t>«Красна птица оперением</a:t>
            </a:r>
            <a:r>
              <a:rPr lang="ru-RU" sz="2800" b="1" dirty="0" smtClean="0">
                <a:solidFill>
                  <a:schemeClr val="accent4"/>
                </a:solidFill>
                <a:latin typeface="Times New Roman"/>
                <a:ea typeface="Times New Roman"/>
              </a:rPr>
              <a:t>,……………........</a:t>
            </a:r>
            <a:r>
              <a:rPr lang="ru-RU" sz="2800" b="1" dirty="0">
                <a:solidFill>
                  <a:schemeClr val="accent4"/>
                </a:solidFill>
                <a:latin typeface="Times New Roman"/>
                <a:ea typeface="Times New Roman"/>
              </a:rPr>
              <a:t/>
            </a:r>
            <a:br>
              <a:rPr lang="ru-RU" sz="2800" b="1" dirty="0">
                <a:solidFill>
                  <a:schemeClr val="accent4"/>
                </a:solidFill>
                <a:latin typeface="Times New Roman"/>
                <a:ea typeface="Times New Roman"/>
              </a:rPr>
            </a:br>
            <a:endParaRPr lang="ru-RU" sz="2800" b="1" dirty="0" smtClean="0">
              <a:solidFill>
                <a:schemeClr val="accent4"/>
              </a:solidFill>
              <a:latin typeface="Times New Roman" pitchFamily="18" charset="0"/>
              <a:cs typeface="Times New Roman" pitchFamily="18" charset="0"/>
            </a:endParaRPr>
          </a:p>
        </p:txBody>
      </p:sp>
      <p:sp>
        <p:nvSpPr>
          <p:cNvPr id="5" name="Скругленный прямоугольник 4"/>
          <p:cNvSpPr/>
          <p:nvPr/>
        </p:nvSpPr>
        <p:spPr>
          <a:xfrm>
            <a:off x="785786" y="142852"/>
            <a:ext cx="7643866" cy="641666"/>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150000"/>
              </a:lnSpc>
            </a:pPr>
            <a:r>
              <a:rPr lang="ru-RU" sz="2400" b="1" dirty="0">
                <a:latin typeface="Times New Roman"/>
                <a:ea typeface="Times New Roman"/>
              </a:rPr>
              <a:t>Конкурс «Закончи пословицу»</a:t>
            </a:r>
            <a:endParaRPr lang="ru-RU" sz="2400" b="1" dirty="0" smtClean="0">
              <a:solidFill>
                <a:srgbClr val="2A09B7"/>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3568" y="2060848"/>
            <a:ext cx="6912768" cy="3108543"/>
          </a:xfrm>
          <a:prstGeom prst="rect">
            <a:avLst/>
          </a:prstGeom>
          <a:noFill/>
        </p:spPr>
        <p:txBody>
          <a:bodyPr wrap="square" rtlCol="0">
            <a:spAutoFit/>
          </a:bodyPr>
          <a:lstStyle/>
          <a:p>
            <a:r>
              <a:rPr lang="ru-RU" sz="2800" u="sng" dirty="0">
                <a:solidFill>
                  <a:srgbClr val="0F243E"/>
                </a:solidFill>
                <a:latin typeface="Times New Roman"/>
                <a:ea typeface="Times New Roman"/>
              </a:rPr>
              <a:t>С</a:t>
            </a:r>
            <a:r>
              <a:rPr lang="ru-RU" sz="2800" u="sng" dirty="0" smtClean="0">
                <a:solidFill>
                  <a:srgbClr val="0F243E"/>
                </a:solidFill>
                <a:latin typeface="Times New Roman"/>
                <a:ea typeface="Times New Roman"/>
              </a:rPr>
              <a:t>хема: </a:t>
            </a:r>
          </a:p>
          <a:p>
            <a:r>
              <a:rPr lang="ru-RU" sz="2800" u="sng" dirty="0" smtClean="0">
                <a:solidFill>
                  <a:srgbClr val="0F243E"/>
                </a:solidFill>
                <a:latin typeface="Times New Roman"/>
                <a:ea typeface="Times New Roman"/>
              </a:rPr>
              <a:t>название </a:t>
            </a:r>
            <a:r>
              <a:rPr lang="ru-RU" sz="2800" u="sng" dirty="0">
                <a:solidFill>
                  <a:srgbClr val="0F243E"/>
                </a:solidFill>
                <a:latin typeface="Times New Roman"/>
                <a:ea typeface="Times New Roman"/>
              </a:rPr>
              <a:t>профессии – </a:t>
            </a:r>
            <a:endParaRPr lang="ru-RU" sz="2800" u="sng" dirty="0" smtClean="0">
              <a:solidFill>
                <a:srgbClr val="0F243E"/>
              </a:solidFill>
              <a:latin typeface="Times New Roman"/>
              <a:ea typeface="Times New Roman"/>
            </a:endParaRPr>
          </a:p>
          <a:p>
            <a:r>
              <a:rPr lang="ru-RU" sz="2800" u="sng" dirty="0" smtClean="0">
                <a:solidFill>
                  <a:srgbClr val="0F243E"/>
                </a:solidFill>
                <a:latin typeface="Times New Roman"/>
                <a:ea typeface="Times New Roman"/>
              </a:rPr>
              <a:t>место </a:t>
            </a:r>
            <a:r>
              <a:rPr lang="ru-RU" sz="2800" u="sng" dirty="0">
                <a:solidFill>
                  <a:srgbClr val="0F243E"/>
                </a:solidFill>
                <a:latin typeface="Times New Roman"/>
                <a:ea typeface="Times New Roman"/>
              </a:rPr>
              <a:t>работы </a:t>
            </a:r>
            <a:r>
              <a:rPr lang="ru-RU" sz="2800" u="sng" dirty="0" smtClean="0">
                <a:solidFill>
                  <a:srgbClr val="0F243E"/>
                </a:solidFill>
                <a:latin typeface="Times New Roman"/>
                <a:ea typeface="Times New Roman"/>
              </a:rPr>
              <a:t>– </a:t>
            </a:r>
          </a:p>
          <a:p>
            <a:r>
              <a:rPr lang="ru-RU" sz="2800" u="sng" dirty="0" smtClean="0">
                <a:solidFill>
                  <a:srgbClr val="0F243E"/>
                </a:solidFill>
                <a:latin typeface="Times New Roman"/>
                <a:ea typeface="Times New Roman"/>
              </a:rPr>
              <a:t>условия </a:t>
            </a:r>
            <a:r>
              <a:rPr lang="ru-RU" sz="2800" u="sng" dirty="0">
                <a:solidFill>
                  <a:srgbClr val="0F243E"/>
                </a:solidFill>
                <a:latin typeface="Times New Roman"/>
                <a:ea typeface="Times New Roman"/>
              </a:rPr>
              <a:t>труда </a:t>
            </a:r>
            <a:r>
              <a:rPr lang="ru-RU" sz="2800" u="sng" dirty="0" smtClean="0">
                <a:solidFill>
                  <a:srgbClr val="0F243E"/>
                </a:solidFill>
                <a:latin typeface="Times New Roman"/>
                <a:ea typeface="Times New Roman"/>
              </a:rPr>
              <a:t>– </a:t>
            </a:r>
          </a:p>
          <a:p>
            <a:r>
              <a:rPr lang="ru-RU" sz="2800" u="sng" dirty="0" smtClean="0">
                <a:solidFill>
                  <a:srgbClr val="0F243E"/>
                </a:solidFill>
                <a:latin typeface="Times New Roman"/>
                <a:ea typeface="Times New Roman"/>
              </a:rPr>
              <a:t>инструменты </a:t>
            </a:r>
            <a:r>
              <a:rPr lang="ru-RU" sz="2800" u="sng" dirty="0">
                <a:solidFill>
                  <a:srgbClr val="0F243E"/>
                </a:solidFill>
                <a:latin typeface="Times New Roman"/>
                <a:ea typeface="Times New Roman"/>
              </a:rPr>
              <a:t>для работы </a:t>
            </a:r>
            <a:r>
              <a:rPr lang="ru-RU" sz="2800" u="sng" dirty="0" smtClean="0">
                <a:solidFill>
                  <a:srgbClr val="0F243E"/>
                </a:solidFill>
                <a:latin typeface="Times New Roman"/>
                <a:ea typeface="Times New Roman"/>
              </a:rPr>
              <a:t>– </a:t>
            </a:r>
          </a:p>
          <a:p>
            <a:r>
              <a:rPr lang="ru-RU" sz="2800" u="sng" dirty="0" smtClean="0">
                <a:solidFill>
                  <a:srgbClr val="0F243E"/>
                </a:solidFill>
                <a:latin typeface="Times New Roman"/>
                <a:ea typeface="Times New Roman"/>
              </a:rPr>
              <a:t>выполняемые </a:t>
            </a:r>
            <a:r>
              <a:rPr lang="ru-RU" sz="2800" u="sng" dirty="0">
                <a:solidFill>
                  <a:srgbClr val="0F243E"/>
                </a:solidFill>
                <a:latin typeface="Times New Roman"/>
                <a:ea typeface="Times New Roman"/>
              </a:rPr>
              <a:t>трудовые операции </a:t>
            </a:r>
            <a:r>
              <a:rPr lang="ru-RU" sz="2800" u="sng" dirty="0" smtClean="0">
                <a:solidFill>
                  <a:srgbClr val="0F243E"/>
                </a:solidFill>
                <a:latin typeface="Times New Roman"/>
                <a:ea typeface="Times New Roman"/>
              </a:rPr>
              <a:t>– </a:t>
            </a:r>
          </a:p>
          <a:p>
            <a:r>
              <a:rPr lang="ru-RU" sz="2800" u="sng" dirty="0" smtClean="0">
                <a:solidFill>
                  <a:srgbClr val="0F243E"/>
                </a:solidFill>
                <a:latin typeface="Times New Roman"/>
                <a:ea typeface="Times New Roman"/>
              </a:rPr>
              <a:t>результат </a:t>
            </a:r>
            <a:r>
              <a:rPr lang="ru-RU" sz="2800" u="sng" dirty="0">
                <a:solidFill>
                  <a:srgbClr val="0F243E"/>
                </a:solidFill>
                <a:latin typeface="Times New Roman"/>
                <a:ea typeface="Times New Roman"/>
              </a:rPr>
              <a:t>труда. </a:t>
            </a:r>
            <a:endParaRPr lang="ru-RU" sz="2800" b="1" dirty="0">
              <a:solidFill>
                <a:srgbClr val="C00000"/>
              </a:solidFill>
              <a:latin typeface="Times New Roman" pitchFamily="18" charset="0"/>
              <a:cs typeface="Times New Roman" pitchFamily="18" charset="0"/>
            </a:endParaRPr>
          </a:p>
        </p:txBody>
      </p:sp>
      <p:sp>
        <p:nvSpPr>
          <p:cNvPr id="6" name="Скругленный прямоугольник 5"/>
          <p:cNvSpPr/>
          <p:nvPr/>
        </p:nvSpPr>
        <p:spPr>
          <a:xfrm>
            <a:off x="323528" y="142853"/>
            <a:ext cx="8352928" cy="1254599"/>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150000"/>
              </a:lnSpc>
            </a:pPr>
            <a:r>
              <a:rPr lang="ru-RU" sz="2400" u="sng" dirty="0">
                <a:solidFill>
                  <a:srgbClr val="FF0000"/>
                </a:solidFill>
                <a:latin typeface="Times New Roman"/>
                <a:ea typeface="Times New Roman"/>
              </a:rPr>
              <a:t>Придумайте и нарисуйте карточки-символы (пиктограммы), помогающие ребенку составить рассказ о любой профессии </a:t>
            </a:r>
            <a:endParaRPr lang="ru-RU" sz="2400" b="1" dirty="0" smtClean="0">
              <a:solidFill>
                <a:srgbClr val="FF0000"/>
              </a:solidFill>
              <a:latin typeface="Times New Roman" pitchFamily="18" charset="0"/>
              <a:cs typeface="Times New Roman" pitchFamily="18" charset="0"/>
            </a:endParaRPr>
          </a:p>
        </p:txBody>
      </p:sp>
    </p:spTree>
  </p:cSld>
  <p:clrMapOvr>
    <a:masterClrMapping/>
  </p:clrMapOvr>
  <p:transition advClick="0" advTm="12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142852"/>
            <a:ext cx="8072494" cy="542348"/>
          </a:xfrm>
          <a:prstGeom prst="round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lnSpc>
                <a:spcPct val="115000"/>
              </a:lnSpc>
              <a:spcAft>
                <a:spcPts val="1000"/>
              </a:spcAft>
            </a:pPr>
            <a:r>
              <a:rPr lang="ru-RU" sz="2400" b="1" dirty="0">
                <a:solidFill>
                  <a:srgbClr val="FF0000"/>
                </a:solidFill>
                <a:latin typeface="Times New Roman"/>
                <a:ea typeface="Times New Roman"/>
                <a:cs typeface="Times New Roman"/>
              </a:rPr>
              <a:t>Игра «Головоломка»</a:t>
            </a:r>
            <a:r>
              <a:rPr lang="ru-RU" sz="2400" dirty="0">
                <a:solidFill>
                  <a:srgbClr val="FF0000"/>
                </a:solidFill>
                <a:latin typeface="Times New Roman"/>
                <a:ea typeface="Times New Roman"/>
                <a:cs typeface="Times New Roman"/>
              </a:rPr>
              <a:t> </a:t>
            </a:r>
            <a:endParaRPr lang="ru-RU" sz="2400" dirty="0">
              <a:solidFill>
                <a:srgbClr val="FF0000"/>
              </a:solidFill>
              <a:ea typeface="Calibri"/>
              <a:cs typeface="Times New Roman"/>
            </a:endParaRPr>
          </a:p>
        </p:txBody>
      </p:sp>
      <p:sp>
        <p:nvSpPr>
          <p:cNvPr id="6" name="Прямоугольник 5"/>
          <p:cNvSpPr/>
          <p:nvPr/>
        </p:nvSpPr>
        <p:spPr>
          <a:xfrm>
            <a:off x="395536" y="927546"/>
            <a:ext cx="8352928" cy="3711016"/>
          </a:xfrm>
          <a:prstGeom prst="rect">
            <a:avLst/>
          </a:prstGeom>
        </p:spPr>
        <p:txBody>
          <a:bodyPr wrap="square">
            <a:spAutoFit/>
          </a:bodyPr>
          <a:lstStyle/>
          <a:p>
            <a:pPr>
              <a:lnSpc>
                <a:spcPct val="115000"/>
              </a:lnSpc>
              <a:spcAft>
                <a:spcPts val="1000"/>
              </a:spcAft>
            </a:pPr>
            <a:r>
              <a:rPr lang="ru-RU" sz="2300" b="1" dirty="0">
                <a:solidFill>
                  <a:srgbClr val="0F243E"/>
                </a:solidFill>
                <a:latin typeface="Times New Roman"/>
                <a:ea typeface="Times New Roman"/>
                <a:cs typeface="Times New Roman"/>
              </a:rPr>
              <a:t>РВАЧ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 - (медработник)</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ТЁРКА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 </a:t>
            </a:r>
            <a:r>
              <a:rPr lang="ru-RU" sz="2300" b="1" dirty="0" smtClean="0">
                <a:solidFill>
                  <a:srgbClr val="0F243E"/>
                </a:solidFill>
                <a:latin typeface="Times New Roman"/>
                <a:ea typeface="Times New Roman"/>
                <a:cs typeface="Times New Roman"/>
              </a:rPr>
              <a:t>(</a:t>
            </a:r>
            <a:r>
              <a:rPr lang="ru-RU" sz="2300" b="1" dirty="0">
                <a:solidFill>
                  <a:srgbClr val="0F243E"/>
                </a:solidFill>
                <a:latin typeface="Times New Roman"/>
                <a:ea typeface="Times New Roman"/>
                <a:cs typeface="Times New Roman"/>
              </a:rPr>
              <a:t>театральная и кинематографическая профессия)</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КУЛОН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 </a:t>
            </a:r>
            <a:r>
              <a:rPr lang="ru-RU" sz="2300" b="1" dirty="0" smtClean="0">
                <a:solidFill>
                  <a:srgbClr val="0F243E"/>
                </a:solidFill>
                <a:latin typeface="Times New Roman"/>
                <a:ea typeface="Times New Roman"/>
                <a:cs typeface="Times New Roman"/>
              </a:rPr>
              <a:t>(</a:t>
            </a:r>
            <a:r>
              <a:rPr lang="ru-RU" sz="2300" b="1" dirty="0">
                <a:solidFill>
                  <a:srgbClr val="0F243E"/>
                </a:solidFill>
                <a:latin typeface="Times New Roman"/>
                <a:ea typeface="Times New Roman"/>
                <a:cs typeface="Times New Roman"/>
              </a:rPr>
              <a:t>весёлая цирковая профессия)</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МАРЛЯ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 </a:t>
            </a:r>
            <a:r>
              <a:rPr lang="ru-RU" sz="2300" b="1" dirty="0" smtClean="0">
                <a:solidFill>
                  <a:srgbClr val="0F243E"/>
                </a:solidFill>
                <a:latin typeface="Times New Roman"/>
                <a:ea typeface="Times New Roman"/>
                <a:cs typeface="Times New Roman"/>
              </a:rPr>
              <a:t>(«</a:t>
            </a:r>
            <a:r>
              <a:rPr lang="ru-RU" sz="2300" b="1" dirty="0">
                <a:solidFill>
                  <a:srgbClr val="0F243E"/>
                </a:solidFill>
                <a:latin typeface="Times New Roman"/>
                <a:ea typeface="Times New Roman"/>
                <a:cs typeface="Times New Roman"/>
              </a:rPr>
              <a:t>разноцветный рабочий»)</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СТАРИНА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младший медработник)</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ВОДОСТОК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животноводческая профессия)</a:t>
            </a:r>
            <a:endParaRPr lang="ru-RU" sz="2300" dirty="0">
              <a:ea typeface="Calibri"/>
              <a:cs typeface="Times New Roman"/>
            </a:endParaRPr>
          </a:p>
          <a:p>
            <a:pPr>
              <a:lnSpc>
                <a:spcPct val="115000"/>
              </a:lnSpc>
              <a:spcAft>
                <a:spcPts val="1000"/>
              </a:spcAft>
            </a:pPr>
            <a:r>
              <a:rPr lang="ru-RU" sz="2300" b="1" dirty="0">
                <a:solidFill>
                  <a:srgbClr val="0F243E"/>
                </a:solidFill>
                <a:latin typeface="Times New Roman"/>
                <a:ea typeface="Times New Roman"/>
                <a:cs typeface="Times New Roman"/>
              </a:rPr>
              <a:t>КРЕДИТОР = </a:t>
            </a:r>
            <a:r>
              <a:rPr lang="ru-RU" sz="2300" b="1" dirty="0" smtClean="0">
                <a:solidFill>
                  <a:srgbClr val="0F243E"/>
                </a:solidFill>
                <a:latin typeface="Times New Roman"/>
                <a:ea typeface="Times New Roman"/>
                <a:cs typeface="Times New Roman"/>
              </a:rPr>
              <a:t>- (</a:t>
            </a:r>
            <a:r>
              <a:rPr lang="ru-RU" sz="2300" b="1" dirty="0">
                <a:solidFill>
                  <a:srgbClr val="0F243E"/>
                </a:solidFill>
                <a:latin typeface="Times New Roman"/>
                <a:ea typeface="Times New Roman"/>
                <a:cs typeface="Times New Roman"/>
              </a:rPr>
              <a:t>руководитель предприятия, начальник)</a:t>
            </a:r>
            <a:endParaRPr lang="ru-RU" sz="2300" dirty="0">
              <a:ea typeface="Calibri"/>
              <a:cs typeface="Times New Roman"/>
            </a:endParaRPr>
          </a:p>
        </p:txBody>
      </p:sp>
    </p:spTree>
  </p:cSld>
  <p:clrMapOvr>
    <a:masterClrMapping/>
  </p:clrMapOvr>
  <p:transition advClick="0" advTm="13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756203" y="404664"/>
            <a:ext cx="7643866" cy="641666"/>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lnSpc>
                <a:spcPct val="150000"/>
              </a:lnSpc>
            </a:pPr>
            <a:r>
              <a:rPr lang="ru-RU" sz="2400" dirty="0">
                <a:solidFill>
                  <a:srgbClr val="FF0000"/>
                </a:solidFill>
                <a:latin typeface="Times New Roman"/>
                <a:ea typeface="Times New Roman"/>
              </a:rPr>
              <a:t>Определи профессию по фотографии </a:t>
            </a:r>
            <a:endParaRPr lang="ru-RU" sz="2400" b="1" dirty="0" smtClean="0">
              <a:solidFill>
                <a:srgbClr val="FF0000"/>
              </a:solidFill>
              <a:latin typeface="Times New Roman" pitchFamily="18" charset="0"/>
              <a:cs typeface="Times New Roman" pitchFamily="18" charset="0"/>
            </a:endParaRPr>
          </a:p>
        </p:txBody>
      </p:sp>
      <p:pic>
        <p:nvPicPr>
          <p:cNvPr id="1026" name="Picture 2" descr="E:\Семинар 22.01.20\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560" y="1712430"/>
            <a:ext cx="3661290" cy="272468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Семинар 22.01.20\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6" y="1712430"/>
            <a:ext cx="3847662" cy="27246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142852"/>
            <a:ext cx="8072494" cy="641666"/>
          </a:xfrm>
          <a:prstGeom prst="round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lnSpc>
                <a:spcPct val="150000"/>
              </a:lnSpc>
            </a:pPr>
            <a:r>
              <a:rPr lang="ru-RU" sz="2400" dirty="0">
                <a:solidFill>
                  <a:srgbClr val="FF0000"/>
                </a:solidFill>
                <a:latin typeface="Times New Roman"/>
                <a:ea typeface="Times New Roman"/>
              </a:rPr>
              <a:t>Определи профессию по фотографии </a:t>
            </a:r>
            <a:endParaRPr lang="ru-RU" sz="2400" b="1" dirty="0">
              <a:solidFill>
                <a:srgbClr val="FF0000"/>
              </a:solidFill>
              <a:latin typeface="Times New Roman" pitchFamily="18" charset="0"/>
              <a:cs typeface="Times New Roman" pitchFamily="18" charset="0"/>
            </a:endParaRPr>
          </a:p>
        </p:txBody>
      </p:sp>
      <p:pic>
        <p:nvPicPr>
          <p:cNvPr id="2050" name="Picture 2" descr="E:\Семинар 22.01.20\79867_500xx_.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12832" y="1052736"/>
            <a:ext cx="5407248" cy="54072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1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142852"/>
            <a:ext cx="8072494" cy="641666"/>
          </a:xfrm>
          <a:prstGeom prst="round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lnSpc>
                <a:spcPct val="150000"/>
              </a:lnSpc>
            </a:pPr>
            <a:r>
              <a:rPr lang="ru-RU" sz="2400" dirty="0">
                <a:solidFill>
                  <a:srgbClr val="FF0000"/>
                </a:solidFill>
                <a:latin typeface="Times New Roman"/>
                <a:ea typeface="Times New Roman"/>
              </a:rPr>
              <a:t>Определи профессию по фотографии </a:t>
            </a:r>
            <a:endParaRPr lang="ru-RU" sz="2400" b="1" dirty="0">
              <a:solidFill>
                <a:srgbClr val="FF0000"/>
              </a:solidFill>
              <a:latin typeface="Times New Roman" pitchFamily="18" charset="0"/>
              <a:cs typeface="Times New Roman" pitchFamily="18" charset="0"/>
            </a:endParaRPr>
          </a:p>
        </p:txBody>
      </p:sp>
      <p:pic>
        <p:nvPicPr>
          <p:cNvPr id="3074" name="Picture 2" descr="E:\Семинар 22.01.2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39752" y="908720"/>
            <a:ext cx="4143974" cy="284158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Семинар 22.01.20\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13335" y="4005064"/>
            <a:ext cx="4788767" cy="26642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691680" y="260648"/>
            <a:ext cx="6912768" cy="1055608"/>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800" b="1" dirty="0">
                <a:solidFill>
                  <a:srgbClr val="FF0000"/>
                </a:solidFill>
                <a:latin typeface="Times New Roman"/>
                <a:ea typeface="Times New Roman"/>
              </a:rPr>
              <a:t>Что же означает термин </a:t>
            </a:r>
            <a:endParaRPr lang="ru-RU" sz="2800" b="1" dirty="0" smtClean="0">
              <a:solidFill>
                <a:srgbClr val="FF0000"/>
              </a:solidFill>
              <a:latin typeface="Times New Roman"/>
              <a:ea typeface="Times New Roman"/>
            </a:endParaRPr>
          </a:p>
          <a:p>
            <a:pPr algn="ctr"/>
            <a:r>
              <a:rPr lang="ru-RU" sz="2800" b="1" dirty="0" smtClean="0">
                <a:solidFill>
                  <a:srgbClr val="FF0000"/>
                </a:solidFill>
                <a:latin typeface="Times New Roman"/>
                <a:ea typeface="Times New Roman"/>
              </a:rPr>
              <a:t>«</a:t>
            </a:r>
            <a:r>
              <a:rPr lang="ru-RU" sz="2800" b="1" dirty="0">
                <a:solidFill>
                  <a:srgbClr val="FF0000"/>
                </a:solidFill>
                <a:latin typeface="Times New Roman"/>
                <a:ea typeface="Times New Roman"/>
              </a:rPr>
              <a:t>Профориентация в ДОУ»?</a:t>
            </a:r>
            <a:endParaRPr lang="ru-RU" sz="2800" dirty="0">
              <a:solidFill>
                <a:srgbClr val="FF0000"/>
              </a:solidFill>
              <a:effectLst/>
            </a:endParaRPr>
          </a:p>
        </p:txBody>
      </p:sp>
      <p:sp>
        <p:nvSpPr>
          <p:cNvPr id="6" name="Скругленный прямоугольник 5"/>
          <p:cNvSpPr/>
          <p:nvPr/>
        </p:nvSpPr>
        <p:spPr>
          <a:xfrm>
            <a:off x="827582" y="2564904"/>
            <a:ext cx="7776865" cy="1328023"/>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lgn="just">
              <a:spcAft>
                <a:spcPts val="0"/>
              </a:spcAft>
              <a:buFont typeface="Wingdings 2"/>
              <a:buChar char=""/>
              <a:tabLst>
                <a:tab pos="457200" algn="l"/>
              </a:tabLst>
            </a:pPr>
            <a:r>
              <a:rPr lang="ru-RU" b="1" i="1" dirty="0">
                <a:solidFill>
                  <a:srgbClr val="002060"/>
                </a:solidFill>
                <a:latin typeface="Times New Roman" panose="02020603050405020304" pitchFamily="18" charset="0"/>
                <a:ea typeface="Times New Roman"/>
                <a:cs typeface="Times New Roman" panose="02020603050405020304" pitchFamily="18" charset="0"/>
              </a:rPr>
              <a:t>Система мероприятий, направленных на выявление личностных особенностей, интересов и способностей у каждого человека, для оказания ему помощи в разумном выборе профессии, наиболее соответствующих его индивидуальным возможностям.</a:t>
            </a:r>
            <a:endParaRPr lang="ru-RU" dirty="0">
              <a:solidFill>
                <a:srgbClr val="002060"/>
              </a:solidFill>
              <a:effectLst/>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827583" y="4581128"/>
            <a:ext cx="7776865" cy="1021556"/>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lgn="just">
              <a:spcAft>
                <a:spcPts val="0"/>
              </a:spcAft>
              <a:buFont typeface="Wingdings 2"/>
              <a:buChar char=""/>
              <a:tabLst>
                <a:tab pos="457200" algn="l"/>
              </a:tabLst>
            </a:pPr>
            <a:r>
              <a:rPr lang="ru-RU" b="1" i="1" dirty="0">
                <a:solidFill>
                  <a:srgbClr val="002060"/>
                </a:solidFill>
                <a:latin typeface="Times New Roman" panose="02020603050405020304" pitchFamily="18" charset="0"/>
                <a:ea typeface="Times New Roman"/>
                <a:cs typeface="Times New Roman" panose="02020603050405020304" pitchFamily="18" charset="0"/>
              </a:rPr>
              <a:t>Общее знакомство с миром профессий с совместным обсуждением мечты и опыта ребенка, приобретенных им в разных видах трудовой деятельности.</a:t>
            </a:r>
            <a:endParaRPr lang="ru-RU" dirty="0">
              <a:solidFill>
                <a:srgbClr val="00206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1013735"/>
      </p:ext>
    </p:extLst>
  </p:cSld>
  <p:clrMapOvr>
    <a:masterClrMapping/>
  </p:clrMapOvr>
  <p:transition advClick="0" advTm="25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142852"/>
            <a:ext cx="8072494" cy="641666"/>
          </a:xfrm>
          <a:prstGeom prst="round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lnSpc>
                <a:spcPct val="150000"/>
              </a:lnSpc>
            </a:pPr>
            <a:r>
              <a:rPr lang="ru-RU" sz="2400" dirty="0">
                <a:solidFill>
                  <a:srgbClr val="FF0000"/>
                </a:solidFill>
                <a:latin typeface="Times New Roman"/>
                <a:ea typeface="Times New Roman"/>
              </a:rPr>
              <a:t>Определи профессию по фотографии </a:t>
            </a:r>
            <a:endParaRPr lang="ru-RU" sz="2400" b="1" dirty="0">
              <a:solidFill>
                <a:srgbClr val="FF0000"/>
              </a:solidFill>
              <a:latin typeface="Times New Roman" pitchFamily="18" charset="0"/>
              <a:cs typeface="Times New Roman" pitchFamily="18" charset="0"/>
            </a:endParaRPr>
          </a:p>
        </p:txBody>
      </p:sp>
      <p:pic>
        <p:nvPicPr>
          <p:cNvPr id="4098" name="Picture 2" descr="E:\Семинар 22.01.20\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40619" y="908720"/>
            <a:ext cx="6934200" cy="5505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3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650" dirty="0" smtClean="0">
                <a:solidFill>
                  <a:srgbClr val="FF0000"/>
                </a:solidFill>
              </a:rPr>
              <a:t>Компьютер</a:t>
            </a:r>
            <a:endParaRPr lang="ru-RU" sz="4650" dirty="0">
              <a:solidFill>
                <a:srgbClr val="FF0000"/>
              </a:solidFill>
            </a:endParaRPr>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309018" y="1600200"/>
            <a:ext cx="4525963" cy="4525963"/>
          </a:xfrm>
        </p:spPr>
      </p:pic>
    </p:spTree>
    <p:extLst>
      <p:ext uri="{BB962C8B-B14F-4D97-AF65-F5344CB8AC3E}">
        <p14:creationId xmlns:p14="http://schemas.microsoft.com/office/powerpoint/2010/main" val="3609055195"/>
      </p:ext>
    </p:extLst>
  </p:cSld>
  <p:clrMapOvr>
    <a:masterClrMapping/>
  </p:clrMapOvr>
  <p:transition advClick="0" advTm="1000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rgbClr val="FF0000"/>
                </a:solidFill>
              </a:rPr>
              <a:t>алхимик</a:t>
            </a:r>
            <a:endParaRPr lang="ru-RU" sz="4800" dirty="0">
              <a:solidFill>
                <a:srgbClr val="FF0000"/>
              </a:solidFill>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177528" y="1600200"/>
            <a:ext cx="6788944" cy="4525963"/>
          </a:xfrm>
        </p:spPr>
      </p:pic>
    </p:spTree>
    <p:extLst>
      <p:ext uri="{BB962C8B-B14F-4D97-AF65-F5344CB8AC3E}">
        <p14:creationId xmlns:p14="http://schemas.microsoft.com/office/powerpoint/2010/main" val="3532811150"/>
      </p:ext>
    </p:extLst>
  </p:cSld>
  <p:clrMapOvr>
    <a:masterClrMapping/>
  </p:clrMapOvr>
  <p:transition advClick="0" advTm="10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rgbClr val="FF0000"/>
                </a:solidFill>
              </a:rPr>
              <a:t>цирюльник</a:t>
            </a:r>
            <a:endParaRPr lang="ru-RU" sz="4800" dirty="0">
              <a:solidFill>
                <a:srgbClr val="FF0000"/>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857250" y="1767681"/>
            <a:ext cx="7429500" cy="4191000"/>
          </a:xfrm>
        </p:spPr>
      </p:pic>
    </p:spTree>
    <p:extLst>
      <p:ext uri="{BB962C8B-B14F-4D97-AF65-F5344CB8AC3E}">
        <p14:creationId xmlns:p14="http://schemas.microsoft.com/office/powerpoint/2010/main" val="3095840275"/>
      </p:ext>
    </p:extLst>
  </p:cSld>
  <p:clrMapOvr>
    <a:masterClrMapping/>
  </p:clrMapOvr>
  <p:transition advClick="0" advTm="1000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142852"/>
            <a:ext cx="8072494" cy="641666"/>
          </a:xfrm>
          <a:prstGeom prst="round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lnSpc>
                <a:spcPct val="150000"/>
              </a:lnSpc>
            </a:pPr>
            <a:r>
              <a:rPr lang="ru-RU" sz="2400" dirty="0">
                <a:solidFill>
                  <a:srgbClr val="FF0000"/>
                </a:solidFill>
                <a:latin typeface="Times New Roman"/>
                <a:ea typeface="Times New Roman"/>
              </a:rPr>
              <a:t>Определи профессию по фотографии </a:t>
            </a:r>
            <a:endParaRPr lang="ru-RU" sz="2400" b="1" dirty="0">
              <a:solidFill>
                <a:srgbClr val="FF0000"/>
              </a:solidFill>
              <a:latin typeface="Times New Roman" pitchFamily="18" charset="0"/>
              <a:cs typeface="Times New Roman" pitchFamily="18" charset="0"/>
            </a:endParaRPr>
          </a:p>
        </p:txBody>
      </p:sp>
      <p:pic>
        <p:nvPicPr>
          <p:cNvPr id="5123" name="Picture 3" descr="E:\Семинар 22.01.20\8.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196752"/>
            <a:ext cx="3730625" cy="249078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Семинар 22.01.20\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5" y="1196751"/>
            <a:ext cx="3753599" cy="2490787"/>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Семинар 22.01.20\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18196" y="3933056"/>
            <a:ext cx="4143411" cy="28083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2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496944" cy="6124754"/>
          </a:xfrm>
          <a:prstGeom prst="rect">
            <a:avLst/>
          </a:prstGeom>
        </p:spPr>
        <p:txBody>
          <a:bodyPr wrap="square">
            <a:spAutoFit/>
          </a:bodyPr>
          <a:lstStyle/>
          <a:p>
            <a:r>
              <a:rPr lang="ru-RU" sz="2800" u="sng" dirty="0" smtClean="0">
                <a:solidFill>
                  <a:srgbClr val="FF0000"/>
                </a:solidFill>
                <a:latin typeface="Arial Black" panose="020B0A04020102020204" pitchFamily="34" charset="0"/>
              </a:rPr>
              <a:t>задачи младшего дошкольного возраста</a:t>
            </a:r>
          </a:p>
          <a:p>
            <a:r>
              <a:rPr lang="ru-RU" sz="2800" dirty="0" smtClean="0">
                <a:solidFill>
                  <a:srgbClr val="000000"/>
                </a:solidFill>
                <a:latin typeface="Arial Black" panose="020B0A04020102020204" pitchFamily="34" charset="0"/>
                <a:ea typeface="Times New Roman" panose="02020603050405020304" pitchFamily="18" charset="0"/>
              </a:rPr>
              <a:t>Социальное </a:t>
            </a:r>
            <a:r>
              <a:rPr lang="ru-RU" sz="2800" dirty="0">
                <a:solidFill>
                  <a:srgbClr val="000000"/>
                </a:solidFill>
                <a:latin typeface="Arial Black" panose="020B0A04020102020204" pitchFamily="34" charset="0"/>
                <a:ea typeface="Times New Roman" panose="02020603050405020304" pitchFamily="18" charset="0"/>
              </a:rPr>
              <a:t>самоопределение детей и развитие детской социальной инициативы является на современном этапе одной из главных задач, актуальных, прежде всего, потому, что сейчас на передний план выходит проблема воспитания личности, способной действовать универсально, владеющей культурой социального самоопределения. А для этого важно сформировать опыт проживания в социальной системе, очертить профессиональные перспективы.</a:t>
            </a:r>
            <a:endParaRPr lang="ru-RU" sz="2800" dirty="0">
              <a:latin typeface="Arial Black" panose="020B0A04020102020204" pitchFamily="34" charset="0"/>
            </a:endParaRPr>
          </a:p>
        </p:txBody>
      </p:sp>
    </p:spTree>
    <p:extLst>
      <p:ext uri="{BB962C8B-B14F-4D97-AF65-F5344CB8AC3E}">
        <p14:creationId xmlns:p14="http://schemas.microsoft.com/office/powerpoint/2010/main" val="1028932278"/>
      </p:ext>
    </p:extLst>
  </p:cSld>
  <p:clrMapOvr>
    <a:masterClrMapping/>
  </p:clrMapOvr>
  <p:transition advClick="0" advTm="1000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84976" cy="5693866"/>
          </a:xfrm>
          <a:prstGeom prst="rect">
            <a:avLst/>
          </a:prstGeom>
        </p:spPr>
        <p:txBody>
          <a:bodyPr wrap="square">
            <a:spAutoFit/>
          </a:bodyPr>
          <a:lstStyle/>
          <a:p>
            <a:r>
              <a:rPr lang="ru-RU" sz="2800" u="sng" dirty="0">
                <a:solidFill>
                  <a:srgbClr val="FF0000"/>
                </a:solidFill>
                <a:latin typeface="Arial Black" panose="020B0A04020102020204" pitchFamily="34" charset="0"/>
                <a:ea typeface="Times New Roman" panose="02020603050405020304" pitchFamily="18" charset="0"/>
              </a:rPr>
              <a:t>задачи среднего дошкольного возраста</a:t>
            </a:r>
            <a:r>
              <a:rPr lang="ru-RU" sz="2800" dirty="0">
                <a:solidFill>
                  <a:srgbClr val="000000"/>
                </a:solidFill>
                <a:latin typeface="Arial Black" panose="020B0A04020102020204" pitchFamily="34" charset="0"/>
                <a:ea typeface="Times New Roman" panose="02020603050405020304" pitchFamily="18" charset="0"/>
              </a:rPr>
              <a:t> </a:t>
            </a:r>
          </a:p>
          <a:p>
            <a:endParaRPr lang="ru-RU" sz="2800" dirty="0" smtClean="0">
              <a:solidFill>
                <a:srgbClr val="000000"/>
              </a:solidFill>
              <a:latin typeface="Arial Black" panose="020B0A04020102020204" pitchFamily="34" charset="0"/>
              <a:ea typeface="Times New Roman" panose="02020603050405020304" pitchFamily="18" charset="0"/>
            </a:endParaRPr>
          </a:p>
          <a:p>
            <a:r>
              <a:rPr lang="ru-RU" sz="2800" dirty="0" smtClean="0">
                <a:solidFill>
                  <a:srgbClr val="000000"/>
                </a:solidFill>
                <a:latin typeface="Arial Black" panose="020B0A04020102020204" pitchFamily="34" charset="0"/>
                <a:ea typeface="Times New Roman" panose="02020603050405020304" pitchFamily="18" charset="0"/>
              </a:rPr>
              <a:t>Содержание </a:t>
            </a:r>
            <a:r>
              <a:rPr lang="ru-RU" sz="2800" dirty="0">
                <a:solidFill>
                  <a:srgbClr val="000000"/>
                </a:solidFill>
                <a:latin typeface="Arial Black" panose="020B0A04020102020204" pitchFamily="34" charset="0"/>
                <a:ea typeface="Times New Roman" panose="02020603050405020304" pitchFamily="18" charset="0"/>
              </a:rPr>
              <a:t>современного дошкольного образования лежит в сфере субъектного опыта ребенка. Образовательная деятельность должна включать в себя рациональный и эмоционально – чувственный опыт. Задачей взрослого становится оказание помощи ребенку по осознанию этого опыта, обобщению его и фиксацией в обобщенном виде с помощью игровых моделей.</a:t>
            </a:r>
            <a:br>
              <a:rPr lang="ru-RU" sz="2800" dirty="0">
                <a:solidFill>
                  <a:srgbClr val="000000"/>
                </a:solidFill>
                <a:latin typeface="Arial Black" panose="020B0A04020102020204" pitchFamily="34" charset="0"/>
                <a:ea typeface="Times New Roman" panose="02020603050405020304" pitchFamily="18" charset="0"/>
              </a:rPr>
            </a:br>
            <a:endParaRPr lang="ru-RU" sz="2800" dirty="0">
              <a:latin typeface="Arial Black" panose="020B0A04020102020204" pitchFamily="34" charset="0"/>
            </a:endParaRPr>
          </a:p>
        </p:txBody>
      </p:sp>
    </p:spTree>
    <p:extLst>
      <p:ext uri="{BB962C8B-B14F-4D97-AF65-F5344CB8AC3E}">
        <p14:creationId xmlns:p14="http://schemas.microsoft.com/office/powerpoint/2010/main" val="656473173"/>
      </p:ext>
    </p:extLst>
  </p:cSld>
  <p:clrMapOvr>
    <a:masterClrMapping/>
  </p:clrMapOvr>
  <p:transition advClick="0" advTm="1000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640960" cy="6740307"/>
          </a:xfrm>
          <a:prstGeom prst="rect">
            <a:avLst/>
          </a:prstGeom>
        </p:spPr>
        <p:txBody>
          <a:bodyPr wrap="square">
            <a:spAutoFit/>
          </a:bodyPr>
          <a:lstStyle/>
          <a:p>
            <a:pPr algn="ctr"/>
            <a:r>
              <a:rPr lang="ru-RU" sz="2400" u="sng" dirty="0">
                <a:solidFill>
                  <a:srgbClr val="FF0000"/>
                </a:solidFill>
                <a:latin typeface="Arial Black" panose="020B0A04020102020204" pitchFamily="34" charset="0"/>
                <a:ea typeface="Times New Roman" panose="02020603050405020304" pitchFamily="18" charset="0"/>
              </a:rPr>
              <a:t>задачи младшего старшего дошкольного возраста </a:t>
            </a:r>
          </a:p>
          <a:p>
            <a:endParaRPr lang="ru-RU" sz="2400" dirty="0" smtClean="0">
              <a:solidFill>
                <a:srgbClr val="000000"/>
              </a:solidFill>
              <a:latin typeface="Arial Black" panose="020B0A04020102020204" pitchFamily="34" charset="0"/>
              <a:ea typeface="Times New Roman" panose="02020603050405020304" pitchFamily="18" charset="0"/>
            </a:endParaRPr>
          </a:p>
          <a:p>
            <a:r>
              <a:rPr lang="ru-RU" sz="2400" dirty="0" smtClean="0">
                <a:solidFill>
                  <a:srgbClr val="000000"/>
                </a:solidFill>
                <a:latin typeface="Arial Black" panose="020B0A04020102020204" pitchFamily="34" charset="0"/>
                <a:ea typeface="Times New Roman" panose="02020603050405020304" pitchFamily="18" charset="0"/>
              </a:rPr>
              <a:t>Для </a:t>
            </a:r>
            <a:r>
              <a:rPr lang="ru-RU" sz="2400" dirty="0">
                <a:solidFill>
                  <a:srgbClr val="000000"/>
                </a:solidFill>
                <a:latin typeface="Arial Black" panose="020B0A04020102020204" pitchFamily="34" charset="0"/>
                <a:ea typeface="Times New Roman" panose="02020603050405020304" pitchFamily="18" charset="0"/>
              </a:rPr>
              <a:t>того, чтобы воспитать у детей уважительное отношение к труду, важно обогащать их представления о разных видах профессий взрослых, о роли труда в жизни людей и его результатах, о мотивах, которые движут людьми в процессе труда.</a:t>
            </a:r>
            <a:br>
              <a:rPr lang="ru-RU" sz="2400" dirty="0">
                <a:solidFill>
                  <a:srgbClr val="000000"/>
                </a:solidFill>
                <a:latin typeface="Arial Black" panose="020B0A04020102020204" pitchFamily="34" charset="0"/>
                <a:ea typeface="Times New Roman" panose="02020603050405020304" pitchFamily="18" charset="0"/>
              </a:rPr>
            </a:br>
            <a:r>
              <a:rPr lang="ru-RU" sz="2400" dirty="0">
                <a:solidFill>
                  <a:srgbClr val="000000"/>
                </a:solidFill>
                <a:latin typeface="Arial Black" panose="020B0A04020102020204" pitchFamily="34" charset="0"/>
                <a:ea typeface="Times New Roman" panose="02020603050405020304" pitchFamily="18" charset="0"/>
              </a:rPr>
              <a:t>Дети дошкольного возраста способны осознавать сущность деятельности взрослых. Такие знания обеспечивают понимание задач общества и каждого человека, помогают регулировать поступки детей, перестраивать их мотивы и отношение к собственному труду, труду взрослых, предметам, созданных людьми.</a:t>
            </a:r>
            <a:br>
              <a:rPr lang="ru-RU" sz="2400" dirty="0">
                <a:solidFill>
                  <a:srgbClr val="000000"/>
                </a:solidFill>
                <a:latin typeface="Arial Black" panose="020B0A04020102020204" pitchFamily="34" charset="0"/>
                <a:ea typeface="Times New Roman" panose="02020603050405020304" pitchFamily="18" charset="0"/>
              </a:rPr>
            </a:br>
            <a:endParaRPr lang="ru-RU" sz="2400" dirty="0">
              <a:latin typeface="Arial Black" panose="020B0A04020102020204" pitchFamily="34" charset="0"/>
            </a:endParaRPr>
          </a:p>
        </p:txBody>
      </p:sp>
    </p:spTree>
    <p:extLst>
      <p:ext uri="{BB962C8B-B14F-4D97-AF65-F5344CB8AC3E}">
        <p14:creationId xmlns:p14="http://schemas.microsoft.com/office/powerpoint/2010/main" val="1377884525"/>
      </p:ext>
    </p:extLst>
  </p:cSld>
  <p:clrMapOvr>
    <a:masterClrMapping/>
  </p:clrMapOvr>
  <p:transition advClick="0" advTm="1000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Семинар 22.01.20\hello_html_m46e3279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188640"/>
            <a:ext cx="8280241" cy="62101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2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school03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95600" y="1557338"/>
            <a:ext cx="3352800" cy="4271962"/>
          </a:xfrm>
          <a:prstGeom prst="roundRect">
            <a:avLst/>
          </a:prstGeom>
          <a:noFill/>
          <a:ln w="9525">
            <a:solidFill>
              <a:schemeClr val="bg1"/>
            </a:solidFill>
            <a:miter lim="800000"/>
            <a:headEnd/>
            <a:tailEnd/>
          </a:ln>
          <a:effectLst/>
        </p:spPr>
      </p:pic>
      <p:sp>
        <p:nvSpPr>
          <p:cNvPr id="3" name="Заголовок 1"/>
          <p:cNvSpPr txBox="1">
            <a:spLocks/>
          </p:cNvSpPr>
          <p:nvPr/>
        </p:nvSpPr>
        <p:spPr>
          <a:xfrm>
            <a:off x="301625" y="228600"/>
            <a:ext cx="8510588" cy="1325563"/>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folHlink"/>
                </a:solidFill>
                <a:effectLst/>
                <a:uLnTx/>
                <a:uFillTx/>
                <a:latin typeface="+mj-lt"/>
                <a:ea typeface="+mj-ea"/>
                <a:cs typeface="+mj-cs"/>
              </a:rPr>
              <a:t>Спасибо за внимание !</a:t>
            </a:r>
          </a:p>
        </p:txBody>
      </p:sp>
    </p:spTree>
  </p:cSld>
  <p:clrMapOvr>
    <a:masterClrMapping/>
  </p:clrMapOvr>
  <p:transition advClick="0"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285852" y="260648"/>
            <a:ext cx="6310484" cy="606407"/>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lnSpc>
                <a:spcPct val="115000"/>
              </a:lnSpc>
            </a:pPr>
            <a:r>
              <a:rPr lang="ru-RU" sz="2800" b="1" dirty="0">
                <a:solidFill>
                  <a:srgbClr val="FF0000"/>
                </a:solidFill>
                <a:latin typeface="Times New Roman"/>
                <a:ea typeface="Times New Roman"/>
              </a:rPr>
              <a:t>Ранняя профориентация призвана:</a:t>
            </a:r>
            <a:endParaRPr lang="ru-RU" sz="2400" b="1" dirty="0">
              <a:solidFill>
                <a:srgbClr val="FF0000"/>
              </a:solidFill>
              <a:effectLst/>
              <a:latin typeface="Times New Roman"/>
              <a:ea typeface="Times New Roman"/>
            </a:endParaRPr>
          </a:p>
        </p:txBody>
      </p:sp>
      <p:sp>
        <p:nvSpPr>
          <p:cNvPr id="4" name="Скругленный прямоугольник 3"/>
          <p:cNvSpPr/>
          <p:nvPr/>
        </p:nvSpPr>
        <p:spPr>
          <a:xfrm>
            <a:off x="1403647" y="3140968"/>
            <a:ext cx="6840759" cy="1041987"/>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lnSpc>
                <a:spcPct val="115000"/>
              </a:lnSpc>
              <a:buFont typeface="Wingdings" panose="05000000000000000000" pitchFamily="2" charset="2"/>
              <a:buChar char="Ø"/>
            </a:pPr>
            <a:r>
              <a:rPr lang="ru-RU" sz="2400" dirty="0" smtClean="0">
                <a:solidFill>
                  <a:prstClr val="black"/>
                </a:solidFill>
                <a:latin typeface="Times New Roman"/>
                <a:ea typeface="Times New Roman"/>
              </a:rPr>
              <a:t> </a:t>
            </a:r>
            <a:r>
              <a:rPr lang="ru-RU" sz="2400" dirty="0">
                <a:solidFill>
                  <a:prstClr val="black"/>
                </a:solidFill>
                <a:latin typeface="Times New Roman"/>
                <a:ea typeface="Times New Roman"/>
              </a:rPr>
              <a:t>представить возможность использовать свои силы в других видах </a:t>
            </a:r>
            <a:r>
              <a:rPr lang="ru-RU" sz="2400" dirty="0" smtClean="0">
                <a:solidFill>
                  <a:prstClr val="black"/>
                </a:solidFill>
                <a:latin typeface="Times New Roman"/>
                <a:ea typeface="Times New Roman"/>
              </a:rPr>
              <a:t>деятельности</a:t>
            </a:r>
            <a:endParaRPr lang="ru-RU" sz="2000" dirty="0">
              <a:solidFill>
                <a:prstClr val="black"/>
              </a:solidFill>
              <a:latin typeface="Times New Roman"/>
              <a:ea typeface="Times New Roman"/>
            </a:endParaRPr>
          </a:p>
        </p:txBody>
      </p:sp>
      <p:sp>
        <p:nvSpPr>
          <p:cNvPr id="6" name="Скругленный прямоугольник 5"/>
          <p:cNvSpPr/>
          <p:nvPr/>
        </p:nvSpPr>
        <p:spPr>
          <a:xfrm>
            <a:off x="1308220" y="1412776"/>
            <a:ext cx="6840760" cy="1041987"/>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L="342900" indent="-342900">
              <a:lnSpc>
                <a:spcPct val="115000"/>
              </a:lnSpc>
              <a:buFont typeface="Wingdings" panose="05000000000000000000" pitchFamily="2" charset="2"/>
              <a:buChar char="Ø"/>
            </a:pPr>
            <a:r>
              <a:rPr lang="ru-RU" sz="2400" dirty="0" smtClean="0">
                <a:latin typeface="Times New Roman"/>
                <a:ea typeface="Times New Roman"/>
              </a:rPr>
              <a:t> </a:t>
            </a:r>
            <a:r>
              <a:rPr lang="ru-RU" sz="2400" dirty="0">
                <a:latin typeface="Times New Roman"/>
                <a:ea typeface="Times New Roman"/>
              </a:rPr>
              <a:t>дать ребёнку начальные и максимально разнообразные представления о </a:t>
            </a:r>
            <a:r>
              <a:rPr lang="ru-RU" sz="2400" dirty="0" smtClean="0">
                <a:latin typeface="Times New Roman"/>
                <a:ea typeface="Times New Roman"/>
              </a:rPr>
              <a:t>профессиях</a:t>
            </a:r>
            <a:endParaRPr lang="ru-RU" sz="2000" dirty="0">
              <a:effectLst/>
              <a:latin typeface="Times New Roman"/>
              <a:ea typeface="Times New Roman"/>
            </a:endParaRPr>
          </a:p>
        </p:txBody>
      </p:sp>
      <p:sp>
        <p:nvSpPr>
          <p:cNvPr id="7" name="Скругленный прямоугольник 6"/>
          <p:cNvSpPr/>
          <p:nvPr/>
        </p:nvSpPr>
        <p:spPr>
          <a:xfrm>
            <a:off x="1420225" y="4725144"/>
            <a:ext cx="6840760" cy="1525119"/>
          </a:xfrm>
          <a:prstGeom prst="roundRect">
            <a:avLst>
              <a:gd name="adj" fmla="val 18109"/>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L="342900" indent="-342900">
              <a:lnSpc>
                <a:spcPct val="115000"/>
              </a:lnSpc>
              <a:buFont typeface="Wingdings" panose="05000000000000000000" pitchFamily="2" charset="2"/>
              <a:buChar char="Ø"/>
            </a:pPr>
            <a:r>
              <a:rPr lang="ru-RU" sz="2400" dirty="0" smtClean="0">
                <a:latin typeface="Times New Roman"/>
                <a:ea typeface="Times New Roman"/>
              </a:rPr>
              <a:t> </a:t>
            </a:r>
            <a:r>
              <a:rPr lang="ru-RU" sz="2400" dirty="0">
                <a:latin typeface="Times New Roman"/>
                <a:ea typeface="Times New Roman"/>
              </a:rPr>
              <a:t>формировать у ребёнка эмоционально-положительное отношение к труду и профессиональному </a:t>
            </a:r>
            <a:r>
              <a:rPr lang="ru-RU" sz="2400" dirty="0" smtClean="0">
                <a:latin typeface="Times New Roman"/>
                <a:ea typeface="Times New Roman"/>
              </a:rPr>
              <a:t>миру</a:t>
            </a:r>
            <a:endParaRPr lang="ru-RU" sz="2000" dirty="0">
              <a:effectLst/>
              <a:latin typeface="Times New Roman"/>
              <a:ea typeface="Times New Roman"/>
            </a:endParaRPr>
          </a:p>
        </p:txBody>
      </p:sp>
    </p:spTree>
    <p:extLst>
      <p:ext uri="{BB962C8B-B14F-4D97-AF65-F5344CB8AC3E}">
        <p14:creationId xmlns:p14="http://schemas.microsoft.com/office/powerpoint/2010/main" val="1048157197"/>
      </p:ext>
    </p:extLst>
  </p:cSld>
  <p:clrMapOvr>
    <a:masterClrMapping/>
  </p:clrMapOvr>
  <p:transition advClick="0" advTm="25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285852" y="260648"/>
            <a:ext cx="6310484" cy="578882"/>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800" b="1" dirty="0">
                <a:solidFill>
                  <a:srgbClr val="FF0000"/>
                </a:solidFill>
                <a:latin typeface="Times New Roman" panose="02020603050405020304" pitchFamily="18" charset="0"/>
                <a:cs typeface="Times New Roman" panose="02020603050405020304" pitchFamily="18" charset="0"/>
              </a:rPr>
              <a:t>Профориентация</a:t>
            </a:r>
            <a:r>
              <a:rPr lang="ru-RU" sz="2800" dirty="0">
                <a:solidFill>
                  <a:srgbClr val="FF0000"/>
                </a:solidFill>
                <a:latin typeface="Times New Roman" panose="02020603050405020304" pitchFamily="18" charset="0"/>
                <a:cs typeface="Times New Roman" panose="02020603050405020304" pitchFamily="18" charset="0"/>
              </a:rPr>
              <a:t> </a:t>
            </a:r>
            <a:r>
              <a:rPr lang="ru-RU" sz="2800" b="1" dirty="0">
                <a:solidFill>
                  <a:srgbClr val="FF0000"/>
                </a:solidFill>
                <a:latin typeface="Times New Roman" panose="02020603050405020304" pitchFamily="18" charset="0"/>
                <a:cs typeface="Times New Roman" panose="02020603050405020304" pitchFamily="18" charset="0"/>
              </a:rPr>
              <a:t>дошкольников</a:t>
            </a:r>
            <a:r>
              <a:rPr lang="ru-RU" sz="2800" dirty="0">
                <a:solidFill>
                  <a:srgbClr val="FF0000"/>
                </a:solidFill>
                <a:latin typeface="Times New Roman" panose="02020603050405020304" pitchFamily="18" charset="0"/>
                <a:cs typeface="Times New Roman" panose="02020603050405020304" pitchFamily="18" charset="0"/>
              </a:rPr>
              <a:t> </a:t>
            </a:r>
            <a:endParaRPr lang="ru-RU" sz="2800" b="1" i="1" dirty="0" smtClean="0">
              <a:solidFill>
                <a:srgbClr val="FF0000"/>
              </a:solidFill>
              <a:latin typeface="Times New Roman" pitchFamily="18" charset="0"/>
              <a:cs typeface="Times New Roman" pitchFamily="18" charset="0"/>
            </a:endParaRPr>
          </a:p>
        </p:txBody>
      </p:sp>
      <p:sp>
        <p:nvSpPr>
          <p:cNvPr id="4" name="Скругленный прямоугольник 3"/>
          <p:cNvSpPr/>
          <p:nvPr/>
        </p:nvSpPr>
        <p:spPr>
          <a:xfrm>
            <a:off x="1403648" y="4005064"/>
            <a:ext cx="6840760" cy="572072"/>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lvl="0" algn="ctr">
              <a:lnSpc>
                <a:spcPct val="115000"/>
              </a:lnSpc>
              <a:spcAft>
                <a:spcPts val="0"/>
              </a:spcAft>
              <a:tabLst>
                <a:tab pos="457200" algn="l"/>
              </a:tabLst>
            </a:pPr>
            <a:r>
              <a:rPr lang="ru-RU" sz="2400" b="1" dirty="0" smtClean="0">
                <a:solidFill>
                  <a:srgbClr val="002060"/>
                </a:solidFill>
                <a:latin typeface="Times New Roman"/>
                <a:ea typeface="Times New Roman"/>
                <a:cs typeface="Times New Roman"/>
              </a:rPr>
              <a:t>Приближение </a:t>
            </a:r>
            <a:r>
              <a:rPr lang="ru-RU" sz="2400" b="1" dirty="0">
                <a:solidFill>
                  <a:srgbClr val="002060"/>
                </a:solidFill>
                <a:latin typeface="Times New Roman"/>
                <a:ea typeface="Times New Roman"/>
                <a:cs typeface="Times New Roman"/>
              </a:rPr>
              <a:t>труда взрослых к </a:t>
            </a:r>
            <a:r>
              <a:rPr lang="ru-RU" sz="2400" b="1" dirty="0" smtClean="0">
                <a:solidFill>
                  <a:srgbClr val="002060"/>
                </a:solidFill>
                <a:latin typeface="Times New Roman"/>
                <a:ea typeface="Times New Roman"/>
                <a:cs typeface="Times New Roman"/>
              </a:rPr>
              <a:t>детям</a:t>
            </a:r>
            <a:endParaRPr lang="ru-RU" sz="2400" b="1" dirty="0">
              <a:solidFill>
                <a:srgbClr val="002060"/>
              </a:solidFill>
              <a:ea typeface="Calibri"/>
              <a:cs typeface="Times New Roman"/>
            </a:endParaRPr>
          </a:p>
        </p:txBody>
      </p:sp>
      <p:sp>
        <p:nvSpPr>
          <p:cNvPr id="6" name="Скругленный прямоугольник 5"/>
          <p:cNvSpPr/>
          <p:nvPr/>
        </p:nvSpPr>
        <p:spPr>
          <a:xfrm>
            <a:off x="1403648" y="2564904"/>
            <a:ext cx="6840760" cy="572072"/>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lvl="0" algn="ctr">
              <a:lnSpc>
                <a:spcPct val="115000"/>
              </a:lnSpc>
              <a:spcAft>
                <a:spcPts val="0"/>
              </a:spcAft>
              <a:tabLst>
                <a:tab pos="457200" algn="l"/>
              </a:tabLst>
            </a:pPr>
            <a:r>
              <a:rPr lang="ru-RU" sz="2400" b="1" dirty="0">
                <a:solidFill>
                  <a:srgbClr val="002060"/>
                </a:solidFill>
                <a:latin typeface="Times New Roman"/>
                <a:ea typeface="Times New Roman"/>
                <a:cs typeface="Times New Roman"/>
              </a:rPr>
              <a:t>П</a:t>
            </a:r>
            <a:r>
              <a:rPr lang="ru-RU" sz="2400" b="1" dirty="0" smtClean="0">
                <a:solidFill>
                  <a:srgbClr val="002060"/>
                </a:solidFill>
                <a:latin typeface="Times New Roman"/>
                <a:ea typeface="Times New Roman"/>
                <a:cs typeface="Times New Roman"/>
              </a:rPr>
              <a:t>риближение </a:t>
            </a:r>
            <a:r>
              <a:rPr lang="ru-RU" sz="2400" b="1" dirty="0">
                <a:solidFill>
                  <a:srgbClr val="002060"/>
                </a:solidFill>
                <a:latin typeface="Times New Roman"/>
                <a:ea typeface="Times New Roman"/>
                <a:cs typeface="Times New Roman"/>
              </a:rPr>
              <a:t>детей к труду </a:t>
            </a:r>
            <a:r>
              <a:rPr lang="ru-RU" sz="2400" b="1" dirty="0" smtClean="0">
                <a:solidFill>
                  <a:srgbClr val="002060"/>
                </a:solidFill>
                <a:latin typeface="Times New Roman"/>
                <a:ea typeface="Times New Roman"/>
                <a:cs typeface="Times New Roman"/>
              </a:rPr>
              <a:t>взрослых</a:t>
            </a:r>
            <a:endParaRPr lang="ru-RU" sz="2400" b="1" dirty="0">
              <a:solidFill>
                <a:srgbClr val="002060"/>
              </a:solidFill>
              <a:ea typeface="Calibri"/>
              <a:cs typeface="Times New Roman"/>
            </a:endParaRPr>
          </a:p>
        </p:txBody>
      </p:sp>
      <p:sp>
        <p:nvSpPr>
          <p:cNvPr id="7" name="Скругленный прямоугольник 6"/>
          <p:cNvSpPr/>
          <p:nvPr/>
        </p:nvSpPr>
        <p:spPr>
          <a:xfrm>
            <a:off x="1403649" y="5229200"/>
            <a:ext cx="6840760" cy="572072"/>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lvl="0" algn="ctr">
              <a:lnSpc>
                <a:spcPct val="115000"/>
              </a:lnSpc>
              <a:spcAft>
                <a:spcPts val="0"/>
              </a:spcAft>
              <a:tabLst>
                <a:tab pos="457200" algn="l"/>
              </a:tabLst>
            </a:pPr>
            <a:r>
              <a:rPr lang="ru-RU" sz="2400" b="1" dirty="0" smtClean="0">
                <a:solidFill>
                  <a:srgbClr val="002060"/>
                </a:solidFill>
                <a:latin typeface="Times New Roman"/>
                <a:ea typeface="Times New Roman"/>
                <a:cs typeface="Times New Roman"/>
              </a:rPr>
              <a:t>Совместная </a:t>
            </a:r>
            <a:r>
              <a:rPr lang="ru-RU" sz="2400" b="1" dirty="0">
                <a:solidFill>
                  <a:srgbClr val="002060"/>
                </a:solidFill>
                <a:latin typeface="Times New Roman"/>
                <a:ea typeface="Times New Roman"/>
                <a:cs typeface="Times New Roman"/>
              </a:rPr>
              <a:t>деятельность детей и </a:t>
            </a:r>
            <a:r>
              <a:rPr lang="ru-RU" sz="2400" b="1" dirty="0" smtClean="0">
                <a:solidFill>
                  <a:srgbClr val="002060"/>
                </a:solidFill>
                <a:latin typeface="Times New Roman"/>
                <a:ea typeface="Times New Roman"/>
                <a:cs typeface="Times New Roman"/>
              </a:rPr>
              <a:t>взрослых</a:t>
            </a:r>
            <a:endParaRPr lang="ru-RU" sz="2400" b="1" dirty="0">
              <a:solidFill>
                <a:srgbClr val="002060"/>
              </a:solidFill>
              <a:ea typeface="Calibri"/>
              <a:cs typeface="Times New Roman"/>
            </a:endParaRPr>
          </a:p>
        </p:txBody>
      </p:sp>
      <p:sp>
        <p:nvSpPr>
          <p:cNvPr id="8" name="Скругленный прямоугольник 7"/>
          <p:cNvSpPr/>
          <p:nvPr/>
        </p:nvSpPr>
        <p:spPr>
          <a:xfrm>
            <a:off x="2627784" y="1340768"/>
            <a:ext cx="3456384" cy="615630"/>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lnSpc>
                <a:spcPct val="115000"/>
              </a:lnSpc>
              <a:spcAft>
                <a:spcPts val="0"/>
              </a:spcAft>
            </a:pPr>
            <a:r>
              <a:rPr lang="ru-RU" sz="2800" b="1" dirty="0">
                <a:solidFill>
                  <a:srgbClr val="002060"/>
                </a:solidFill>
                <a:latin typeface="Times New Roman"/>
                <a:ea typeface="Times New Roman"/>
                <a:cs typeface="Times New Roman"/>
              </a:rPr>
              <a:t>3 </a:t>
            </a:r>
            <a:r>
              <a:rPr lang="ru-RU" sz="2800" b="1" dirty="0" smtClean="0">
                <a:solidFill>
                  <a:srgbClr val="002060"/>
                </a:solidFill>
                <a:latin typeface="Times New Roman"/>
                <a:ea typeface="Times New Roman"/>
                <a:cs typeface="Times New Roman"/>
              </a:rPr>
              <a:t>направления</a:t>
            </a:r>
            <a:endParaRPr lang="ru-RU" sz="2800" b="1" dirty="0">
              <a:solidFill>
                <a:srgbClr val="002060"/>
              </a:solidFill>
              <a:ea typeface="Calibri"/>
              <a:cs typeface="Times New Roman"/>
            </a:endParaRPr>
          </a:p>
        </p:txBody>
      </p:sp>
    </p:spTree>
    <p:extLst>
      <p:ext uri="{BB962C8B-B14F-4D97-AF65-F5344CB8AC3E}">
        <p14:creationId xmlns:p14="http://schemas.microsoft.com/office/powerpoint/2010/main" val="980595994"/>
      </p:ext>
    </p:extLst>
  </p:cSld>
  <p:clrMapOvr>
    <a:masterClrMapping/>
  </p:clrMapOvr>
  <p:transition advClick="0" advTm="25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Круглая лента лицом вниз 11"/>
          <p:cNvSpPr/>
          <p:nvPr/>
        </p:nvSpPr>
        <p:spPr>
          <a:xfrm>
            <a:off x="571472" y="2071678"/>
            <a:ext cx="7643866" cy="2162180"/>
          </a:xfrm>
          <a:prstGeom prst="ellipseRibb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3200" dirty="0" smtClean="0">
                <a:latin typeface="Times New Roman"/>
                <a:ea typeface="Times New Roman"/>
              </a:rPr>
              <a:t>Профессиональная </a:t>
            </a:r>
            <a:r>
              <a:rPr lang="ru-RU" sz="3200" dirty="0">
                <a:latin typeface="Times New Roman"/>
                <a:ea typeface="Times New Roman"/>
              </a:rPr>
              <a:t>ориентация </a:t>
            </a:r>
            <a:endParaRPr lang="ru-RU" sz="3200" b="1" dirty="0">
              <a:solidFill>
                <a:srgbClr val="2A09B7"/>
              </a:solidFill>
              <a:latin typeface="Times New Roman" pitchFamily="18" charset="0"/>
              <a:cs typeface="Times New Roman" pitchFamily="18" charset="0"/>
            </a:endParaRPr>
          </a:p>
        </p:txBody>
      </p:sp>
      <p:sp>
        <p:nvSpPr>
          <p:cNvPr id="16" name="Блок-схема: альтернативный процесс 15"/>
          <p:cNvSpPr/>
          <p:nvPr/>
        </p:nvSpPr>
        <p:spPr>
          <a:xfrm>
            <a:off x="214282" y="4572008"/>
            <a:ext cx="4429156" cy="1643074"/>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latin typeface="Times New Roman"/>
                <a:ea typeface="Times New Roman"/>
              </a:rPr>
              <a:t>ФГОС дошкольного образования</a:t>
            </a:r>
            <a:endParaRPr lang="ru-RU" i="1" dirty="0" smtClean="0">
              <a:solidFill>
                <a:srgbClr val="FF0000"/>
              </a:solidFill>
              <a:latin typeface="Times New Roman" pitchFamily="18" charset="0"/>
              <a:cs typeface="Times New Roman" pitchFamily="18" charset="0"/>
            </a:endParaRPr>
          </a:p>
        </p:txBody>
      </p:sp>
      <p:sp>
        <p:nvSpPr>
          <p:cNvPr id="19" name="Блок-схема: альтернативный процесс 18"/>
          <p:cNvSpPr/>
          <p:nvPr/>
        </p:nvSpPr>
        <p:spPr>
          <a:xfrm>
            <a:off x="571472" y="285728"/>
            <a:ext cx="3500462" cy="1714512"/>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latin typeface="Times New Roman"/>
                <a:ea typeface="Times New Roman"/>
              </a:rPr>
              <a:t>Постановления Минтруда РФ «Об утверждении Положения о профессиональной ориентации и психологической поддержке населения в Российской Федерации</a:t>
            </a:r>
            <a:r>
              <a:rPr lang="ru-RU" sz="1600" dirty="0" smtClean="0">
                <a:latin typeface="Times New Roman"/>
                <a:ea typeface="Times New Roman"/>
              </a:rPr>
              <a:t>»</a:t>
            </a:r>
            <a:r>
              <a:rPr lang="ru-RU" sz="1600" dirty="0">
                <a:latin typeface="Times New Roman"/>
                <a:ea typeface="Times New Roman"/>
              </a:rPr>
              <a:t> от 27 сентября 1996 г. № 1 </a:t>
            </a:r>
            <a:endParaRPr lang="ru-RU" sz="1600" dirty="0">
              <a:solidFill>
                <a:srgbClr val="FF0000"/>
              </a:solidFill>
              <a:latin typeface="Times New Roman" pitchFamily="18" charset="0"/>
              <a:cs typeface="Times New Roman" pitchFamily="18" charset="0"/>
            </a:endParaRPr>
          </a:p>
        </p:txBody>
      </p:sp>
      <p:sp>
        <p:nvSpPr>
          <p:cNvPr id="9" name="Блок-схема: альтернативный процесс 8"/>
          <p:cNvSpPr/>
          <p:nvPr/>
        </p:nvSpPr>
        <p:spPr>
          <a:xfrm>
            <a:off x="5072066" y="4572008"/>
            <a:ext cx="3643338" cy="1643074"/>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latin typeface="Times New Roman"/>
                <a:ea typeface="Times New Roman"/>
              </a:rPr>
              <a:t>Целевые ориентиры на этапе завершения дошкольного </a:t>
            </a:r>
            <a:r>
              <a:rPr lang="ru-RU" dirty="0" smtClean="0">
                <a:latin typeface="Times New Roman"/>
                <a:ea typeface="Times New Roman"/>
              </a:rPr>
              <a:t>образования</a:t>
            </a:r>
            <a:endParaRPr lang="ru-RU" b="1" dirty="0">
              <a:solidFill>
                <a:srgbClr val="FF0000"/>
              </a:solidFill>
              <a:latin typeface="Times New Roman" pitchFamily="18" charset="0"/>
              <a:cs typeface="Times New Roman" pitchFamily="18" charset="0"/>
            </a:endParaRPr>
          </a:p>
        </p:txBody>
      </p:sp>
      <p:sp>
        <p:nvSpPr>
          <p:cNvPr id="10" name="Блок-схема: альтернативный процесс 9"/>
          <p:cNvSpPr/>
          <p:nvPr/>
        </p:nvSpPr>
        <p:spPr>
          <a:xfrm>
            <a:off x="4500562" y="285728"/>
            <a:ext cx="3500462" cy="1714512"/>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rgbClr val="000000"/>
                </a:solidFill>
                <a:latin typeface="Times New Roman"/>
                <a:ea typeface="Times New Roman"/>
              </a:rPr>
              <a:t>Закон </a:t>
            </a:r>
            <a:r>
              <a:rPr lang="ru-RU" dirty="0">
                <a:solidFill>
                  <a:srgbClr val="000000"/>
                </a:solidFill>
                <a:latin typeface="Times New Roman"/>
                <a:ea typeface="Times New Roman"/>
              </a:rPr>
              <a:t>РФ </a:t>
            </a:r>
            <a:r>
              <a:rPr lang="ru-RU" b="1" i="1" dirty="0">
                <a:solidFill>
                  <a:srgbClr val="000000"/>
                </a:solidFill>
                <a:latin typeface="Times New Roman"/>
                <a:ea typeface="Times New Roman"/>
              </a:rPr>
              <a:t>«Об образовании в Российской федерации»</a:t>
            </a:r>
            <a:r>
              <a:rPr lang="ru-RU" dirty="0">
                <a:solidFill>
                  <a:srgbClr val="000000"/>
                </a:solidFill>
                <a:latin typeface="Times New Roman"/>
                <a:ea typeface="Times New Roman"/>
              </a:rPr>
              <a:t> от 29. 12. 2012 №</a:t>
            </a:r>
            <a:r>
              <a:rPr lang="ru-RU" dirty="0" smtClean="0">
                <a:solidFill>
                  <a:srgbClr val="000000"/>
                </a:solidFill>
                <a:latin typeface="Times New Roman"/>
                <a:ea typeface="Times New Roman"/>
              </a:rPr>
              <a:t>273-ФЗ,  статья </a:t>
            </a:r>
            <a:r>
              <a:rPr lang="ru-RU" dirty="0">
                <a:solidFill>
                  <a:srgbClr val="000000"/>
                </a:solidFill>
                <a:latin typeface="Times New Roman"/>
                <a:ea typeface="Times New Roman"/>
              </a:rPr>
              <a:t>64 </a:t>
            </a:r>
            <a:endParaRPr lang="ru-RU" b="1" i="1" dirty="0" smtClean="0">
              <a:solidFill>
                <a:srgbClr val="FF0000"/>
              </a:solidFill>
              <a:latin typeface="Times New Roman" pitchFamily="18" charset="0"/>
              <a:cs typeface="Times New Roman" pitchFamily="18" charset="0"/>
            </a:endParaRPr>
          </a:p>
        </p:txBody>
      </p:sp>
    </p:spTree>
  </p:cSld>
  <p:clrMapOvr>
    <a:masterClrMapping/>
  </p:clrMapOvr>
  <p:transition advClick="0" advTm="3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67544" y="500042"/>
            <a:ext cx="7983284" cy="1503816"/>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marR="12700" algn="ctr">
              <a:lnSpc>
                <a:spcPct val="98000"/>
              </a:lnSpc>
              <a:spcAft>
                <a:spcPts val="0"/>
              </a:spcAft>
            </a:pPr>
            <a:r>
              <a:rPr lang="ru-RU" sz="2800" b="1" dirty="0">
                <a:solidFill>
                  <a:srgbClr val="002060"/>
                </a:solidFill>
                <a:latin typeface="Times New Roman"/>
                <a:ea typeface="Times New Roman"/>
                <a:cs typeface="Times New Roman"/>
              </a:rPr>
              <a:t>Работа по ранней профориентации дошкольников строится с учётом следующих принципов:</a:t>
            </a:r>
            <a:endParaRPr lang="ru-RU" sz="2800" b="1" dirty="0">
              <a:solidFill>
                <a:srgbClr val="002060"/>
              </a:solidFill>
              <a:ea typeface="Calibri"/>
              <a:cs typeface="Times New Roman"/>
            </a:endParaRPr>
          </a:p>
        </p:txBody>
      </p:sp>
      <p:sp>
        <p:nvSpPr>
          <p:cNvPr id="4" name="Скругленный прямоугольник 3"/>
          <p:cNvSpPr/>
          <p:nvPr/>
        </p:nvSpPr>
        <p:spPr>
          <a:xfrm>
            <a:off x="899592" y="2492896"/>
            <a:ext cx="7416824" cy="4087928"/>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just">
              <a:lnSpc>
                <a:spcPct val="115000"/>
              </a:lnSpc>
              <a:spcAft>
                <a:spcPts val="0"/>
              </a:spcAft>
            </a:pPr>
            <a:endParaRPr lang="ru-RU" dirty="0" smtClean="0">
              <a:latin typeface="Times New Roman"/>
              <a:ea typeface="Times New Roman"/>
            </a:endParaRPr>
          </a:p>
          <a:p>
            <a:pPr algn="just">
              <a:lnSpc>
                <a:spcPct val="115000"/>
              </a:lnSpc>
              <a:spcAft>
                <a:spcPts val="0"/>
              </a:spcAft>
            </a:pPr>
            <a:r>
              <a:rPr lang="ru-RU" b="1" dirty="0" smtClean="0">
                <a:latin typeface="Times New Roman"/>
                <a:ea typeface="Times New Roman"/>
              </a:rPr>
              <a:t>1</a:t>
            </a:r>
            <a:r>
              <a:rPr lang="ru-RU" sz="1600" dirty="0" smtClean="0">
                <a:latin typeface="Times New Roman"/>
                <a:ea typeface="Times New Roman"/>
              </a:rPr>
              <a:t>. </a:t>
            </a:r>
            <a:r>
              <a:rPr lang="ru-RU" b="1" dirty="0" smtClean="0">
                <a:latin typeface="Times New Roman"/>
                <a:ea typeface="Times New Roman"/>
              </a:rPr>
              <a:t>Принцип личностно ориентированного взаимодействия </a:t>
            </a:r>
          </a:p>
          <a:p>
            <a:pPr algn="just">
              <a:lnSpc>
                <a:spcPct val="115000"/>
              </a:lnSpc>
              <a:spcAft>
                <a:spcPts val="0"/>
              </a:spcAft>
            </a:pPr>
            <a:r>
              <a:rPr lang="ru-RU" b="1" dirty="0" smtClean="0">
                <a:latin typeface="Times New Roman"/>
                <a:ea typeface="Times New Roman"/>
                <a:cs typeface="Times New Roman"/>
              </a:rPr>
              <a:t>2. Принцип доступности, достоверности и научности знаний </a:t>
            </a:r>
            <a:endParaRPr lang="ru-RU" b="1" dirty="0" smtClean="0">
              <a:ea typeface="Calibri"/>
              <a:cs typeface="Times New Roman"/>
            </a:endParaRPr>
          </a:p>
          <a:p>
            <a:r>
              <a:rPr lang="ru-RU" b="1" dirty="0" smtClean="0">
                <a:latin typeface="Times New Roman"/>
                <a:ea typeface="Times New Roman"/>
              </a:rPr>
              <a:t>3. Принцип открытости</a:t>
            </a:r>
          </a:p>
          <a:p>
            <a:r>
              <a:rPr lang="ru-RU" b="1" dirty="0" smtClean="0">
                <a:latin typeface="Times New Roman"/>
                <a:ea typeface="Times New Roman"/>
              </a:rPr>
              <a:t>4. </a:t>
            </a:r>
            <a:r>
              <a:rPr lang="ru-RU" b="1" dirty="0">
                <a:latin typeface="Times New Roman"/>
                <a:ea typeface="Times New Roman"/>
              </a:rPr>
              <a:t>Принцип диалогичности </a:t>
            </a:r>
            <a:endParaRPr lang="ru-RU" b="1" dirty="0" smtClean="0">
              <a:latin typeface="Times New Roman"/>
              <a:ea typeface="Times New Roman"/>
            </a:endParaRPr>
          </a:p>
          <a:p>
            <a:r>
              <a:rPr lang="ru-RU" b="1" dirty="0" smtClean="0">
                <a:latin typeface="Times New Roman"/>
                <a:ea typeface="Times New Roman"/>
              </a:rPr>
              <a:t>5.</a:t>
            </a:r>
            <a:r>
              <a:rPr lang="ru-RU" b="1" dirty="0">
                <a:latin typeface="Times New Roman"/>
                <a:ea typeface="Times New Roman"/>
              </a:rPr>
              <a:t> Принцип активного включения детей в практическую </a:t>
            </a:r>
            <a:r>
              <a:rPr lang="ru-RU" b="1" dirty="0" smtClean="0">
                <a:latin typeface="Times New Roman"/>
                <a:ea typeface="Times New Roman"/>
              </a:rPr>
              <a:t>деятельность</a:t>
            </a:r>
          </a:p>
          <a:p>
            <a:r>
              <a:rPr lang="ru-RU" b="1" dirty="0" smtClean="0">
                <a:latin typeface="Times New Roman"/>
                <a:ea typeface="Times New Roman"/>
              </a:rPr>
              <a:t>6. </a:t>
            </a:r>
            <a:r>
              <a:rPr lang="ru-RU" b="1" dirty="0">
                <a:latin typeface="Times New Roman"/>
                <a:ea typeface="Times New Roman"/>
              </a:rPr>
              <a:t>Принцип  </a:t>
            </a:r>
            <a:r>
              <a:rPr lang="ru-RU" b="1" dirty="0" smtClean="0">
                <a:latin typeface="Times New Roman"/>
                <a:ea typeface="Times New Roman"/>
              </a:rPr>
              <a:t>рефлексивности</a:t>
            </a:r>
          </a:p>
          <a:p>
            <a:r>
              <a:rPr lang="ru-RU" b="1" dirty="0" smtClean="0">
                <a:latin typeface="Times New Roman"/>
                <a:ea typeface="Times New Roman"/>
              </a:rPr>
              <a:t>7. </a:t>
            </a:r>
            <a:r>
              <a:rPr lang="ru-RU" b="1" dirty="0">
                <a:latin typeface="Times New Roman"/>
                <a:ea typeface="Times New Roman"/>
              </a:rPr>
              <a:t>Принцип регионального компонента</a:t>
            </a:r>
            <a:r>
              <a:rPr lang="ru-RU" b="1" dirty="0" smtClean="0">
                <a:latin typeface="Times New Roman"/>
                <a:ea typeface="Times New Roman"/>
              </a:rPr>
              <a:t> </a:t>
            </a:r>
          </a:p>
          <a:p>
            <a:endParaRPr lang="ru-RU" sz="1600" b="1" dirty="0" smtClean="0">
              <a:latin typeface="Times New Roman"/>
              <a:ea typeface="Times New Roman"/>
            </a:endParaRPr>
          </a:p>
          <a:p>
            <a:endParaRPr lang="ru-RU" sz="1600" b="1" dirty="0" smtClean="0">
              <a:latin typeface="Times New Roman"/>
              <a:ea typeface="Times New Roman"/>
            </a:endParaRPr>
          </a:p>
          <a:p>
            <a:endParaRPr lang="ru-RU" sz="1600" dirty="0" smtClean="0">
              <a:latin typeface="Times New Roman"/>
              <a:ea typeface="Times New Roman"/>
            </a:endParaRPr>
          </a:p>
          <a:p>
            <a:r>
              <a:rPr lang="ru-RU" sz="1600" dirty="0" smtClean="0">
                <a:latin typeface="Times New Roman"/>
                <a:ea typeface="Times New Roman"/>
              </a:rPr>
              <a:t> </a:t>
            </a:r>
            <a:endParaRPr lang="ru-RU" sz="1600" b="1" i="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569435037"/>
      </p:ext>
    </p:extLst>
  </p:cSld>
  <p:clrMapOvr>
    <a:masterClrMapping/>
  </p:clrMapOvr>
  <p:transition advClick="0" advTm="25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36161331"/>
              </p:ext>
            </p:extLst>
          </p:nvPr>
        </p:nvGraphicFramePr>
        <p:xfrm>
          <a:off x="1524000" y="1700808"/>
          <a:ext cx="6072336" cy="3760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Скругленный прямоугольник 5"/>
          <p:cNvSpPr/>
          <p:nvPr/>
        </p:nvSpPr>
        <p:spPr>
          <a:xfrm>
            <a:off x="1285852" y="260648"/>
            <a:ext cx="6310484" cy="1055608"/>
          </a:xfrm>
          <a:prstGeom prst="roundRect">
            <a:avLst/>
          </a:prstGeom>
          <a:solidFill>
            <a:schemeClr val="bg1"/>
          </a:solidFill>
          <a:ln>
            <a:no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sz="2800" b="1" dirty="0" smtClean="0">
                <a:solidFill>
                  <a:srgbClr val="002060"/>
                </a:solidFill>
                <a:latin typeface="Times New Roman"/>
                <a:ea typeface="Times New Roman"/>
              </a:rPr>
              <a:t>Эффективные </a:t>
            </a:r>
            <a:r>
              <a:rPr lang="ru-RU" sz="2800" b="1" dirty="0">
                <a:solidFill>
                  <a:srgbClr val="002060"/>
                </a:solidFill>
                <a:latin typeface="Times New Roman"/>
                <a:ea typeface="Times New Roman"/>
              </a:rPr>
              <a:t>средства, формы, методы работы</a:t>
            </a:r>
            <a:r>
              <a:rPr lang="ru-RU" sz="2800" dirty="0">
                <a:latin typeface="Times New Roman"/>
                <a:ea typeface="Times New Roman"/>
              </a:rPr>
              <a:t>,</a:t>
            </a:r>
            <a:endParaRPr lang="ru-RU" sz="2800" b="1" i="1" dirty="0" smtClean="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88615360"/>
      </p:ext>
    </p:extLst>
  </p:cSld>
  <p:clrMapOvr>
    <a:masterClrMapping/>
  </p:clrMapOvr>
  <p:transition advClick="0" advTm="25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272590" y="188640"/>
            <a:ext cx="8611092" cy="408623"/>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dirty="0" smtClean="0">
                <a:solidFill>
                  <a:srgbClr val="FF0000"/>
                </a:solidFill>
              </a:rPr>
              <a:t>Назовите формы работы с детьми при ознакомлении с профессиями </a:t>
            </a:r>
            <a:endParaRPr lang="ru-RU" b="1" dirty="0" smtClean="0">
              <a:solidFill>
                <a:srgbClr val="FF0000"/>
              </a:solidFill>
              <a:latin typeface="Times New Roman" pitchFamily="18" charset="0"/>
              <a:cs typeface="Times New Roman" pitchFamily="18" charset="0"/>
            </a:endParaRPr>
          </a:p>
        </p:txBody>
      </p:sp>
      <p:sp>
        <p:nvSpPr>
          <p:cNvPr id="6" name="Прямоугольник 5"/>
          <p:cNvSpPr/>
          <p:nvPr/>
        </p:nvSpPr>
        <p:spPr>
          <a:xfrm>
            <a:off x="365668" y="764704"/>
            <a:ext cx="8424936" cy="5827236"/>
          </a:xfrm>
          <a:prstGeom prst="rect">
            <a:avLst/>
          </a:prstGeom>
        </p:spPr>
        <p:txBody>
          <a:bodyPr wrap="square">
            <a:spAutoFit/>
          </a:bodyPr>
          <a:lstStyle/>
          <a:p>
            <a:pPr marL="342900" lvl="0" indent="-342900">
              <a:spcAft>
                <a:spcPts val="1000"/>
              </a:spcAft>
              <a:buSzPts val="1000"/>
              <a:buFont typeface="Symbol"/>
              <a:buChar char=""/>
              <a:tabLst>
                <a:tab pos="457200" algn="l"/>
              </a:tabLst>
            </a:pPr>
            <a:r>
              <a:rPr lang="ru-RU" sz="1600" b="1" dirty="0" smtClean="0">
                <a:solidFill>
                  <a:srgbClr val="0F243E"/>
                </a:solidFill>
                <a:latin typeface="Times New Roman"/>
                <a:ea typeface="Times New Roman"/>
                <a:cs typeface="Times New Roman"/>
              </a:rPr>
              <a:t>совместная </a:t>
            </a:r>
            <a:r>
              <a:rPr lang="ru-RU" sz="1600" b="1" dirty="0">
                <a:solidFill>
                  <a:srgbClr val="0F243E"/>
                </a:solidFill>
                <a:latin typeface="Times New Roman"/>
                <a:ea typeface="Times New Roman"/>
                <a:cs typeface="Times New Roman"/>
              </a:rPr>
              <a:t>трудовая деятельность взрослого и ребенка, организация практических трудовых действий;</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самостоятельная деятельность ребенка;</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познавательно-исследовательская, проектная деятельность ребенка;</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наблюдения за трудом взрослых;</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коммуникативная деятельность;</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smtClean="0">
                <a:solidFill>
                  <a:srgbClr val="0F243E"/>
                </a:solidFill>
                <a:latin typeface="Times New Roman"/>
                <a:ea typeface="Times New Roman"/>
                <a:cs typeface="Times New Roman"/>
              </a:rPr>
              <a:t>организованная непосредственно образовательная деятельность;</a:t>
            </a:r>
            <a:endParaRPr lang="ru-RU" sz="1600" b="1" dirty="0" smtClean="0">
              <a:ea typeface="Calibri"/>
              <a:cs typeface="Times New Roman"/>
            </a:endParaRPr>
          </a:p>
          <a:p>
            <a:pPr marL="342900" lvl="0" indent="-342900">
              <a:spcAft>
                <a:spcPts val="1000"/>
              </a:spcAft>
              <a:buSzPts val="1000"/>
              <a:buFont typeface="Symbol"/>
              <a:buChar char=""/>
              <a:tabLst>
                <a:tab pos="457200" algn="l"/>
              </a:tabLst>
            </a:pPr>
            <a:r>
              <a:rPr lang="ru-RU" sz="1600" b="1" dirty="0" smtClean="0">
                <a:solidFill>
                  <a:srgbClr val="0F243E"/>
                </a:solidFill>
                <a:latin typeface="Times New Roman"/>
                <a:ea typeface="Times New Roman"/>
                <a:cs typeface="Times New Roman"/>
              </a:rPr>
              <a:t>чтение </a:t>
            </a:r>
            <a:r>
              <a:rPr lang="ru-RU" sz="1600" b="1" dirty="0">
                <a:solidFill>
                  <a:srgbClr val="0F243E"/>
                </a:solidFill>
                <a:latin typeface="Times New Roman"/>
                <a:ea typeface="Times New Roman"/>
                <a:cs typeface="Times New Roman"/>
              </a:rPr>
              <a:t>художественной литературы;</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художественно-творческая деятельность;</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игровая деятельность;</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моделирование;</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целевые прогулки и экскурсии;</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культурно-досуговая деятельность;</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экскурсии и встречи с людьми разных профессий;</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встречи с интересными людьми;</a:t>
            </a:r>
            <a:endParaRPr lang="ru-RU" sz="1600" b="1" dirty="0">
              <a:ea typeface="Calibri"/>
              <a:cs typeface="Times New Roman"/>
            </a:endParaRPr>
          </a:p>
          <a:p>
            <a:pPr marL="342900" lvl="0" indent="-342900">
              <a:spcAft>
                <a:spcPts val="1000"/>
              </a:spcAft>
              <a:buSzPts val="1000"/>
              <a:buFont typeface="Symbol"/>
              <a:buChar char=""/>
              <a:tabLst>
                <a:tab pos="457200" algn="l"/>
              </a:tabLst>
            </a:pPr>
            <a:r>
              <a:rPr lang="ru-RU" sz="1600" b="1" dirty="0">
                <a:solidFill>
                  <a:srgbClr val="0F243E"/>
                </a:solidFill>
                <a:latin typeface="Times New Roman"/>
                <a:ea typeface="Times New Roman"/>
                <a:cs typeface="Times New Roman"/>
              </a:rPr>
              <a:t>живой пример окружающих взрослых</a:t>
            </a:r>
            <a:r>
              <a:rPr lang="ru-RU" sz="1600" b="1" dirty="0" smtClean="0">
                <a:solidFill>
                  <a:srgbClr val="0F243E"/>
                </a:solidFill>
                <a:latin typeface="Times New Roman"/>
                <a:ea typeface="Times New Roman"/>
                <a:cs typeface="Times New Roman"/>
              </a:rPr>
              <a:t>.</a:t>
            </a:r>
            <a:endParaRPr lang="ru-RU" sz="1600" b="1" dirty="0">
              <a:ea typeface="Calibri"/>
              <a:cs typeface="Times New Roman"/>
            </a:endParaRPr>
          </a:p>
        </p:txBody>
      </p:sp>
    </p:spTree>
    <p:extLst>
      <p:ext uri="{BB962C8B-B14F-4D97-AF65-F5344CB8AC3E}">
        <p14:creationId xmlns:p14="http://schemas.microsoft.com/office/powerpoint/2010/main" val="429336849"/>
      </p:ext>
    </p:extLst>
  </p:cSld>
  <p:clrMapOvr>
    <a:masterClrMapping/>
  </p:clrMapOvr>
  <p:transition advClick="0" advTm="15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785786" y="142852"/>
            <a:ext cx="7643866" cy="1328023"/>
          </a:xfrm>
          <a:prstGeom prst="roundRect">
            <a:avLst/>
          </a:prstGeom>
          <a:effectLst>
            <a:glow rad="1397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ru-RU" sz="2400" b="1" dirty="0">
                <a:solidFill>
                  <a:srgbClr val="002060"/>
                </a:solidFill>
                <a:latin typeface="Times New Roman"/>
                <a:ea typeface="Times New Roman"/>
              </a:rPr>
              <a:t>Формирование представлений дошкольников о мире труда и профессий </a:t>
            </a:r>
            <a:r>
              <a:rPr lang="ru-RU" sz="2400" b="1" dirty="0" smtClean="0">
                <a:solidFill>
                  <a:srgbClr val="002060"/>
                </a:solidFill>
                <a:latin typeface="Times New Roman"/>
                <a:ea typeface="Times New Roman"/>
              </a:rPr>
              <a:t> строится </a:t>
            </a:r>
            <a:r>
              <a:rPr lang="ru-RU" sz="2400" b="1" dirty="0">
                <a:solidFill>
                  <a:srgbClr val="002060"/>
                </a:solidFill>
                <a:latin typeface="Times New Roman"/>
                <a:ea typeface="Times New Roman"/>
              </a:rPr>
              <a:t>с учётом современных образовательных технологий. </a:t>
            </a:r>
            <a:endParaRPr lang="ru-RU" sz="2400" b="1" dirty="0" smtClean="0">
              <a:solidFill>
                <a:srgbClr val="002060"/>
              </a:solidFill>
              <a:latin typeface="Times New Roman" pitchFamily="18" charset="0"/>
              <a:cs typeface="Times New Roman" pitchFamily="18" charset="0"/>
            </a:endParaRPr>
          </a:p>
        </p:txBody>
      </p:sp>
      <p:graphicFrame>
        <p:nvGraphicFramePr>
          <p:cNvPr id="2" name="Схема 1"/>
          <p:cNvGraphicFramePr/>
          <p:nvPr>
            <p:extLst>
              <p:ext uri="{D42A27DB-BD31-4B8C-83A1-F6EECF244321}">
                <p14:modId xmlns:p14="http://schemas.microsoft.com/office/powerpoint/2010/main" val="2383852640"/>
              </p:ext>
            </p:extLst>
          </p:nvPr>
        </p:nvGraphicFramePr>
        <p:xfrm>
          <a:off x="1524000" y="1916832"/>
          <a:ext cx="6360368"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3766813"/>
      </p:ext>
    </p:extLst>
  </p:cSld>
  <p:clrMapOvr>
    <a:masterClrMapping/>
  </p:clrMapOvr>
  <p:transition advClick="0" advTm="2000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3542</TotalTime>
  <Words>746</Words>
  <Application>Microsoft Office PowerPoint</Application>
  <PresentationFormat>Экран (4:3)</PresentationFormat>
  <Paragraphs>146</Paragraphs>
  <Slides>29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29</vt:i4>
      </vt:variant>
    </vt:vector>
  </HeadingPairs>
  <TitlesOfParts>
    <vt:vector size="37" baseType="lpstr">
      <vt:lpstr>Arial</vt:lpstr>
      <vt:lpstr>Arial Black</vt:lpstr>
      <vt:lpstr>Calibri</vt:lpstr>
      <vt:lpstr>Symbol</vt:lpstr>
      <vt:lpstr>Times New Roman</vt:lpstr>
      <vt:lpstr>Wingdings</vt:lpstr>
      <vt:lpstr>Wingdings 2</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Компьютер</vt:lpstr>
      <vt:lpstr>алхимик</vt:lpstr>
      <vt:lpstr>цирюльник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Melkosoft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FuckYouBill</dc:creator>
  <cp:lastModifiedBy>RePack by Diakov</cp:lastModifiedBy>
  <cp:revision>304</cp:revision>
  <dcterms:created xsi:type="dcterms:W3CDTF">2012-06-13T06:04:27Z</dcterms:created>
  <dcterms:modified xsi:type="dcterms:W3CDTF">2022-11-14T06:44:03Z</dcterms:modified>
</cp:coreProperties>
</file>