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7" r:id="rId2"/>
    <p:sldId id="359" r:id="rId3"/>
    <p:sldId id="351" r:id="rId4"/>
    <p:sldId id="358" r:id="rId5"/>
    <p:sldId id="362" r:id="rId6"/>
    <p:sldId id="364" r:id="rId7"/>
    <p:sldId id="353" r:id="rId8"/>
    <p:sldId id="356" r:id="rId9"/>
    <p:sldId id="343" r:id="rId10"/>
    <p:sldId id="346" r:id="rId11"/>
    <p:sldId id="365" r:id="rId12"/>
    <p:sldId id="347" r:id="rId13"/>
    <p:sldId id="345" r:id="rId14"/>
    <p:sldId id="366" r:id="rId15"/>
    <p:sldId id="349" r:id="rId16"/>
    <p:sldId id="336" r:id="rId17"/>
    <p:sldId id="337" r:id="rId18"/>
    <p:sldId id="339" r:id="rId19"/>
    <p:sldId id="340" r:id="rId20"/>
    <p:sldId id="341" r:id="rId21"/>
    <p:sldId id="357" r:id="rId22"/>
    <p:sldId id="361" r:id="rId23"/>
    <p:sldId id="3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543-4495-A287-D7A469FBD0FE}"/>
              </c:ext>
            </c:extLst>
          </c:dPt>
          <c:dPt>
            <c:idx val="1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543-4495-A287-D7A469FBD0FE}"/>
              </c:ext>
            </c:extLst>
          </c:dPt>
          <c:dPt>
            <c:idx val="2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543-4495-A287-D7A469FBD0FE}"/>
              </c:ext>
            </c:extLst>
          </c:dPt>
          <c:dPt>
            <c:idx val="3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543-4495-A287-D7A469FBD0FE}"/>
              </c:ext>
            </c:extLst>
          </c:dPt>
          <c:dPt>
            <c:idx val="4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543-4495-A287-D7A469FBD0FE}"/>
              </c:ext>
            </c:extLst>
          </c:dPt>
          <c:val>
            <c:numRef>
              <c:f>Лист1!$N$13:$N$17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543-4495-A287-D7A469FBD0FE}"/>
            </c:ext>
          </c:extLst>
        </c:ser>
        <c:firstSliceAng val="0"/>
      </c:pieChart>
      <c:spPr>
        <a:noFill/>
        <a:ln w="25400"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E5522-99EC-40C9-A89B-36D6908E737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703F2-201C-4C1D-B17B-F4CCFCC1D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703F2-201C-4C1D-B17B-F4CCFCC1DC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73B6565E-B334-4A64-BADA-C56DA8B59DDC}" type="datetime1">
              <a:rPr lang="ru-RU" smtClean="0"/>
              <a:pPr/>
              <a:t>25.03.2022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724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4455C514-E899-479F-879B-9AF287D8C535}" type="datetime1">
              <a:rPr lang="ru-RU" smtClean="0"/>
              <a:pPr/>
              <a:t>25.03.2022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442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AFF86-1B90-4541-A09C-7CCE8E7BCD0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1"/>
          <p:cNvSpPr txBox="1">
            <a:spLocks noGrp="1"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3247EDC3-525D-44BE-9D6D-45430C5F75CE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21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2480744-F809-4642-BC00-9B67A2B0BF6C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21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507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48448"/>
            <a:ext cx="1578064" cy="26095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48" y="0"/>
            <a:ext cx="914402" cy="7955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hop.prosv.ru/formirovanie-funkcionalnoj-gramotnosti-sbornik-zadach-po-russkomu-yazyku-dlya-8-11-klassov2781" TargetMode="External"/><Relationship Id="rId5" Type="http://schemas.openxmlformats.org/officeDocument/2006/relationships/image" Target="../media/image24.jpe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6672"/>
            <a:ext cx="7560840" cy="4968552"/>
          </a:xfrm>
        </p:spPr>
        <p:txBody>
          <a:bodyPr>
            <a:normAutofit fontScale="92500" lnSpcReduction="10000"/>
          </a:bodyPr>
          <a:lstStyle/>
          <a:p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«Формирование функциональной грамотности - одна из основных задач ФГОС»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869160"/>
            <a:ext cx="489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Муленкова И.А.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Излучинской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ОСШ УИОП №1»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268760"/>
            <a:ext cx="8496944" cy="527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40466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Читательская грамотность как ключ ко всем видам функциональной грамотности.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573904" cy="3600400"/>
          </a:xfrm>
          <a:prstGeom prst="rect">
            <a:avLst/>
          </a:prstGeom>
          <a:noFill/>
        </p:spPr>
      </p:pic>
      <p:pic>
        <p:nvPicPr>
          <p:cNvPr id="3" name="Picture 4" descr="https://cdn.catalog.prosv.ru/images/big/e043e575-fc8c-11e8-abf7-0050569c7d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916832"/>
            <a:ext cx="2807423" cy="3528392"/>
          </a:xfrm>
          <a:prstGeom prst="rect">
            <a:avLst/>
          </a:prstGeom>
          <a:noFill/>
        </p:spPr>
      </p:pic>
      <p:pic>
        <p:nvPicPr>
          <p:cNvPr id="4" name="Picture 2" descr="C:\Users\Ирина\Desktop\cba1b81c-9207-11e6-b62d-0050569c7d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196752"/>
            <a:ext cx="2017115" cy="2448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54868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Специальные серии пособий для 1-4 классов</a:t>
            </a:r>
            <a:endParaRPr lang="ru-RU" sz="28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Смысловое чтение. 2 клас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077072"/>
            <a:ext cx="2093218" cy="2382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9288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совокупность знаний, навыков, умений и установок 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сфере. 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сформироватьбазовыефинансовыепонятия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научитьграмотнораспоряжатьсяденьгами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объяснитьвзаимосвязьтрудаиегостоимости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познакомитьсличнымфинансовымбюджетомипланом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научитьделатьосознанныйвыбордлядостиженияличныхфинансовыхцелей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482" y="3501008"/>
            <a:ext cx="177250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80" y="3429000"/>
            <a:ext cx="1850052" cy="240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73017"/>
            <a:ext cx="1682241" cy="219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594928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Могут использоваться на уроках, во внеурочной деятельности, в системе дополнительного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68760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Естественнонаучная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dirty="0" smtClean="0"/>
              <a:t> Способность воспринимать и использовать научный язык описания природных объектов и явлений; объяснять факты, полученные в наблюдении и эксперименте; понимать разные объяснения и использовать их для принятия решений и прогнозирования.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366" y="836613"/>
            <a:ext cx="8636794" cy="1066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u="sng" dirty="0" smtClean="0">
                <a:solidFill>
                  <a:schemeClr val="tx2">
                    <a:lumMod val="75000"/>
                  </a:schemeClr>
                </a:solidFill>
              </a:rPr>
              <a:t>Содержание заданий для успешного формирования естественнонаучной грамотности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3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916113"/>
            <a:ext cx="7467600" cy="455771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/>
              <a:t>Информация в виде таблиц, диаграмм, графиков, рисунков, схем.</a:t>
            </a:r>
          </a:p>
          <a:p>
            <a:pPr>
              <a:defRPr/>
            </a:pPr>
            <a:r>
              <a:rPr lang="ru-RU" dirty="0" smtClean="0"/>
              <a:t>Задания, составленные из разных предметных областей.</a:t>
            </a:r>
          </a:p>
          <a:p>
            <a:pPr>
              <a:defRPr/>
            </a:pPr>
            <a:r>
              <a:rPr lang="ru-RU" dirty="0" smtClean="0"/>
              <a:t>Задания, в которых неясно, к какой области знаний надо обратиться.</a:t>
            </a:r>
          </a:p>
          <a:p>
            <a:pPr>
              <a:defRPr/>
            </a:pPr>
            <a:r>
              <a:rPr lang="ru-RU" dirty="0" smtClean="0"/>
              <a:t>Задания, требующие привлечения дополнительной информации.</a:t>
            </a:r>
          </a:p>
          <a:p>
            <a:pPr>
              <a:defRPr/>
            </a:pPr>
            <a:r>
              <a:rPr lang="ru-RU" dirty="0" smtClean="0"/>
              <a:t>Комплексные и структурированные задания.</a:t>
            </a:r>
          </a:p>
          <a:p>
            <a:pPr>
              <a:defRPr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56895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мышление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компонент функциональный грамотности, под которым понимают умение человека использовать свое воображение для выработки и совершенствования идей, формирования нового знания, решения задач, с которыми он не сталкивался раньше. По версии PISA,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мышление также способность критически осмысливать свои разработки, совершенствовать их.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может проявляться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Большая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Big-C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creativity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творческий прорыв, великое открытие или шедевр, которые неразрывно связаны как с  глубоким знанием предмета, исполнительским мастерством, так и  с  одаренностью, выдающимися способностями или талантом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Малая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Little-C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creativity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может проявляться   в  ежедневных делах, таких, как, например, оформление подарка или фотоальбома, способность приготовить вкусную еду из остатков продуктов или способность найти отличное решение сложной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логистической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проблемы,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встроиться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 сложный график и 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50304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Согласно нормативно-правовой базе Российской Федерации и целевым ориентирам государства по развитию образования в нашей стране предусмотрены следующие процедуры оценки качества образования.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05756"/>
            <a:ext cx="8964488" cy="499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20688"/>
            <a:ext cx="82809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Тестирование PIRLS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Progress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Literacy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направлено на то, чтобы оценить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качество чтения и понимания текста у ребят начальной школы.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PIRLS проводится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 в пять лет,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проходило уже четыре раза: в 2001, 2006, 2011 и 2016 годах.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1886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PIRLS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564904"/>
            <a:ext cx="8568952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124744"/>
            <a:ext cx="82809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Тестирование TIMSS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Trends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Mathematics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нацелено на проверку качества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математического и естественнонаучного образования учеников четвёртых, восьмых и одиннадцатых  классов.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Помимо мониторинга качества знаний TIMSS призвано ещё и выявить различия в национальных системах образования разных стран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04664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TIMSS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429000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последнем цикле исследования TIMSS-2015 Российская Федерация заняла в 4 классах по математике 7 место среди 49 участников, в 8 классах по математике 6 место среди 39 участников, в 4 классах по естествознанию 4 место среди 47 участников, в 8 классах по естествознанию 7 место среди 39 участников.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Впервые термин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грамотность»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 ЮНЕСКО в 1957г. и понимался как «совокупность  умений читать и писать для использования в повседневной жизни».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896448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611560" y="476672"/>
            <a:ext cx="8305800" cy="69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u="sng" dirty="0">
                <a:solidFill>
                  <a:srgbClr val="2A265E"/>
                </a:solidFill>
                <a:latin typeface="Times New Roman" pitchFamily="18" charset="0"/>
                <a:cs typeface="Times New Roman" pitchFamily="18" charset="0"/>
              </a:rPr>
              <a:t>Анализ текущей ситуации:</a:t>
            </a:r>
          </a:p>
        </p:txBody>
      </p:sp>
      <p:sp>
        <p:nvSpPr>
          <p:cNvPr id="162819" name="Text Box 2"/>
          <p:cNvSpPr txBox="1">
            <a:spLocks noChangeArrowheads="1"/>
          </p:cNvSpPr>
          <p:nvPr/>
        </p:nvSpPr>
        <p:spPr bwMode="auto">
          <a:xfrm>
            <a:off x="467544" y="1916832"/>
            <a:ext cx="8280920" cy="29523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>
              <a:spcBef>
                <a:spcPts val="800"/>
              </a:spcBef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600" b="1" dirty="0" err="1">
                <a:latin typeface="Times New Roman" pitchFamily="18" charset="0"/>
              </a:rPr>
              <a:t>педагоги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общеобразовательных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школ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дают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сильные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предметные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знания</a:t>
            </a:r>
            <a:r>
              <a:rPr lang="en-US" sz="3600" b="1" dirty="0">
                <a:latin typeface="Times New Roman" pitchFamily="18" charset="0"/>
              </a:rPr>
              <a:t>, </a:t>
            </a:r>
            <a:r>
              <a:rPr lang="en-US" sz="3600" b="1" dirty="0" err="1">
                <a:latin typeface="Times New Roman" pitchFamily="18" charset="0"/>
              </a:rPr>
              <a:t>но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</a:rPr>
              <a:t>учат</a:t>
            </a:r>
            <a:r>
              <a:rPr lang="en-US" sz="3600" b="1" dirty="0">
                <a:solidFill>
                  <a:srgbClr val="58572B"/>
                </a:solidFill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применять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их</a:t>
            </a:r>
            <a:r>
              <a:rPr lang="en-US" sz="3600" b="1" dirty="0">
                <a:latin typeface="Times New Roman" pitchFamily="18" charset="0"/>
              </a:rPr>
              <a:t> в </a:t>
            </a:r>
            <a:r>
              <a:rPr lang="en-US" sz="3600" b="1" dirty="0" err="1">
                <a:latin typeface="Times New Roman" pitchFamily="18" charset="0"/>
              </a:rPr>
              <a:t>реальных</a:t>
            </a:r>
            <a:r>
              <a:rPr lang="en-US" sz="3600" b="1" dirty="0">
                <a:latin typeface="Times New Roman" pitchFamily="18" charset="0"/>
              </a:rPr>
              <a:t>, </a:t>
            </a:r>
            <a:r>
              <a:rPr lang="en-US" sz="3600" b="1" dirty="0" err="1">
                <a:latin typeface="Times New Roman" pitchFamily="18" charset="0"/>
              </a:rPr>
              <a:t>жизненных</a:t>
            </a:r>
            <a:r>
              <a:rPr lang="en-US" sz="3600" b="1" dirty="0">
                <a:latin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</a:rPr>
              <a:t>ситуациях</a:t>
            </a:r>
            <a:endParaRPr lang="en-US" sz="3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7"/>
            <a:ext cx="9144000" cy="15631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Сервисы </a:t>
            </a:r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для </a:t>
            </a:r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педагогов на сайте</a:t>
            </a:r>
            <a:b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Группы компаний «Просвещение»</a:t>
            </a:r>
            <a:r>
              <a:rPr lang="en-US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prosv.ru</a:t>
            </a:r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3200" b="1" spc="-40" dirty="0">
              <a:gradFill>
                <a:gsLst>
                  <a:gs pos="88000">
                    <a:srgbClr val="00B0F0"/>
                  </a:gs>
                  <a:gs pos="0">
                    <a:srgbClr val="2D2B8D"/>
                  </a:gs>
                </a:gsLst>
                <a:lin ang="240000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7574683" y="300997"/>
            <a:ext cx="1125698" cy="51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578419" y="546724"/>
            <a:ext cx="432098" cy="33206"/>
          </a:xfrm>
          <a:custGeom>
            <a:avLst/>
            <a:gdLst/>
            <a:ahLst/>
            <a:cxnLst>
              <a:cxn ang="0">
                <a:pos x="1505" y="0"/>
              </a:cxn>
              <a:cxn ang="0">
                <a:pos x="0" y="0"/>
              </a:cxn>
              <a:cxn ang="0">
                <a:pos x="0" y="84"/>
              </a:cxn>
              <a:cxn ang="0">
                <a:pos x="1509" y="84"/>
              </a:cxn>
              <a:cxn ang="0">
                <a:pos x="1505" y="0"/>
              </a:cxn>
            </a:cxnLst>
            <a:rect l="0" t="0" r="r" b="b"/>
            <a:pathLst>
              <a:path w="1509" h="84">
                <a:moveTo>
                  <a:pt x="1505" y="0"/>
                </a:moveTo>
                <a:lnTo>
                  <a:pt x="0" y="0"/>
                </a:lnTo>
                <a:lnTo>
                  <a:pt x="0" y="84"/>
                </a:lnTo>
                <a:lnTo>
                  <a:pt x="1509" y="84"/>
                </a:lnTo>
                <a:lnTo>
                  <a:pt x="1505" y="0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8272018" y="546724"/>
            <a:ext cx="432098" cy="33206"/>
          </a:xfrm>
          <a:custGeom>
            <a:avLst/>
            <a:gdLst/>
            <a:ahLst/>
            <a:cxnLst>
              <a:cxn ang="0">
                <a:pos x="1510" y="0"/>
              </a:cxn>
              <a:cxn ang="0">
                <a:pos x="9" y="0"/>
              </a:cxn>
              <a:cxn ang="0">
                <a:pos x="0" y="84"/>
              </a:cxn>
              <a:cxn ang="0">
                <a:pos x="1510" y="84"/>
              </a:cxn>
              <a:cxn ang="0">
                <a:pos x="1510" y="0"/>
              </a:cxn>
            </a:cxnLst>
            <a:rect l="0" t="0" r="r" b="b"/>
            <a:pathLst>
              <a:path w="1510" h="84">
                <a:moveTo>
                  <a:pt x="1510" y="0"/>
                </a:moveTo>
                <a:lnTo>
                  <a:pt x="9" y="0"/>
                </a:lnTo>
                <a:lnTo>
                  <a:pt x="0" y="84"/>
                </a:lnTo>
                <a:lnTo>
                  <a:pt x="1510" y="84"/>
                </a:lnTo>
                <a:lnTo>
                  <a:pt x="1510" y="0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574683" y="666268"/>
            <a:ext cx="98375" cy="122864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42" y="26"/>
              </a:cxn>
              <a:cxn ang="0">
                <a:pos x="42" y="283"/>
              </a:cxn>
              <a:cxn ang="0">
                <a:pos x="0" y="292"/>
              </a:cxn>
              <a:cxn ang="0">
                <a:pos x="0" y="309"/>
              </a:cxn>
              <a:cxn ang="0">
                <a:pos x="148" y="309"/>
              </a:cxn>
              <a:cxn ang="0">
                <a:pos x="148" y="292"/>
              </a:cxn>
              <a:cxn ang="0">
                <a:pos x="106" y="283"/>
              </a:cxn>
              <a:cxn ang="0">
                <a:pos x="106" y="30"/>
              </a:cxn>
              <a:cxn ang="0">
                <a:pos x="232" y="30"/>
              </a:cxn>
              <a:cxn ang="0">
                <a:pos x="232" y="283"/>
              </a:cxn>
              <a:cxn ang="0">
                <a:pos x="190" y="292"/>
              </a:cxn>
              <a:cxn ang="0">
                <a:pos x="190" y="309"/>
              </a:cxn>
              <a:cxn ang="0">
                <a:pos x="342" y="309"/>
              </a:cxn>
              <a:cxn ang="0">
                <a:pos x="342" y="292"/>
              </a:cxn>
              <a:cxn ang="0">
                <a:pos x="300" y="283"/>
              </a:cxn>
              <a:cxn ang="0">
                <a:pos x="300" y="26"/>
              </a:cxn>
              <a:cxn ang="0">
                <a:pos x="342" y="17"/>
              </a:cxn>
              <a:cxn ang="0">
                <a:pos x="342" y="0"/>
              </a:cxn>
              <a:cxn ang="0">
                <a:pos x="0" y="0"/>
              </a:cxn>
              <a:cxn ang="0">
                <a:pos x="0" y="17"/>
              </a:cxn>
            </a:cxnLst>
            <a:rect l="0" t="0" r="r" b="b"/>
            <a:pathLst>
              <a:path w="342" h="309">
                <a:moveTo>
                  <a:pt x="0" y="17"/>
                </a:moveTo>
                <a:lnTo>
                  <a:pt x="42" y="26"/>
                </a:lnTo>
                <a:lnTo>
                  <a:pt x="42" y="283"/>
                </a:lnTo>
                <a:lnTo>
                  <a:pt x="0" y="292"/>
                </a:lnTo>
                <a:lnTo>
                  <a:pt x="0" y="309"/>
                </a:lnTo>
                <a:lnTo>
                  <a:pt x="148" y="309"/>
                </a:lnTo>
                <a:lnTo>
                  <a:pt x="148" y="292"/>
                </a:lnTo>
                <a:lnTo>
                  <a:pt x="106" y="283"/>
                </a:lnTo>
                <a:lnTo>
                  <a:pt x="106" y="30"/>
                </a:lnTo>
                <a:lnTo>
                  <a:pt x="232" y="30"/>
                </a:lnTo>
                <a:lnTo>
                  <a:pt x="232" y="283"/>
                </a:lnTo>
                <a:lnTo>
                  <a:pt x="190" y="292"/>
                </a:lnTo>
                <a:lnTo>
                  <a:pt x="190" y="309"/>
                </a:lnTo>
                <a:lnTo>
                  <a:pt x="342" y="309"/>
                </a:lnTo>
                <a:lnTo>
                  <a:pt x="342" y="292"/>
                </a:lnTo>
                <a:lnTo>
                  <a:pt x="300" y="283"/>
                </a:lnTo>
                <a:lnTo>
                  <a:pt x="300" y="26"/>
                </a:lnTo>
                <a:lnTo>
                  <a:pt x="342" y="17"/>
                </a:lnTo>
                <a:lnTo>
                  <a:pt x="342" y="0"/>
                </a:lnTo>
                <a:lnTo>
                  <a:pt x="0" y="0"/>
                </a:lnTo>
                <a:lnTo>
                  <a:pt x="0" y="17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690490" y="666268"/>
            <a:ext cx="67244" cy="122864"/>
          </a:xfrm>
          <a:custGeom>
            <a:avLst/>
            <a:gdLst/>
            <a:ahLst/>
            <a:cxnLst>
              <a:cxn ang="0">
                <a:pos x="148" y="0"/>
              </a:cxn>
              <a:cxn ang="0">
                <a:pos x="139" y="0"/>
              </a:cxn>
              <a:cxn ang="0">
                <a:pos x="0" y="0"/>
              </a:cxn>
              <a:cxn ang="0">
                <a:pos x="0" y="17"/>
              </a:cxn>
              <a:cxn ang="0">
                <a:pos x="38" y="26"/>
              </a:cxn>
              <a:cxn ang="0">
                <a:pos x="38" y="283"/>
              </a:cxn>
              <a:cxn ang="0">
                <a:pos x="0" y="292"/>
              </a:cxn>
              <a:cxn ang="0">
                <a:pos x="0" y="309"/>
              </a:cxn>
              <a:cxn ang="0">
                <a:pos x="139" y="309"/>
              </a:cxn>
              <a:cxn ang="0">
                <a:pos x="156" y="309"/>
              </a:cxn>
              <a:cxn ang="0">
                <a:pos x="156" y="292"/>
              </a:cxn>
              <a:cxn ang="0">
                <a:pos x="139" y="288"/>
              </a:cxn>
              <a:cxn ang="0">
                <a:pos x="101" y="283"/>
              </a:cxn>
              <a:cxn ang="0">
                <a:pos x="101" y="178"/>
              </a:cxn>
              <a:cxn ang="0">
                <a:pos x="127" y="178"/>
              </a:cxn>
              <a:cxn ang="0">
                <a:pos x="139" y="178"/>
              </a:cxn>
              <a:cxn ang="0">
                <a:pos x="236" y="81"/>
              </a:cxn>
              <a:cxn ang="0">
                <a:pos x="148" y="0"/>
              </a:cxn>
              <a:cxn ang="0">
                <a:pos x="139" y="161"/>
              </a:cxn>
              <a:cxn ang="0">
                <a:pos x="139" y="161"/>
              </a:cxn>
              <a:cxn ang="0">
                <a:pos x="118" y="161"/>
              </a:cxn>
              <a:cxn ang="0">
                <a:pos x="101" y="161"/>
              </a:cxn>
              <a:cxn ang="0">
                <a:pos x="101" y="21"/>
              </a:cxn>
              <a:cxn ang="0">
                <a:pos x="118" y="21"/>
              </a:cxn>
              <a:cxn ang="0">
                <a:pos x="139" y="26"/>
              </a:cxn>
              <a:cxn ang="0">
                <a:pos x="173" y="93"/>
              </a:cxn>
              <a:cxn ang="0">
                <a:pos x="139" y="161"/>
              </a:cxn>
            </a:cxnLst>
            <a:rect l="0" t="0" r="r" b="b"/>
            <a:pathLst>
              <a:path w="236" h="309">
                <a:moveTo>
                  <a:pt x="148" y="0"/>
                </a:moveTo>
                <a:lnTo>
                  <a:pt x="139" y="0"/>
                </a:lnTo>
                <a:lnTo>
                  <a:pt x="0" y="0"/>
                </a:lnTo>
                <a:lnTo>
                  <a:pt x="0" y="17"/>
                </a:lnTo>
                <a:lnTo>
                  <a:pt x="38" y="26"/>
                </a:lnTo>
                <a:lnTo>
                  <a:pt x="38" y="283"/>
                </a:lnTo>
                <a:lnTo>
                  <a:pt x="0" y="292"/>
                </a:lnTo>
                <a:lnTo>
                  <a:pt x="0" y="309"/>
                </a:lnTo>
                <a:lnTo>
                  <a:pt x="139" y="309"/>
                </a:lnTo>
                <a:lnTo>
                  <a:pt x="156" y="309"/>
                </a:lnTo>
                <a:lnTo>
                  <a:pt x="156" y="292"/>
                </a:lnTo>
                <a:lnTo>
                  <a:pt x="139" y="288"/>
                </a:lnTo>
                <a:lnTo>
                  <a:pt x="101" y="283"/>
                </a:lnTo>
                <a:lnTo>
                  <a:pt x="101" y="178"/>
                </a:lnTo>
                <a:lnTo>
                  <a:pt x="127" y="178"/>
                </a:lnTo>
                <a:lnTo>
                  <a:pt x="139" y="178"/>
                </a:lnTo>
                <a:cubicBezTo>
                  <a:pt x="203" y="174"/>
                  <a:pt x="236" y="144"/>
                  <a:pt x="236" y="81"/>
                </a:cubicBezTo>
                <a:cubicBezTo>
                  <a:pt x="236" y="26"/>
                  <a:pt x="198" y="0"/>
                  <a:pt x="148" y="0"/>
                </a:cubicBezTo>
                <a:close/>
                <a:moveTo>
                  <a:pt x="139" y="161"/>
                </a:moveTo>
                <a:lnTo>
                  <a:pt x="139" y="161"/>
                </a:lnTo>
                <a:lnTo>
                  <a:pt x="118" y="161"/>
                </a:lnTo>
                <a:lnTo>
                  <a:pt x="101" y="161"/>
                </a:lnTo>
                <a:lnTo>
                  <a:pt x="101" y="21"/>
                </a:lnTo>
                <a:lnTo>
                  <a:pt x="118" y="21"/>
                </a:lnTo>
                <a:cubicBezTo>
                  <a:pt x="122" y="21"/>
                  <a:pt x="131" y="21"/>
                  <a:pt x="139" y="26"/>
                </a:cubicBezTo>
                <a:cubicBezTo>
                  <a:pt x="156" y="30"/>
                  <a:pt x="173" y="51"/>
                  <a:pt x="173" y="93"/>
                </a:cubicBezTo>
                <a:cubicBezTo>
                  <a:pt x="173" y="123"/>
                  <a:pt x="165" y="152"/>
                  <a:pt x="139" y="161"/>
                </a:cubicBez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7776412" y="664607"/>
            <a:ext cx="90903" cy="126184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56" y="0"/>
              </a:cxn>
              <a:cxn ang="0">
                <a:pos x="0" y="156"/>
              </a:cxn>
              <a:cxn ang="0">
                <a:pos x="156" y="317"/>
              </a:cxn>
              <a:cxn ang="0">
                <a:pos x="160" y="317"/>
              </a:cxn>
              <a:cxn ang="0">
                <a:pos x="317" y="156"/>
              </a:cxn>
              <a:cxn ang="0">
                <a:pos x="160" y="0"/>
              </a:cxn>
              <a:cxn ang="0">
                <a:pos x="160" y="300"/>
              </a:cxn>
              <a:cxn ang="0">
                <a:pos x="160" y="300"/>
              </a:cxn>
              <a:cxn ang="0">
                <a:pos x="156" y="300"/>
              </a:cxn>
              <a:cxn ang="0">
                <a:pos x="72" y="148"/>
              </a:cxn>
              <a:cxn ang="0">
                <a:pos x="156" y="17"/>
              </a:cxn>
              <a:cxn ang="0">
                <a:pos x="245" y="169"/>
              </a:cxn>
              <a:cxn ang="0">
                <a:pos x="160" y="300"/>
              </a:cxn>
            </a:cxnLst>
            <a:rect l="0" t="0" r="r" b="b"/>
            <a:pathLst>
              <a:path w="317" h="317">
                <a:moveTo>
                  <a:pt x="160" y="0"/>
                </a:moveTo>
                <a:lnTo>
                  <a:pt x="156" y="0"/>
                </a:lnTo>
                <a:cubicBezTo>
                  <a:pt x="55" y="0"/>
                  <a:pt x="0" y="55"/>
                  <a:pt x="0" y="156"/>
                </a:cubicBezTo>
                <a:cubicBezTo>
                  <a:pt x="0" y="262"/>
                  <a:pt x="55" y="317"/>
                  <a:pt x="156" y="317"/>
                </a:cubicBezTo>
                <a:lnTo>
                  <a:pt x="160" y="317"/>
                </a:lnTo>
                <a:cubicBezTo>
                  <a:pt x="258" y="317"/>
                  <a:pt x="317" y="262"/>
                  <a:pt x="317" y="156"/>
                </a:cubicBezTo>
                <a:cubicBezTo>
                  <a:pt x="317" y="55"/>
                  <a:pt x="262" y="0"/>
                  <a:pt x="160" y="0"/>
                </a:cubicBezTo>
                <a:close/>
                <a:moveTo>
                  <a:pt x="160" y="300"/>
                </a:moveTo>
                <a:lnTo>
                  <a:pt x="160" y="300"/>
                </a:lnTo>
                <a:lnTo>
                  <a:pt x="156" y="300"/>
                </a:lnTo>
                <a:cubicBezTo>
                  <a:pt x="110" y="296"/>
                  <a:pt x="72" y="258"/>
                  <a:pt x="72" y="148"/>
                </a:cubicBezTo>
                <a:cubicBezTo>
                  <a:pt x="72" y="55"/>
                  <a:pt x="106" y="21"/>
                  <a:pt x="156" y="17"/>
                </a:cubicBezTo>
                <a:cubicBezTo>
                  <a:pt x="207" y="21"/>
                  <a:pt x="245" y="63"/>
                  <a:pt x="245" y="169"/>
                </a:cubicBezTo>
                <a:cubicBezTo>
                  <a:pt x="245" y="232"/>
                  <a:pt x="220" y="300"/>
                  <a:pt x="160" y="300"/>
                </a:cubicBez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888484" y="664607"/>
            <a:ext cx="83431" cy="126184"/>
          </a:xfrm>
          <a:custGeom>
            <a:avLst/>
            <a:gdLst/>
            <a:ahLst/>
            <a:cxnLst>
              <a:cxn ang="0">
                <a:pos x="190" y="296"/>
              </a:cxn>
              <a:cxn ang="0">
                <a:pos x="72" y="156"/>
              </a:cxn>
              <a:cxn ang="0">
                <a:pos x="173" y="21"/>
              </a:cxn>
              <a:cxn ang="0">
                <a:pos x="266" y="101"/>
              </a:cxn>
              <a:cxn ang="0">
                <a:pos x="283" y="101"/>
              </a:cxn>
              <a:cxn ang="0">
                <a:pos x="283" y="17"/>
              </a:cxn>
              <a:cxn ang="0">
                <a:pos x="262" y="17"/>
              </a:cxn>
              <a:cxn ang="0">
                <a:pos x="165" y="0"/>
              </a:cxn>
              <a:cxn ang="0">
                <a:pos x="0" y="152"/>
              </a:cxn>
              <a:cxn ang="0">
                <a:pos x="165" y="317"/>
              </a:cxn>
              <a:cxn ang="0">
                <a:pos x="292" y="287"/>
              </a:cxn>
              <a:cxn ang="0">
                <a:pos x="292" y="241"/>
              </a:cxn>
              <a:cxn ang="0">
                <a:pos x="283" y="241"/>
              </a:cxn>
              <a:cxn ang="0">
                <a:pos x="190" y="296"/>
              </a:cxn>
            </a:cxnLst>
            <a:rect l="0" t="0" r="r" b="b"/>
            <a:pathLst>
              <a:path w="292" h="317">
                <a:moveTo>
                  <a:pt x="190" y="296"/>
                </a:moveTo>
                <a:cubicBezTo>
                  <a:pt x="114" y="296"/>
                  <a:pt x="72" y="224"/>
                  <a:pt x="72" y="156"/>
                </a:cubicBezTo>
                <a:cubicBezTo>
                  <a:pt x="72" y="80"/>
                  <a:pt x="110" y="21"/>
                  <a:pt x="173" y="21"/>
                </a:cubicBezTo>
                <a:cubicBezTo>
                  <a:pt x="224" y="21"/>
                  <a:pt x="258" y="51"/>
                  <a:pt x="266" y="101"/>
                </a:cubicBezTo>
                <a:lnTo>
                  <a:pt x="283" y="101"/>
                </a:lnTo>
                <a:lnTo>
                  <a:pt x="283" y="17"/>
                </a:lnTo>
                <a:lnTo>
                  <a:pt x="262" y="17"/>
                </a:lnTo>
                <a:cubicBezTo>
                  <a:pt x="233" y="8"/>
                  <a:pt x="199" y="0"/>
                  <a:pt x="165" y="0"/>
                </a:cubicBezTo>
                <a:cubicBezTo>
                  <a:pt x="76" y="0"/>
                  <a:pt x="0" y="47"/>
                  <a:pt x="0" y="152"/>
                </a:cubicBezTo>
                <a:cubicBezTo>
                  <a:pt x="0" y="254"/>
                  <a:pt x="68" y="317"/>
                  <a:pt x="165" y="317"/>
                </a:cubicBezTo>
                <a:cubicBezTo>
                  <a:pt x="237" y="317"/>
                  <a:pt x="262" y="300"/>
                  <a:pt x="292" y="287"/>
                </a:cubicBezTo>
                <a:lnTo>
                  <a:pt x="292" y="241"/>
                </a:lnTo>
                <a:lnTo>
                  <a:pt x="283" y="241"/>
                </a:lnTo>
                <a:cubicBezTo>
                  <a:pt x="271" y="279"/>
                  <a:pt x="228" y="296"/>
                  <a:pt x="190" y="296"/>
                </a:cubicBez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7990594" y="666268"/>
            <a:ext cx="72224" cy="122864"/>
          </a:xfrm>
          <a:custGeom>
            <a:avLst/>
            <a:gdLst/>
            <a:ahLst/>
            <a:cxnLst>
              <a:cxn ang="0">
                <a:pos x="174" y="148"/>
              </a:cxn>
              <a:cxn ang="0">
                <a:pos x="174" y="144"/>
              </a:cxn>
              <a:cxn ang="0">
                <a:pos x="241" y="72"/>
              </a:cxn>
              <a:cxn ang="0">
                <a:pos x="140" y="0"/>
              </a:cxn>
              <a:cxn ang="0">
                <a:pos x="0" y="0"/>
              </a:cxn>
              <a:cxn ang="0">
                <a:pos x="0" y="17"/>
              </a:cxn>
              <a:cxn ang="0">
                <a:pos x="38" y="26"/>
              </a:cxn>
              <a:cxn ang="0">
                <a:pos x="38" y="283"/>
              </a:cxn>
              <a:cxn ang="0">
                <a:pos x="0" y="292"/>
              </a:cxn>
              <a:cxn ang="0">
                <a:pos x="0" y="309"/>
              </a:cxn>
              <a:cxn ang="0">
                <a:pos x="140" y="309"/>
              </a:cxn>
              <a:cxn ang="0">
                <a:pos x="148" y="309"/>
              </a:cxn>
              <a:cxn ang="0">
                <a:pos x="254" y="228"/>
              </a:cxn>
              <a:cxn ang="0">
                <a:pos x="174" y="148"/>
              </a:cxn>
              <a:cxn ang="0">
                <a:pos x="102" y="21"/>
              </a:cxn>
              <a:cxn ang="0">
                <a:pos x="102" y="21"/>
              </a:cxn>
              <a:cxn ang="0">
                <a:pos x="140" y="26"/>
              </a:cxn>
              <a:cxn ang="0">
                <a:pos x="174" y="81"/>
              </a:cxn>
              <a:cxn ang="0">
                <a:pos x="140" y="136"/>
              </a:cxn>
              <a:cxn ang="0">
                <a:pos x="127" y="140"/>
              </a:cxn>
              <a:cxn ang="0">
                <a:pos x="102" y="140"/>
              </a:cxn>
              <a:cxn ang="0">
                <a:pos x="102" y="21"/>
              </a:cxn>
              <a:cxn ang="0">
                <a:pos x="140" y="288"/>
              </a:cxn>
              <a:cxn ang="0">
                <a:pos x="140" y="288"/>
              </a:cxn>
              <a:cxn ang="0">
                <a:pos x="102" y="271"/>
              </a:cxn>
              <a:cxn ang="0">
                <a:pos x="102" y="157"/>
              </a:cxn>
              <a:cxn ang="0">
                <a:pos x="127" y="157"/>
              </a:cxn>
              <a:cxn ang="0">
                <a:pos x="140" y="157"/>
              </a:cxn>
              <a:cxn ang="0">
                <a:pos x="190" y="228"/>
              </a:cxn>
              <a:cxn ang="0">
                <a:pos x="140" y="288"/>
              </a:cxn>
            </a:cxnLst>
            <a:rect l="0" t="0" r="r" b="b"/>
            <a:pathLst>
              <a:path w="254" h="309">
                <a:moveTo>
                  <a:pt x="174" y="148"/>
                </a:moveTo>
                <a:lnTo>
                  <a:pt x="174" y="144"/>
                </a:lnTo>
                <a:cubicBezTo>
                  <a:pt x="212" y="136"/>
                  <a:pt x="241" y="110"/>
                  <a:pt x="241" y="72"/>
                </a:cubicBezTo>
                <a:cubicBezTo>
                  <a:pt x="241" y="21"/>
                  <a:pt x="199" y="0"/>
                  <a:pt x="140" y="0"/>
                </a:cubicBezTo>
                <a:lnTo>
                  <a:pt x="0" y="0"/>
                </a:lnTo>
                <a:lnTo>
                  <a:pt x="0" y="17"/>
                </a:lnTo>
                <a:lnTo>
                  <a:pt x="38" y="26"/>
                </a:lnTo>
                <a:lnTo>
                  <a:pt x="38" y="283"/>
                </a:lnTo>
                <a:lnTo>
                  <a:pt x="0" y="292"/>
                </a:lnTo>
                <a:lnTo>
                  <a:pt x="0" y="309"/>
                </a:lnTo>
                <a:lnTo>
                  <a:pt x="140" y="309"/>
                </a:lnTo>
                <a:lnTo>
                  <a:pt x="148" y="309"/>
                </a:lnTo>
                <a:cubicBezTo>
                  <a:pt x="207" y="309"/>
                  <a:pt x="254" y="279"/>
                  <a:pt x="254" y="228"/>
                </a:cubicBezTo>
                <a:cubicBezTo>
                  <a:pt x="254" y="174"/>
                  <a:pt x="224" y="152"/>
                  <a:pt x="174" y="148"/>
                </a:cubicBezTo>
                <a:close/>
                <a:moveTo>
                  <a:pt x="102" y="21"/>
                </a:moveTo>
                <a:lnTo>
                  <a:pt x="102" y="21"/>
                </a:lnTo>
                <a:cubicBezTo>
                  <a:pt x="114" y="21"/>
                  <a:pt x="127" y="21"/>
                  <a:pt x="140" y="26"/>
                </a:cubicBezTo>
                <a:cubicBezTo>
                  <a:pt x="161" y="30"/>
                  <a:pt x="174" y="47"/>
                  <a:pt x="174" y="81"/>
                </a:cubicBezTo>
                <a:cubicBezTo>
                  <a:pt x="174" y="106"/>
                  <a:pt x="165" y="131"/>
                  <a:pt x="140" y="136"/>
                </a:cubicBezTo>
                <a:cubicBezTo>
                  <a:pt x="135" y="136"/>
                  <a:pt x="131" y="140"/>
                  <a:pt x="127" y="140"/>
                </a:cubicBezTo>
                <a:lnTo>
                  <a:pt x="102" y="140"/>
                </a:lnTo>
                <a:lnTo>
                  <a:pt x="102" y="21"/>
                </a:lnTo>
                <a:close/>
                <a:moveTo>
                  <a:pt x="140" y="288"/>
                </a:moveTo>
                <a:lnTo>
                  <a:pt x="140" y="288"/>
                </a:lnTo>
                <a:cubicBezTo>
                  <a:pt x="123" y="288"/>
                  <a:pt x="110" y="279"/>
                  <a:pt x="102" y="271"/>
                </a:cubicBezTo>
                <a:lnTo>
                  <a:pt x="102" y="157"/>
                </a:lnTo>
                <a:lnTo>
                  <a:pt x="127" y="157"/>
                </a:lnTo>
                <a:lnTo>
                  <a:pt x="140" y="157"/>
                </a:lnTo>
                <a:cubicBezTo>
                  <a:pt x="174" y="165"/>
                  <a:pt x="190" y="190"/>
                  <a:pt x="190" y="228"/>
                </a:cubicBezTo>
                <a:cubicBezTo>
                  <a:pt x="190" y="262"/>
                  <a:pt x="174" y="288"/>
                  <a:pt x="140" y="288"/>
                </a:cubicBez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8083987" y="666268"/>
            <a:ext cx="67244" cy="122864"/>
          </a:xfrm>
          <a:custGeom>
            <a:avLst/>
            <a:gdLst/>
            <a:ahLst/>
            <a:cxnLst>
              <a:cxn ang="0">
                <a:pos x="199" y="279"/>
              </a:cxn>
              <a:cxn ang="0">
                <a:pos x="101" y="279"/>
              </a:cxn>
              <a:cxn ang="0">
                <a:pos x="101" y="157"/>
              </a:cxn>
              <a:cxn ang="0">
                <a:pos x="156" y="157"/>
              </a:cxn>
              <a:cxn ang="0">
                <a:pos x="169" y="199"/>
              </a:cxn>
              <a:cxn ang="0">
                <a:pos x="186" y="199"/>
              </a:cxn>
              <a:cxn ang="0">
                <a:pos x="182" y="144"/>
              </a:cxn>
              <a:cxn ang="0">
                <a:pos x="186" y="93"/>
              </a:cxn>
              <a:cxn ang="0">
                <a:pos x="169" y="93"/>
              </a:cxn>
              <a:cxn ang="0">
                <a:pos x="156" y="136"/>
              </a:cxn>
              <a:cxn ang="0">
                <a:pos x="101" y="136"/>
              </a:cxn>
              <a:cxn ang="0">
                <a:pos x="101" y="30"/>
              </a:cxn>
              <a:cxn ang="0">
                <a:pos x="194" y="30"/>
              </a:cxn>
              <a:cxn ang="0">
                <a:pos x="207" y="81"/>
              </a:cxn>
              <a:cxn ang="0">
                <a:pos x="224" y="81"/>
              </a:cxn>
              <a:cxn ang="0">
                <a:pos x="220" y="0"/>
              </a:cxn>
              <a:cxn ang="0">
                <a:pos x="203" y="0"/>
              </a:cxn>
              <a:cxn ang="0">
                <a:pos x="0" y="0"/>
              </a:cxn>
              <a:cxn ang="0">
                <a:pos x="0" y="17"/>
              </a:cxn>
              <a:cxn ang="0">
                <a:pos x="38" y="26"/>
              </a:cxn>
              <a:cxn ang="0">
                <a:pos x="38" y="283"/>
              </a:cxn>
              <a:cxn ang="0">
                <a:pos x="0" y="292"/>
              </a:cxn>
              <a:cxn ang="0">
                <a:pos x="0" y="309"/>
              </a:cxn>
              <a:cxn ang="0">
                <a:pos x="224" y="309"/>
              </a:cxn>
              <a:cxn ang="0">
                <a:pos x="237" y="220"/>
              </a:cxn>
              <a:cxn ang="0">
                <a:pos x="220" y="220"/>
              </a:cxn>
              <a:cxn ang="0">
                <a:pos x="199" y="279"/>
              </a:cxn>
            </a:cxnLst>
            <a:rect l="0" t="0" r="r" b="b"/>
            <a:pathLst>
              <a:path w="237" h="309">
                <a:moveTo>
                  <a:pt x="199" y="279"/>
                </a:moveTo>
                <a:lnTo>
                  <a:pt x="101" y="279"/>
                </a:lnTo>
                <a:lnTo>
                  <a:pt x="101" y="157"/>
                </a:lnTo>
                <a:lnTo>
                  <a:pt x="156" y="157"/>
                </a:lnTo>
                <a:lnTo>
                  <a:pt x="169" y="199"/>
                </a:lnTo>
                <a:lnTo>
                  <a:pt x="186" y="199"/>
                </a:lnTo>
                <a:cubicBezTo>
                  <a:pt x="182" y="182"/>
                  <a:pt x="182" y="165"/>
                  <a:pt x="182" y="144"/>
                </a:cubicBezTo>
                <a:cubicBezTo>
                  <a:pt x="182" y="127"/>
                  <a:pt x="182" y="110"/>
                  <a:pt x="186" y="93"/>
                </a:cubicBezTo>
                <a:lnTo>
                  <a:pt x="169" y="93"/>
                </a:lnTo>
                <a:lnTo>
                  <a:pt x="156" y="136"/>
                </a:lnTo>
                <a:lnTo>
                  <a:pt x="101" y="136"/>
                </a:lnTo>
                <a:lnTo>
                  <a:pt x="101" y="30"/>
                </a:lnTo>
                <a:lnTo>
                  <a:pt x="194" y="30"/>
                </a:lnTo>
                <a:lnTo>
                  <a:pt x="207" y="81"/>
                </a:lnTo>
                <a:lnTo>
                  <a:pt x="224" y="81"/>
                </a:lnTo>
                <a:lnTo>
                  <a:pt x="220" y="0"/>
                </a:lnTo>
                <a:lnTo>
                  <a:pt x="203" y="0"/>
                </a:lnTo>
                <a:lnTo>
                  <a:pt x="0" y="0"/>
                </a:lnTo>
                <a:lnTo>
                  <a:pt x="0" y="17"/>
                </a:lnTo>
                <a:lnTo>
                  <a:pt x="38" y="26"/>
                </a:lnTo>
                <a:lnTo>
                  <a:pt x="38" y="283"/>
                </a:lnTo>
                <a:lnTo>
                  <a:pt x="0" y="292"/>
                </a:lnTo>
                <a:lnTo>
                  <a:pt x="0" y="309"/>
                </a:lnTo>
                <a:lnTo>
                  <a:pt x="224" y="309"/>
                </a:lnTo>
                <a:lnTo>
                  <a:pt x="237" y="220"/>
                </a:lnTo>
                <a:lnTo>
                  <a:pt x="220" y="220"/>
                </a:lnTo>
                <a:lnTo>
                  <a:pt x="199" y="279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8169909" y="666269"/>
            <a:ext cx="141958" cy="157731"/>
          </a:xfrm>
          <a:custGeom>
            <a:avLst/>
            <a:gdLst/>
            <a:ahLst/>
            <a:cxnLst>
              <a:cxn ang="0">
                <a:pos x="444" y="26"/>
              </a:cxn>
              <a:cxn ang="0">
                <a:pos x="490" y="17"/>
              </a:cxn>
              <a:cxn ang="0">
                <a:pos x="490" y="0"/>
              </a:cxn>
              <a:cxn ang="0">
                <a:pos x="338" y="0"/>
              </a:cxn>
              <a:cxn ang="0">
                <a:pos x="338" y="17"/>
              </a:cxn>
              <a:cxn ang="0">
                <a:pos x="380" y="26"/>
              </a:cxn>
              <a:cxn ang="0">
                <a:pos x="380" y="283"/>
              </a:cxn>
              <a:cxn ang="0">
                <a:pos x="275" y="283"/>
              </a:cxn>
              <a:cxn ang="0">
                <a:pos x="275" y="26"/>
              </a:cxn>
              <a:cxn ang="0">
                <a:pos x="317" y="17"/>
              </a:cxn>
              <a:cxn ang="0">
                <a:pos x="317" y="0"/>
              </a:cxn>
              <a:cxn ang="0">
                <a:pos x="169" y="0"/>
              </a:cxn>
              <a:cxn ang="0">
                <a:pos x="169" y="17"/>
              </a:cxn>
              <a:cxn ang="0">
                <a:pos x="211" y="26"/>
              </a:cxn>
              <a:cxn ang="0">
                <a:pos x="211" y="283"/>
              </a:cxn>
              <a:cxn ang="0">
                <a:pos x="106" y="283"/>
              </a:cxn>
              <a:cxn ang="0">
                <a:pos x="106" y="26"/>
              </a:cxn>
              <a:cxn ang="0">
                <a:pos x="148" y="17"/>
              </a:cxn>
              <a:cxn ang="0">
                <a:pos x="148" y="0"/>
              </a:cxn>
              <a:cxn ang="0">
                <a:pos x="0" y="0"/>
              </a:cxn>
              <a:cxn ang="0">
                <a:pos x="0" y="17"/>
              </a:cxn>
              <a:cxn ang="0">
                <a:pos x="42" y="26"/>
              </a:cxn>
              <a:cxn ang="0">
                <a:pos x="42" y="283"/>
              </a:cxn>
              <a:cxn ang="0">
                <a:pos x="0" y="292"/>
              </a:cxn>
              <a:cxn ang="0">
                <a:pos x="0" y="309"/>
              </a:cxn>
              <a:cxn ang="0">
                <a:pos x="457" y="309"/>
              </a:cxn>
              <a:cxn ang="0">
                <a:pos x="457" y="398"/>
              </a:cxn>
              <a:cxn ang="0">
                <a:pos x="474" y="398"/>
              </a:cxn>
              <a:cxn ang="0">
                <a:pos x="495" y="283"/>
              </a:cxn>
              <a:cxn ang="0">
                <a:pos x="444" y="283"/>
              </a:cxn>
              <a:cxn ang="0">
                <a:pos x="444" y="26"/>
              </a:cxn>
            </a:cxnLst>
            <a:rect l="0" t="0" r="r" b="b"/>
            <a:pathLst>
              <a:path w="495" h="398">
                <a:moveTo>
                  <a:pt x="444" y="26"/>
                </a:moveTo>
                <a:lnTo>
                  <a:pt x="490" y="17"/>
                </a:lnTo>
                <a:lnTo>
                  <a:pt x="490" y="0"/>
                </a:lnTo>
                <a:lnTo>
                  <a:pt x="338" y="0"/>
                </a:lnTo>
                <a:lnTo>
                  <a:pt x="338" y="17"/>
                </a:lnTo>
                <a:lnTo>
                  <a:pt x="380" y="26"/>
                </a:lnTo>
                <a:lnTo>
                  <a:pt x="380" y="283"/>
                </a:lnTo>
                <a:lnTo>
                  <a:pt x="275" y="283"/>
                </a:lnTo>
                <a:lnTo>
                  <a:pt x="275" y="26"/>
                </a:lnTo>
                <a:lnTo>
                  <a:pt x="317" y="17"/>
                </a:lnTo>
                <a:lnTo>
                  <a:pt x="317" y="0"/>
                </a:lnTo>
                <a:lnTo>
                  <a:pt x="169" y="0"/>
                </a:lnTo>
                <a:lnTo>
                  <a:pt x="169" y="17"/>
                </a:lnTo>
                <a:lnTo>
                  <a:pt x="211" y="26"/>
                </a:lnTo>
                <a:lnTo>
                  <a:pt x="211" y="283"/>
                </a:lnTo>
                <a:lnTo>
                  <a:pt x="106" y="283"/>
                </a:lnTo>
                <a:lnTo>
                  <a:pt x="106" y="26"/>
                </a:lnTo>
                <a:lnTo>
                  <a:pt x="148" y="17"/>
                </a:lnTo>
                <a:lnTo>
                  <a:pt x="148" y="0"/>
                </a:lnTo>
                <a:lnTo>
                  <a:pt x="0" y="0"/>
                </a:lnTo>
                <a:lnTo>
                  <a:pt x="0" y="17"/>
                </a:lnTo>
                <a:lnTo>
                  <a:pt x="42" y="26"/>
                </a:lnTo>
                <a:lnTo>
                  <a:pt x="42" y="283"/>
                </a:lnTo>
                <a:lnTo>
                  <a:pt x="0" y="292"/>
                </a:lnTo>
                <a:lnTo>
                  <a:pt x="0" y="309"/>
                </a:lnTo>
                <a:lnTo>
                  <a:pt x="457" y="309"/>
                </a:lnTo>
                <a:lnTo>
                  <a:pt x="457" y="398"/>
                </a:lnTo>
                <a:lnTo>
                  <a:pt x="474" y="398"/>
                </a:lnTo>
                <a:lnTo>
                  <a:pt x="495" y="283"/>
                </a:lnTo>
                <a:lnTo>
                  <a:pt x="444" y="283"/>
                </a:lnTo>
                <a:lnTo>
                  <a:pt x="444" y="26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325563" y="666268"/>
            <a:ext cx="68488" cy="122864"/>
          </a:xfrm>
          <a:custGeom>
            <a:avLst/>
            <a:gdLst/>
            <a:ahLst/>
            <a:cxnLst>
              <a:cxn ang="0">
                <a:pos x="237" y="220"/>
              </a:cxn>
              <a:cxn ang="0">
                <a:pos x="224" y="220"/>
              </a:cxn>
              <a:cxn ang="0">
                <a:pos x="199" y="279"/>
              </a:cxn>
              <a:cxn ang="0">
                <a:pos x="102" y="279"/>
              </a:cxn>
              <a:cxn ang="0">
                <a:pos x="102" y="157"/>
              </a:cxn>
              <a:cxn ang="0">
                <a:pos x="157" y="157"/>
              </a:cxn>
              <a:cxn ang="0">
                <a:pos x="170" y="199"/>
              </a:cxn>
              <a:cxn ang="0">
                <a:pos x="186" y="199"/>
              </a:cxn>
              <a:cxn ang="0">
                <a:pos x="182" y="144"/>
              </a:cxn>
              <a:cxn ang="0">
                <a:pos x="186" y="93"/>
              </a:cxn>
              <a:cxn ang="0">
                <a:pos x="174" y="93"/>
              </a:cxn>
              <a:cxn ang="0">
                <a:pos x="157" y="136"/>
              </a:cxn>
              <a:cxn ang="0">
                <a:pos x="102" y="136"/>
              </a:cxn>
              <a:cxn ang="0">
                <a:pos x="102" y="30"/>
              </a:cxn>
              <a:cxn ang="0">
                <a:pos x="195" y="30"/>
              </a:cxn>
              <a:cxn ang="0">
                <a:pos x="208" y="81"/>
              </a:cxn>
              <a:cxn ang="0">
                <a:pos x="224" y="81"/>
              </a:cxn>
              <a:cxn ang="0">
                <a:pos x="220" y="0"/>
              </a:cxn>
              <a:cxn ang="0">
                <a:pos x="0" y="0"/>
              </a:cxn>
              <a:cxn ang="0">
                <a:pos x="0" y="17"/>
              </a:cxn>
              <a:cxn ang="0">
                <a:pos x="38" y="26"/>
              </a:cxn>
              <a:cxn ang="0">
                <a:pos x="38" y="283"/>
              </a:cxn>
              <a:cxn ang="0">
                <a:pos x="0" y="292"/>
              </a:cxn>
              <a:cxn ang="0">
                <a:pos x="0" y="309"/>
              </a:cxn>
              <a:cxn ang="0">
                <a:pos x="229" y="309"/>
              </a:cxn>
              <a:cxn ang="0">
                <a:pos x="237" y="220"/>
              </a:cxn>
            </a:cxnLst>
            <a:rect l="0" t="0" r="r" b="b"/>
            <a:pathLst>
              <a:path w="237" h="309">
                <a:moveTo>
                  <a:pt x="237" y="220"/>
                </a:moveTo>
                <a:lnTo>
                  <a:pt x="224" y="220"/>
                </a:lnTo>
                <a:lnTo>
                  <a:pt x="199" y="279"/>
                </a:lnTo>
                <a:lnTo>
                  <a:pt x="102" y="279"/>
                </a:lnTo>
                <a:lnTo>
                  <a:pt x="102" y="157"/>
                </a:lnTo>
                <a:lnTo>
                  <a:pt x="157" y="157"/>
                </a:lnTo>
                <a:lnTo>
                  <a:pt x="170" y="199"/>
                </a:lnTo>
                <a:lnTo>
                  <a:pt x="186" y="199"/>
                </a:lnTo>
                <a:cubicBezTo>
                  <a:pt x="186" y="182"/>
                  <a:pt x="182" y="165"/>
                  <a:pt x="182" y="144"/>
                </a:cubicBezTo>
                <a:cubicBezTo>
                  <a:pt x="182" y="127"/>
                  <a:pt x="186" y="110"/>
                  <a:pt x="186" y="93"/>
                </a:cubicBezTo>
                <a:lnTo>
                  <a:pt x="174" y="93"/>
                </a:lnTo>
                <a:lnTo>
                  <a:pt x="157" y="136"/>
                </a:lnTo>
                <a:lnTo>
                  <a:pt x="102" y="136"/>
                </a:lnTo>
                <a:lnTo>
                  <a:pt x="102" y="30"/>
                </a:lnTo>
                <a:lnTo>
                  <a:pt x="195" y="30"/>
                </a:lnTo>
                <a:lnTo>
                  <a:pt x="208" y="81"/>
                </a:lnTo>
                <a:lnTo>
                  <a:pt x="224" y="81"/>
                </a:lnTo>
                <a:lnTo>
                  <a:pt x="220" y="0"/>
                </a:lnTo>
                <a:lnTo>
                  <a:pt x="0" y="0"/>
                </a:lnTo>
                <a:lnTo>
                  <a:pt x="0" y="17"/>
                </a:lnTo>
                <a:lnTo>
                  <a:pt x="38" y="26"/>
                </a:lnTo>
                <a:lnTo>
                  <a:pt x="38" y="283"/>
                </a:lnTo>
                <a:lnTo>
                  <a:pt x="0" y="292"/>
                </a:lnTo>
                <a:lnTo>
                  <a:pt x="0" y="309"/>
                </a:lnTo>
                <a:lnTo>
                  <a:pt x="229" y="309"/>
                </a:lnTo>
                <a:lnTo>
                  <a:pt x="237" y="220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412731" y="666268"/>
            <a:ext cx="97129" cy="122864"/>
          </a:xfrm>
          <a:custGeom>
            <a:avLst/>
            <a:gdLst/>
            <a:ahLst/>
            <a:cxnLst>
              <a:cxn ang="0">
                <a:pos x="190" y="17"/>
              </a:cxn>
              <a:cxn ang="0">
                <a:pos x="236" y="26"/>
              </a:cxn>
              <a:cxn ang="0">
                <a:pos x="236" y="136"/>
              </a:cxn>
              <a:cxn ang="0">
                <a:pos x="105" y="136"/>
              </a:cxn>
              <a:cxn ang="0">
                <a:pos x="105" y="26"/>
              </a:cxn>
              <a:cxn ang="0">
                <a:pos x="152" y="17"/>
              </a:cxn>
              <a:cxn ang="0">
                <a:pos x="152" y="0"/>
              </a:cxn>
              <a:cxn ang="0">
                <a:pos x="0" y="0"/>
              </a:cxn>
              <a:cxn ang="0">
                <a:pos x="0" y="17"/>
              </a:cxn>
              <a:cxn ang="0">
                <a:pos x="42" y="26"/>
              </a:cxn>
              <a:cxn ang="0">
                <a:pos x="42" y="283"/>
              </a:cxn>
              <a:cxn ang="0">
                <a:pos x="0" y="292"/>
              </a:cxn>
              <a:cxn ang="0">
                <a:pos x="0" y="309"/>
              </a:cxn>
              <a:cxn ang="0">
                <a:pos x="152" y="309"/>
              </a:cxn>
              <a:cxn ang="0">
                <a:pos x="152" y="292"/>
              </a:cxn>
              <a:cxn ang="0">
                <a:pos x="105" y="283"/>
              </a:cxn>
              <a:cxn ang="0">
                <a:pos x="105" y="161"/>
              </a:cxn>
              <a:cxn ang="0">
                <a:pos x="236" y="161"/>
              </a:cxn>
              <a:cxn ang="0">
                <a:pos x="236" y="283"/>
              </a:cxn>
              <a:cxn ang="0">
                <a:pos x="190" y="292"/>
              </a:cxn>
              <a:cxn ang="0">
                <a:pos x="190" y="309"/>
              </a:cxn>
              <a:cxn ang="0">
                <a:pos x="342" y="309"/>
              </a:cxn>
              <a:cxn ang="0">
                <a:pos x="342" y="292"/>
              </a:cxn>
              <a:cxn ang="0">
                <a:pos x="300" y="283"/>
              </a:cxn>
              <a:cxn ang="0">
                <a:pos x="300" y="26"/>
              </a:cxn>
              <a:cxn ang="0">
                <a:pos x="342" y="17"/>
              </a:cxn>
              <a:cxn ang="0">
                <a:pos x="342" y="0"/>
              </a:cxn>
              <a:cxn ang="0">
                <a:pos x="190" y="0"/>
              </a:cxn>
              <a:cxn ang="0">
                <a:pos x="190" y="17"/>
              </a:cxn>
            </a:cxnLst>
            <a:rect l="0" t="0" r="r" b="b"/>
            <a:pathLst>
              <a:path w="342" h="309">
                <a:moveTo>
                  <a:pt x="190" y="17"/>
                </a:moveTo>
                <a:lnTo>
                  <a:pt x="236" y="26"/>
                </a:lnTo>
                <a:lnTo>
                  <a:pt x="236" y="136"/>
                </a:lnTo>
                <a:lnTo>
                  <a:pt x="105" y="136"/>
                </a:lnTo>
                <a:lnTo>
                  <a:pt x="105" y="26"/>
                </a:lnTo>
                <a:lnTo>
                  <a:pt x="152" y="17"/>
                </a:lnTo>
                <a:lnTo>
                  <a:pt x="152" y="0"/>
                </a:lnTo>
                <a:lnTo>
                  <a:pt x="0" y="0"/>
                </a:lnTo>
                <a:lnTo>
                  <a:pt x="0" y="17"/>
                </a:lnTo>
                <a:lnTo>
                  <a:pt x="42" y="26"/>
                </a:lnTo>
                <a:lnTo>
                  <a:pt x="42" y="283"/>
                </a:lnTo>
                <a:lnTo>
                  <a:pt x="0" y="292"/>
                </a:lnTo>
                <a:lnTo>
                  <a:pt x="0" y="309"/>
                </a:lnTo>
                <a:lnTo>
                  <a:pt x="152" y="309"/>
                </a:lnTo>
                <a:lnTo>
                  <a:pt x="152" y="292"/>
                </a:lnTo>
                <a:lnTo>
                  <a:pt x="105" y="283"/>
                </a:lnTo>
                <a:lnTo>
                  <a:pt x="105" y="161"/>
                </a:lnTo>
                <a:lnTo>
                  <a:pt x="236" y="161"/>
                </a:lnTo>
                <a:lnTo>
                  <a:pt x="236" y="283"/>
                </a:lnTo>
                <a:lnTo>
                  <a:pt x="190" y="292"/>
                </a:lnTo>
                <a:lnTo>
                  <a:pt x="190" y="309"/>
                </a:lnTo>
                <a:lnTo>
                  <a:pt x="342" y="309"/>
                </a:lnTo>
                <a:lnTo>
                  <a:pt x="342" y="292"/>
                </a:lnTo>
                <a:lnTo>
                  <a:pt x="300" y="283"/>
                </a:lnTo>
                <a:lnTo>
                  <a:pt x="300" y="26"/>
                </a:lnTo>
                <a:lnTo>
                  <a:pt x="342" y="17"/>
                </a:lnTo>
                <a:lnTo>
                  <a:pt x="342" y="0"/>
                </a:lnTo>
                <a:lnTo>
                  <a:pt x="190" y="0"/>
                </a:lnTo>
                <a:lnTo>
                  <a:pt x="190" y="17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8526047" y="666268"/>
            <a:ext cx="98375" cy="122864"/>
          </a:xfrm>
          <a:custGeom>
            <a:avLst/>
            <a:gdLst/>
            <a:ahLst/>
            <a:cxnLst>
              <a:cxn ang="0">
                <a:pos x="190" y="17"/>
              </a:cxn>
              <a:cxn ang="0">
                <a:pos x="237" y="26"/>
              </a:cxn>
              <a:cxn ang="0">
                <a:pos x="237" y="30"/>
              </a:cxn>
              <a:cxn ang="0">
                <a:pos x="106" y="237"/>
              </a:cxn>
              <a:cxn ang="0">
                <a:pos x="106" y="26"/>
              </a:cxn>
              <a:cxn ang="0">
                <a:pos x="152" y="17"/>
              </a:cxn>
              <a:cxn ang="0">
                <a:pos x="152" y="0"/>
              </a:cxn>
              <a:cxn ang="0">
                <a:pos x="0" y="0"/>
              </a:cxn>
              <a:cxn ang="0">
                <a:pos x="0" y="17"/>
              </a:cxn>
              <a:cxn ang="0">
                <a:pos x="42" y="26"/>
              </a:cxn>
              <a:cxn ang="0">
                <a:pos x="42" y="283"/>
              </a:cxn>
              <a:cxn ang="0">
                <a:pos x="0" y="292"/>
              </a:cxn>
              <a:cxn ang="0">
                <a:pos x="0" y="309"/>
              </a:cxn>
              <a:cxn ang="0">
                <a:pos x="152" y="309"/>
              </a:cxn>
              <a:cxn ang="0">
                <a:pos x="152" y="292"/>
              </a:cxn>
              <a:cxn ang="0">
                <a:pos x="106" y="283"/>
              </a:cxn>
              <a:cxn ang="0">
                <a:pos x="106" y="279"/>
              </a:cxn>
              <a:cxn ang="0">
                <a:pos x="237" y="72"/>
              </a:cxn>
              <a:cxn ang="0">
                <a:pos x="237" y="283"/>
              </a:cxn>
              <a:cxn ang="0">
                <a:pos x="190" y="292"/>
              </a:cxn>
              <a:cxn ang="0">
                <a:pos x="190" y="309"/>
              </a:cxn>
              <a:cxn ang="0">
                <a:pos x="342" y="309"/>
              </a:cxn>
              <a:cxn ang="0">
                <a:pos x="342" y="292"/>
              </a:cxn>
              <a:cxn ang="0">
                <a:pos x="300" y="283"/>
              </a:cxn>
              <a:cxn ang="0">
                <a:pos x="300" y="26"/>
              </a:cxn>
              <a:cxn ang="0">
                <a:pos x="342" y="17"/>
              </a:cxn>
              <a:cxn ang="0">
                <a:pos x="342" y="0"/>
              </a:cxn>
              <a:cxn ang="0">
                <a:pos x="190" y="0"/>
              </a:cxn>
              <a:cxn ang="0">
                <a:pos x="190" y="17"/>
              </a:cxn>
            </a:cxnLst>
            <a:rect l="0" t="0" r="r" b="b"/>
            <a:pathLst>
              <a:path w="342" h="309">
                <a:moveTo>
                  <a:pt x="190" y="17"/>
                </a:moveTo>
                <a:lnTo>
                  <a:pt x="237" y="26"/>
                </a:lnTo>
                <a:lnTo>
                  <a:pt x="237" y="30"/>
                </a:lnTo>
                <a:lnTo>
                  <a:pt x="106" y="237"/>
                </a:lnTo>
                <a:lnTo>
                  <a:pt x="106" y="26"/>
                </a:lnTo>
                <a:lnTo>
                  <a:pt x="152" y="17"/>
                </a:lnTo>
                <a:lnTo>
                  <a:pt x="152" y="0"/>
                </a:lnTo>
                <a:lnTo>
                  <a:pt x="0" y="0"/>
                </a:lnTo>
                <a:lnTo>
                  <a:pt x="0" y="17"/>
                </a:lnTo>
                <a:lnTo>
                  <a:pt x="42" y="26"/>
                </a:lnTo>
                <a:lnTo>
                  <a:pt x="42" y="283"/>
                </a:lnTo>
                <a:lnTo>
                  <a:pt x="0" y="292"/>
                </a:lnTo>
                <a:lnTo>
                  <a:pt x="0" y="309"/>
                </a:lnTo>
                <a:lnTo>
                  <a:pt x="152" y="309"/>
                </a:lnTo>
                <a:lnTo>
                  <a:pt x="152" y="292"/>
                </a:lnTo>
                <a:lnTo>
                  <a:pt x="106" y="283"/>
                </a:lnTo>
                <a:lnTo>
                  <a:pt x="106" y="279"/>
                </a:lnTo>
                <a:lnTo>
                  <a:pt x="237" y="72"/>
                </a:lnTo>
                <a:lnTo>
                  <a:pt x="237" y="283"/>
                </a:lnTo>
                <a:lnTo>
                  <a:pt x="190" y="292"/>
                </a:lnTo>
                <a:lnTo>
                  <a:pt x="190" y="309"/>
                </a:lnTo>
                <a:lnTo>
                  <a:pt x="342" y="309"/>
                </a:lnTo>
                <a:lnTo>
                  <a:pt x="342" y="292"/>
                </a:lnTo>
                <a:lnTo>
                  <a:pt x="300" y="283"/>
                </a:lnTo>
                <a:lnTo>
                  <a:pt x="300" y="26"/>
                </a:lnTo>
                <a:lnTo>
                  <a:pt x="342" y="17"/>
                </a:lnTo>
                <a:lnTo>
                  <a:pt x="342" y="0"/>
                </a:lnTo>
                <a:lnTo>
                  <a:pt x="190" y="0"/>
                </a:lnTo>
                <a:lnTo>
                  <a:pt x="190" y="17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639364" y="666268"/>
            <a:ext cx="69734" cy="122864"/>
          </a:xfrm>
          <a:custGeom>
            <a:avLst/>
            <a:gdLst/>
            <a:ahLst/>
            <a:cxnLst>
              <a:cxn ang="0">
                <a:pos x="225" y="220"/>
              </a:cxn>
              <a:cxn ang="0">
                <a:pos x="199" y="279"/>
              </a:cxn>
              <a:cxn ang="0">
                <a:pos x="106" y="279"/>
              </a:cxn>
              <a:cxn ang="0">
                <a:pos x="106" y="157"/>
              </a:cxn>
              <a:cxn ang="0">
                <a:pos x="161" y="157"/>
              </a:cxn>
              <a:cxn ang="0">
                <a:pos x="174" y="199"/>
              </a:cxn>
              <a:cxn ang="0">
                <a:pos x="187" y="199"/>
              </a:cxn>
              <a:cxn ang="0">
                <a:pos x="187" y="144"/>
              </a:cxn>
              <a:cxn ang="0">
                <a:pos x="187" y="93"/>
              </a:cxn>
              <a:cxn ang="0">
                <a:pos x="174" y="93"/>
              </a:cxn>
              <a:cxn ang="0">
                <a:pos x="161" y="136"/>
              </a:cxn>
              <a:cxn ang="0">
                <a:pos x="106" y="136"/>
              </a:cxn>
              <a:cxn ang="0">
                <a:pos x="106" y="30"/>
              </a:cxn>
              <a:cxn ang="0">
                <a:pos x="195" y="30"/>
              </a:cxn>
              <a:cxn ang="0">
                <a:pos x="212" y="81"/>
              </a:cxn>
              <a:cxn ang="0">
                <a:pos x="225" y="81"/>
              </a:cxn>
              <a:cxn ang="0">
                <a:pos x="225" y="0"/>
              </a:cxn>
              <a:cxn ang="0">
                <a:pos x="0" y="0"/>
              </a:cxn>
              <a:cxn ang="0">
                <a:pos x="0" y="17"/>
              </a:cxn>
              <a:cxn ang="0">
                <a:pos x="43" y="26"/>
              </a:cxn>
              <a:cxn ang="0">
                <a:pos x="43" y="283"/>
              </a:cxn>
              <a:cxn ang="0">
                <a:pos x="0" y="292"/>
              </a:cxn>
              <a:cxn ang="0">
                <a:pos x="0" y="309"/>
              </a:cxn>
              <a:cxn ang="0">
                <a:pos x="229" y="309"/>
              </a:cxn>
              <a:cxn ang="0">
                <a:pos x="241" y="220"/>
              </a:cxn>
              <a:cxn ang="0">
                <a:pos x="225" y="220"/>
              </a:cxn>
            </a:cxnLst>
            <a:rect l="0" t="0" r="r" b="b"/>
            <a:pathLst>
              <a:path w="241" h="309">
                <a:moveTo>
                  <a:pt x="225" y="220"/>
                </a:moveTo>
                <a:lnTo>
                  <a:pt x="199" y="279"/>
                </a:lnTo>
                <a:lnTo>
                  <a:pt x="106" y="279"/>
                </a:lnTo>
                <a:lnTo>
                  <a:pt x="106" y="157"/>
                </a:lnTo>
                <a:lnTo>
                  <a:pt x="161" y="157"/>
                </a:lnTo>
                <a:lnTo>
                  <a:pt x="174" y="199"/>
                </a:lnTo>
                <a:lnTo>
                  <a:pt x="187" y="199"/>
                </a:lnTo>
                <a:lnTo>
                  <a:pt x="187" y="144"/>
                </a:lnTo>
                <a:lnTo>
                  <a:pt x="187" y="93"/>
                </a:lnTo>
                <a:lnTo>
                  <a:pt x="174" y="93"/>
                </a:lnTo>
                <a:lnTo>
                  <a:pt x="161" y="136"/>
                </a:lnTo>
                <a:lnTo>
                  <a:pt x="106" y="136"/>
                </a:lnTo>
                <a:lnTo>
                  <a:pt x="106" y="30"/>
                </a:lnTo>
                <a:lnTo>
                  <a:pt x="195" y="30"/>
                </a:lnTo>
                <a:lnTo>
                  <a:pt x="212" y="81"/>
                </a:lnTo>
                <a:lnTo>
                  <a:pt x="225" y="81"/>
                </a:lnTo>
                <a:lnTo>
                  <a:pt x="225" y="0"/>
                </a:lnTo>
                <a:lnTo>
                  <a:pt x="0" y="0"/>
                </a:lnTo>
                <a:lnTo>
                  <a:pt x="0" y="17"/>
                </a:lnTo>
                <a:lnTo>
                  <a:pt x="43" y="26"/>
                </a:lnTo>
                <a:lnTo>
                  <a:pt x="43" y="283"/>
                </a:lnTo>
                <a:lnTo>
                  <a:pt x="0" y="292"/>
                </a:lnTo>
                <a:lnTo>
                  <a:pt x="0" y="309"/>
                </a:lnTo>
                <a:lnTo>
                  <a:pt x="229" y="309"/>
                </a:lnTo>
                <a:lnTo>
                  <a:pt x="241" y="220"/>
                </a:lnTo>
                <a:lnTo>
                  <a:pt x="225" y="220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8051610" y="300998"/>
            <a:ext cx="180560" cy="303839"/>
          </a:xfrm>
          <a:custGeom>
            <a:avLst/>
            <a:gdLst/>
            <a:ahLst/>
            <a:cxnLst>
              <a:cxn ang="0">
                <a:pos x="317" y="774"/>
              </a:cxn>
              <a:cxn ang="0">
                <a:pos x="587" y="668"/>
              </a:cxn>
              <a:cxn ang="0">
                <a:pos x="630" y="85"/>
              </a:cxn>
              <a:cxn ang="0">
                <a:pos x="317" y="0"/>
              </a:cxn>
              <a:cxn ang="0">
                <a:pos x="160" y="42"/>
              </a:cxn>
              <a:cxn ang="0">
                <a:pos x="0" y="85"/>
              </a:cxn>
              <a:cxn ang="0">
                <a:pos x="42" y="668"/>
              </a:cxn>
              <a:cxn ang="0">
                <a:pos x="160" y="715"/>
              </a:cxn>
              <a:cxn ang="0">
                <a:pos x="317" y="774"/>
              </a:cxn>
              <a:cxn ang="0">
                <a:pos x="160" y="76"/>
              </a:cxn>
              <a:cxn ang="0">
                <a:pos x="160" y="76"/>
              </a:cxn>
              <a:cxn ang="0">
                <a:pos x="224" y="59"/>
              </a:cxn>
              <a:cxn ang="0">
                <a:pos x="160" y="161"/>
              </a:cxn>
              <a:cxn ang="0">
                <a:pos x="105" y="258"/>
              </a:cxn>
              <a:cxn ang="0">
                <a:pos x="105" y="186"/>
              </a:cxn>
              <a:cxn ang="0">
                <a:pos x="101" y="93"/>
              </a:cxn>
              <a:cxn ang="0">
                <a:pos x="160" y="76"/>
              </a:cxn>
              <a:cxn ang="0">
                <a:pos x="76" y="643"/>
              </a:cxn>
              <a:cxn ang="0">
                <a:pos x="76" y="643"/>
              </a:cxn>
              <a:cxn ang="0">
                <a:pos x="55" y="385"/>
              </a:cxn>
              <a:cxn ang="0">
                <a:pos x="114" y="389"/>
              </a:cxn>
              <a:cxn ang="0">
                <a:pos x="160" y="313"/>
              </a:cxn>
              <a:cxn ang="0">
                <a:pos x="228" y="203"/>
              </a:cxn>
              <a:cxn ang="0">
                <a:pos x="224" y="275"/>
              </a:cxn>
              <a:cxn ang="0">
                <a:pos x="228" y="397"/>
              </a:cxn>
              <a:cxn ang="0">
                <a:pos x="317" y="402"/>
              </a:cxn>
              <a:cxn ang="0">
                <a:pos x="317" y="34"/>
              </a:cxn>
              <a:cxn ang="0">
                <a:pos x="596" y="110"/>
              </a:cxn>
              <a:cxn ang="0">
                <a:pos x="575" y="385"/>
              </a:cxn>
              <a:cxn ang="0">
                <a:pos x="494" y="389"/>
              </a:cxn>
              <a:cxn ang="0">
                <a:pos x="507" y="156"/>
              </a:cxn>
              <a:cxn ang="0">
                <a:pos x="410" y="140"/>
              </a:cxn>
              <a:cxn ang="0">
                <a:pos x="406" y="397"/>
              </a:cxn>
              <a:cxn ang="0">
                <a:pos x="317" y="402"/>
              </a:cxn>
              <a:cxn ang="0">
                <a:pos x="317" y="736"/>
              </a:cxn>
              <a:cxn ang="0">
                <a:pos x="160" y="676"/>
              </a:cxn>
              <a:cxn ang="0">
                <a:pos x="76" y="643"/>
              </a:cxn>
            </a:cxnLst>
            <a:rect l="0" t="0" r="r" b="b"/>
            <a:pathLst>
              <a:path w="630" h="774">
                <a:moveTo>
                  <a:pt x="317" y="774"/>
                </a:moveTo>
                <a:lnTo>
                  <a:pt x="587" y="668"/>
                </a:lnTo>
                <a:lnTo>
                  <a:pt x="630" y="85"/>
                </a:lnTo>
                <a:lnTo>
                  <a:pt x="317" y="0"/>
                </a:lnTo>
                <a:lnTo>
                  <a:pt x="160" y="42"/>
                </a:lnTo>
                <a:lnTo>
                  <a:pt x="0" y="85"/>
                </a:lnTo>
                <a:lnTo>
                  <a:pt x="42" y="668"/>
                </a:lnTo>
                <a:lnTo>
                  <a:pt x="160" y="715"/>
                </a:lnTo>
                <a:lnTo>
                  <a:pt x="317" y="774"/>
                </a:lnTo>
                <a:close/>
                <a:moveTo>
                  <a:pt x="160" y="76"/>
                </a:moveTo>
                <a:lnTo>
                  <a:pt x="160" y="76"/>
                </a:lnTo>
                <a:lnTo>
                  <a:pt x="224" y="59"/>
                </a:lnTo>
                <a:lnTo>
                  <a:pt x="160" y="161"/>
                </a:lnTo>
                <a:lnTo>
                  <a:pt x="105" y="258"/>
                </a:lnTo>
                <a:lnTo>
                  <a:pt x="105" y="186"/>
                </a:lnTo>
                <a:lnTo>
                  <a:pt x="101" y="93"/>
                </a:lnTo>
                <a:lnTo>
                  <a:pt x="160" y="76"/>
                </a:lnTo>
                <a:close/>
                <a:moveTo>
                  <a:pt x="76" y="643"/>
                </a:moveTo>
                <a:lnTo>
                  <a:pt x="76" y="643"/>
                </a:lnTo>
                <a:lnTo>
                  <a:pt x="55" y="385"/>
                </a:lnTo>
                <a:lnTo>
                  <a:pt x="114" y="389"/>
                </a:lnTo>
                <a:lnTo>
                  <a:pt x="160" y="313"/>
                </a:lnTo>
                <a:lnTo>
                  <a:pt x="228" y="203"/>
                </a:lnTo>
                <a:lnTo>
                  <a:pt x="224" y="275"/>
                </a:lnTo>
                <a:lnTo>
                  <a:pt x="228" y="397"/>
                </a:lnTo>
                <a:lnTo>
                  <a:pt x="317" y="402"/>
                </a:lnTo>
                <a:lnTo>
                  <a:pt x="317" y="34"/>
                </a:lnTo>
                <a:lnTo>
                  <a:pt x="596" y="110"/>
                </a:lnTo>
                <a:lnTo>
                  <a:pt x="575" y="385"/>
                </a:lnTo>
                <a:lnTo>
                  <a:pt x="494" y="389"/>
                </a:lnTo>
                <a:lnTo>
                  <a:pt x="507" y="156"/>
                </a:lnTo>
                <a:lnTo>
                  <a:pt x="410" y="140"/>
                </a:lnTo>
                <a:lnTo>
                  <a:pt x="406" y="397"/>
                </a:lnTo>
                <a:lnTo>
                  <a:pt x="317" y="402"/>
                </a:lnTo>
                <a:lnTo>
                  <a:pt x="317" y="736"/>
                </a:lnTo>
                <a:lnTo>
                  <a:pt x="160" y="676"/>
                </a:lnTo>
                <a:lnTo>
                  <a:pt x="76" y="643"/>
                </a:lnTo>
                <a:close/>
              </a:path>
            </a:pathLst>
          </a:custGeom>
          <a:solidFill>
            <a:srgbClr val="29479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0" y="548203"/>
            <a:ext cx="7416157" cy="33206"/>
            <a:chOff x="0" y="548203"/>
            <a:chExt cx="9888209" cy="33206"/>
          </a:xfrm>
        </p:grpSpPr>
        <p:grpSp>
          <p:nvGrpSpPr>
            <p:cNvPr id="21" name="Группа 55"/>
            <p:cNvGrpSpPr/>
            <p:nvPr/>
          </p:nvGrpSpPr>
          <p:grpSpPr>
            <a:xfrm>
              <a:off x="5361108" y="548203"/>
              <a:ext cx="4527101" cy="33206"/>
              <a:chOff x="5361108" y="546724"/>
              <a:chExt cx="4527101" cy="33206"/>
            </a:xfrm>
          </p:grpSpPr>
          <p:grpSp>
            <p:nvGrpSpPr>
              <p:cNvPr id="22" name="Группа 47"/>
              <p:cNvGrpSpPr/>
              <p:nvPr/>
            </p:nvGrpSpPr>
            <p:grpSpPr>
              <a:xfrm rot="10800000">
                <a:off x="7610913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23" name="Группа 43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64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5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" name="Группа 44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62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3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" name="Группа 48"/>
              <p:cNvGrpSpPr/>
              <p:nvPr/>
            </p:nvGrpSpPr>
            <p:grpSpPr>
              <a:xfrm>
                <a:off x="5361108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26" name="Группа 43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58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9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" name="Группа 44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56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7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8849" name="Группа 56"/>
            <p:cNvGrpSpPr/>
            <p:nvPr/>
          </p:nvGrpSpPr>
          <p:grpSpPr>
            <a:xfrm>
              <a:off x="1048040" y="548203"/>
              <a:ext cx="4527101" cy="33206"/>
              <a:chOff x="5361108" y="546724"/>
              <a:chExt cx="4527101" cy="33206"/>
            </a:xfrm>
          </p:grpSpPr>
          <p:grpSp>
            <p:nvGrpSpPr>
              <p:cNvPr id="78850" name="Группа 47"/>
              <p:cNvGrpSpPr/>
              <p:nvPr/>
            </p:nvGrpSpPr>
            <p:grpSpPr>
              <a:xfrm rot="10800000">
                <a:off x="7610913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78851" name="Группа 45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50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1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53" name="Группа 46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48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9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8854" name="Группа 48"/>
              <p:cNvGrpSpPr/>
              <p:nvPr/>
            </p:nvGrpSpPr>
            <p:grpSpPr>
              <a:xfrm>
                <a:off x="5361108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78855" name="Группа 43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44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5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56" name="Группа 44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42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3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8857" name="Группа 71"/>
            <p:cNvGrpSpPr/>
            <p:nvPr/>
          </p:nvGrpSpPr>
          <p:grpSpPr>
            <a:xfrm>
              <a:off x="0" y="548203"/>
              <a:ext cx="4527101" cy="33206"/>
              <a:chOff x="5361108" y="546724"/>
              <a:chExt cx="4527101" cy="33206"/>
            </a:xfrm>
          </p:grpSpPr>
          <p:grpSp>
            <p:nvGrpSpPr>
              <p:cNvPr id="78858" name="Группа 47"/>
              <p:cNvGrpSpPr/>
              <p:nvPr/>
            </p:nvGrpSpPr>
            <p:grpSpPr>
              <a:xfrm rot="10800000">
                <a:off x="7610913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78859" name="Группа 43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36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60" name="Группа 44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34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5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8861" name="Группа 48"/>
              <p:cNvGrpSpPr/>
              <p:nvPr/>
            </p:nvGrpSpPr>
            <p:grpSpPr>
              <a:xfrm>
                <a:off x="5361108" y="546724"/>
                <a:ext cx="2277296" cy="33206"/>
                <a:chOff x="7610913" y="546724"/>
                <a:chExt cx="2277296" cy="33206"/>
              </a:xfrm>
            </p:grpSpPr>
            <p:grpSp>
              <p:nvGrpSpPr>
                <p:cNvPr id="78862" name="Группа 43"/>
                <p:cNvGrpSpPr/>
                <p:nvPr/>
              </p:nvGrpSpPr>
              <p:grpSpPr>
                <a:xfrm>
                  <a:off x="8744388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30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1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63" name="Группа 44"/>
                <p:cNvGrpSpPr/>
                <p:nvPr/>
              </p:nvGrpSpPr>
              <p:grpSpPr>
                <a:xfrm>
                  <a:off x="7610913" y="546724"/>
                  <a:ext cx="1143821" cy="33206"/>
                  <a:chOff x="8744388" y="546724"/>
                  <a:chExt cx="1143821" cy="33206"/>
                </a:xfrm>
              </p:grpSpPr>
              <p:sp>
                <p:nvSpPr>
                  <p:cNvPr id="28" name="Freeform 6"/>
                  <p:cNvSpPr>
                    <a:spLocks/>
                  </p:cNvSpPr>
                  <p:nvPr/>
                </p:nvSpPr>
                <p:spPr bwMode="auto">
                  <a:xfrm>
                    <a:off x="931207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9" name="Freeform 6"/>
                  <p:cNvSpPr>
                    <a:spLocks/>
                  </p:cNvSpPr>
                  <p:nvPr/>
                </p:nvSpPr>
                <p:spPr bwMode="auto">
                  <a:xfrm>
                    <a:off x="8744388" y="546724"/>
                    <a:ext cx="576131" cy="33206"/>
                  </a:xfrm>
                  <a:custGeom>
                    <a:avLst/>
                    <a:gdLst/>
                    <a:ahLst/>
                    <a:cxnLst>
                      <a:cxn ang="0">
                        <a:pos x="1505" y="0"/>
                      </a:cxn>
                      <a:cxn ang="0">
                        <a:pos x="0" y="0"/>
                      </a:cxn>
                      <a:cxn ang="0">
                        <a:pos x="0" y="84"/>
                      </a:cxn>
                      <a:cxn ang="0">
                        <a:pos x="1509" y="84"/>
                      </a:cxn>
                      <a:cxn ang="0">
                        <a:pos x="1505" y="0"/>
                      </a:cxn>
                    </a:cxnLst>
                    <a:rect l="0" t="0" r="r" b="b"/>
                    <a:pathLst>
                      <a:path w="1509" h="84">
                        <a:moveTo>
                          <a:pt x="1505" y="0"/>
                        </a:moveTo>
                        <a:lnTo>
                          <a:pt x="0" y="0"/>
                        </a:lnTo>
                        <a:lnTo>
                          <a:pt x="0" y="84"/>
                        </a:lnTo>
                        <a:lnTo>
                          <a:pt x="1509" y="84"/>
                        </a:lnTo>
                        <a:lnTo>
                          <a:pt x="1505" y="0"/>
                        </a:lnTo>
                        <a:close/>
                      </a:path>
                    </a:pathLst>
                  </a:custGeom>
                  <a:solidFill>
                    <a:srgbClr val="2947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66" name="Подзаголовок 2"/>
          <p:cNvSpPr txBox="1">
            <a:spLocks/>
          </p:cNvSpPr>
          <p:nvPr/>
        </p:nvSpPr>
        <p:spPr>
          <a:xfrm>
            <a:off x="2099142" y="2862924"/>
            <a:ext cx="5498000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9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ru-RU" sz="2900" b="1" spc="-40" dirty="0">
              <a:gradFill>
                <a:gsLst>
                  <a:gs pos="88000">
                    <a:srgbClr val="00B0F0"/>
                  </a:gs>
                  <a:gs pos="0">
                    <a:srgbClr val="2D2B8D"/>
                  </a:gs>
                </a:gsLst>
                <a:lin ang="240000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AE188DD6-3492-479B-AF66-F48E9A8F543C}"/>
              </a:ext>
            </a:extLst>
          </p:cNvPr>
          <p:cNvSpPr txBox="1"/>
          <p:nvPr/>
        </p:nvSpPr>
        <p:spPr>
          <a:xfrm>
            <a:off x="201311" y="2427886"/>
            <a:ext cx="1010487" cy="6835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Каталог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AE188DD6-3492-479B-AF66-F48E9A8F543C}"/>
              </a:ext>
            </a:extLst>
          </p:cNvPr>
          <p:cNvSpPr txBox="1"/>
          <p:nvPr/>
        </p:nvSpPr>
        <p:spPr>
          <a:xfrm>
            <a:off x="1320810" y="2427764"/>
            <a:ext cx="1224410" cy="6836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Горячая линия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AE188DD6-3492-479B-AF66-F48E9A8F543C}"/>
              </a:ext>
            </a:extLst>
          </p:cNvPr>
          <p:cNvSpPr txBox="1"/>
          <p:nvPr/>
        </p:nvSpPr>
        <p:spPr>
          <a:xfrm>
            <a:off x="6645827" y="2445248"/>
            <a:ext cx="2255540" cy="9117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>
              <a:defRPr/>
            </a:pPr>
            <a:r>
              <a:rPr lang="ru-RU" dirty="0" smtClean="0"/>
              <a:t>Материалы </a:t>
            </a:r>
            <a:r>
              <a:rPr lang="ru-RU" dirty="0"/>
              <a:t>для подготовки к участию в международных исследованиях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76793" y="4098119"/>
            <a:ext cx="1666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catalog.prosv.ru</a:t>
            </a:r>
            <a:endParaRPr lang="ru-RU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" name="Рисунок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893" y="3343893"/>
            <a:ext cx="355214" cy="5646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0161" y="4098119"/>
            <a:ext cx="1776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vopros</a:t>
            </a:r>
            <a:r>
              <a:rPr lang="ru-RU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r>
              <a:rPr lang="en-US" u="sng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prosv</a:t>
            </a:r>
            <a:r>
              <a:rPr lang="ru-RU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u="sng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endParaRPr lang="ru-RU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3492" name="Picture 4" descr="ÐÐ°ÑÑÐ¸Ð½ÐºÐ¸ Ð¿Ð¾ Ð·Ð°Ð¿ÑÐ¾ÑÑ Ð³Ð¾ÑÑÑÐ°Ñ Ð»Ð¸Ð½Ð¸Ñ Ð·Ð½Ð°ÑÐ¾Ðº Ð² Ð¿Ð½Ð³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9214" y="3206049"/>
            <a:ext cx="723894" cy="68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297"/>
          <a:stretch/>
        </p:blipFill>
        <p:spPr>
          <a:xfrm>
            <a:off x="3143877" y="3237525"/>
            <a:ext cx="682810" cy="952137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AE188DD6-3492-479B-AF66-F48E9A8F543C}"/>
              </a:ext>
            </a:extLst>
          </p:cNvPr>
          <p:cNvSpPr txBox="1"/>
          <p:nvPr/>
        </p:nvSpPr>
        <p:spPr>
          <a:xfrm>
            <a:off x="2701358" y="2427764"/>
            <a:ext cx="1479998" cy="6836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Рабочие программы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134213" y="4098119"/>
            <a:ext cx="936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prosv.ru</a:t>
            </a:r>
            <a:endParaRPr lang="ru-RU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0" name="Рисунок 24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0495" y="4849533"/>
            <a:ext cx="868689" cy="1158252"/>
          </a:xfrm>
          <a:prstGeom prst="rect">
            <a:avLst/>
          </a:prstGeom>
        </p:spPr>
      </p:pic>
      <p:sp>
        <p:nvSpPr>
          <p:cNvPr id="83" name="Прямоугольник 82"/>
          <p:cNvSpPr/>
          <p:nvPr/>
        </p:nvSpPr>
        <p:spPr>
          <a:xfrm>
            <a:off x="438839" y="617894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vopros@prosv.ru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4" name="Рисунок 24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0840" y="4849533"/>
            <a:ext cx="868689" cy="1158252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>
            <a:off x="3836231" y="6162356"/>
            <a:ext cx="11102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shop.prosv.ru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6" name="Рисунок 85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61141" y="4793657"/>
            <a:ext cx="958285" cy="1277713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5503712" y="6127778"/>
            <a:ext cx="1333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academy.prosv.ru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4512" name="Прямоугольник 64511"/>
          <p:cNvSpPr/>
          <p:nvPr/>
        </p:nvSpPr>
        <p:spPr>
          <a:xfrm>
            <a:off x="7200107" y="4063581"/>
            <a:ext cx="1368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pisa.prosv.ru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632862" y="4117984"/>
            <a:ext cx="1692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prosv.ru/</a:t>
            </a:r>
            <a:r>
              <a:rPr lang="en-US" u="sng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reklama</a:t>
            </a:r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endParaRPr lang="ru-RU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AE188DD6-3492-479B-AF66-F48E9A8F543C}"/>
              </a:ext>
            </a:extLst>
          </p:cNvPr>
          <p:cNvSpPr txBox="1"/>
          <p:nvPr/>
        </p:nvSpPr>
        <p:spPr>
          <a:xfrm>
            <a:off x="4336072" y="2445248"/>
            <a:ext cx="2241107" cy="66484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Презентации и рекламные материалы</a:t>
            </a:r>
          </a:p>
        </p:txBody>
      </p:sp>
      <p:pic>
        <p:nvPicPr>
          <p:cNvPr id="90" name="Picture 2" descr="https://dabar.srce.hr/sites/default/files/field/image/2000px-gnome-x-office-presentation.svg_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4631" y="3184773"/>
            <a:ext cx="783986" cy="81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8852" name="Picture 4" descr="ÐÐ°ÑÑÐ¸Ð½ÐºÐ¸ Ð¿Ð¾ Ð·Ð°Ð¿ÑÐ¾ÑÑ Ð¸ÑÑÐ»ÐµÐ´Ð¾Ð²Ð°Ð½Ð¸Ñ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9116" y="3275015"/>
            <a:ext cx="1067882" cy="80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8848" name="Номер слайда 788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44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b="1" i="1" dirty="0" smtClean="0"/>
              <a:t>«Мои ученики будут узнавать новое не от меня. Они будут открывать это новое сами.</a:t>
            </a:r>
            <a:endParaRPr lang="ru-RU" dirty="0" smtClean="0"/>
          </a:p>
          <a:p>
            <a:r>
              <a:rPr lang="ru-RU" b="1" i="1" dirty="0" smtClean="0"/>
              <a:t>Моя задача- помочь им раскрыться и развить собственные идеи»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           И.Г.Песталоцци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643937" cy="5643563"/>
          </a:xfrm>
        </p:spPr>
        <p:txBody>
          <a:bodyPr/>
          <a:lstStyle/>
          <a:p>
            <a:pPr algn="just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Функциональная грамотность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рассматривается, как способность использовать все постоянно приобретаемые в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</a:t>
            </a:r>
          </a:p>
          <a:p>
            <a:pPr algn="just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Функционально грамотная личность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человек, ориентирующийся в мире и действующий в соответствии с общественными ценностями, ожиданиями и интересами.</a:t>
            </a:r>
          </a:p>
          <a:p>
            <a:pPr algn="just">
              <a:defRPr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признаки функционально грамотной личности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это человек самостоятельный, познающий и умеющий жить среди людей, обладающий определёнными качествами, ключевыми компетенциями.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42875" y="404664"/>
            <a:ext cx="9001125" cy="593725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формирования и развития функциональной грамотности </a:t>
            </a:r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4788024" y="2996952"/>
            <a:ext cx="41416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Дерево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функционально грамотная личность</a:t>
            </a:r>
          </a:p>
          <a:p>
            <a:pPr algn="just" eaLnBrk="0" hangingPunct="0"/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</a:p>
          <a:p>
            <a:pPr algn="just" eaLnBrk="0" hangingPunct="0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Яблочки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ключевые компетенции</a:t>
            </a:r>
          </a:p>
          <a:p>
            <a:pPr algn="just" eaLnBrk="0" hangingPunct="0"/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Лейка </a:t>
            </a:r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400" b="1" dirty="0">
                <a:solidFill>
                  <a:srgbClr val="6F6F6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5604" name="Picture 10" descr="C:\Users\Андрей\Desktop\10901655-nzn-n-n--n--n------n------n--nzn--n--------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35115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C:\Users\Андрей\Desktop\default1.jpeg"/>
          <p:cNvPicPr>
            <a:picLocks noChangeAspect="1" noChangeArrowheads="1"/>
          </p:cNvPicPr>
          <p:nvPr/>
        </p:nvPicPr>
        <p:blipFill>
          <a:blip r:embed="rId3" cstate="print"/>
          <a:srcRect l="23980" t="2879" r="-1990" b="16873"/>
          <a:stretch>
            <a:fillRect/>
          </a:stretch>
        </p:blipFill>
        <p:spPr bwMode="auto">
          <a:xfrm rot="1765556">
            <a:off x="4777761" y="1310723"/>
            <a:ext cx="1424789" cy="142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E6838642-F192-40B3-9CE9-54140F0A90E1}"/>
              </a:ext>
            </a:extLst>
          </p:cNvPr>
          <p:cNvSpPr/>
          <p:nvPr/>
        </p:nvSpPr>
        <p:spPr>
          <a:xfrm>
            <a:off x="236478" y="6651116"/>
            <a:ext cx="1735198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700" dirty="0">
                <a:solidFill>
                  <a:schemeClr val="bg1">
                    <a:lumMod val="65000"/>
                  </a:schemeClr>
                </a:solidFill>
              </a:rPr>
              <a:t>© АО «Издательство «Просвещение» 2019</a:t>
            </a:r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DEB654A0-C98F-4F96-9F38-182DA224F2D5}"/>
              </a:ext>
            </a:extLst>
          </p:cNvPr>
          <p:cNvCxnSpPr/>
          <p:nvPr/>
        </p:nvCxnSpPr>
        <p:spPr>
          <a:xfrm>
            <a:off x="17554" y="1274490"/>
            <a:ext cx="8240486" cy="0"/>
          </a:xfrm>
          <a:prstGeom prst="line">
            <a:avLst/>
          </a:prstGeom>
          <a:ln w="28575">
            <a:gradFill>
              <a:gsLst>
                <a:gs pos="0">
                  <a:srgbClr val="2D2B8D"/>
                </a:gs>
                <a:gs pos="88000">
                  <a:srgbClr val="00B0F0"/>
                </a:gs>
              </a:gsLst>
              <a:lin ang="2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Диаграмма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84564654"/>
              </p:ext>
            </p:extLst>
          </p:nvPr>
        </p:nvGraphicFramePr>
        <p:xfrm>
          <a:off x="1043608" y="1196752"/>
          <a:ext cx="6416618" cy="5433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Прямоугольник 47"/>
          <p:cNvSpPr/>
          <p:nvPr/>
        </p:nvSpPr>
        <p:spPr>
          <a:xfrm>
            <a:off x="2195736" y="2132856"/>
            <a:ext cx="20575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Креативное </a:t>
            </a:r>
          </a:p>
          <a:p>
            <a:pPr lvl="0" algn="ctr"/>
            <a:r>
              <a:rPr lang="ru-RU" sz="16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Мышление</a:t>
            </a:r>
          </a:p>
          <a:p>
            <a:pPr algn="ctr"/>
            <a:endParaRPr lang="ru-RU" sz="1400" b="1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427984" y="2132856"/>
            <a:ext cx="158417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Читательская </a:t>
            </a:r>
          </a:p>
          <a:p>
            <a:pPr algn="ctr"/>
            <a:r>
              <a:rPr lang="ru-RU" sz="16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грамотность</a:t>
            </a:r>
            <a:endParaRPr lang="ru-RU" sz="16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547664" y="3573016"/>
            <a:ext cx="22547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Естественно–научная</a:t>
            </a:r>
          </a:p>
          <a:p>
            <a:pPr algn="ctr"/>
            <a:r>
              <a:rPr lang="ru-RU" sz="16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грамотность</a:t>
            </a:r>
            <a:endParaRPr lang="ru-RU" sz="16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645024"/>
            <a:ext cx="1872208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Математическая</a:t>
            </a:r>
          </a:p>
          <a:p>
            <a:pPr algn="ctr"/>
            <a:r>
              <a:rPr lang="ru-RU" sz="16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грамотность</a:t>
            </a:r>
            <a:endParaRPr lang="ru-RU" sz="16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5085184"/>
            <a:ext cx="15083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Финансовая</a:t>
            </a:r>
          </a:p>
          <a:p>
            <a:pPr lvl="0" algn="ctr"/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грамотность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187624" y="33265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994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E6838642-F192-40B3-9CE9-54140F0A90E1}"/>
              </a:ext>
            </a:extLst>
          </p:cNvPr>
          <p:cNvSpPr/>
          <p:nvPr/>
        </p:nvSpPr>
        <p:spPr>
          <a:xfrm>
            <a:off x="236478" y="6651116"/>
            <a:ext cx="1735198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700" dirty="0">
                <a:solidFill>
                  <a:schemeClr val="bg1">
                    <a:lumMod val="65000"/>
                  </a:schemeClr>
                </a:solidFill>
              </a:rPr>
              <a:t>© АО «Издательство «Просвещение» 2019</a:t>
            </a:r>
          </a:p>
        </p:txBody>
      </p:sp>
      <p:grpSp>
        <p:nvGrpSpPr>
          <p:cNvPr id="3" name="Группа 56">
            <a:extLst>
              <a:ext uri="{FF2B5EF4-FFF2-40B4-BE49-F238E27FC236}">
                <a16:creationId xmlns:a16="http://schemas.microsoft.com/office/drawing/2014/main" xmlns="" id="{5F409373-9A5B-44C8-816B-3CD4935B5D87}"/>
              </a:ext>
            </a:extLst>
          </p:cNvPr>
          <p:cNvGrpSpPr/>
          <p:nvPr/>
        </p:nvGrpSpPr>
        <p:grpSpPr>
          <a:xfrm>
            <a:off x="8190639" y="133368"/>
            <a:ext cx="777251" cy="358338"/>
            <a:chOff x="10099577" y="300997"/>
            <a:chExt cx="1512553" cy="523002"/>
          </a:xfrm>
          <a:solidFill>
            <a:srgbClr val="2D2B8D"/>
          </a:solidFill>
        </p:grpSpPr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xmlns="" id="{40E68789-FF1F-4ECD-A4C0-D92B4205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4558" y="546724"/>
              <a:ext cx="576131" cy="33206"/>
            </a:xfrm>
            <a:custGeom>
              <a:avLst/>
              <a:gdLst/>
              <a:ahLst/>
              <a:cxnLst>
                <a:cxn ang="0">
                  <a:pos x="1505" y="0"/>
                </a:cxn>
                <a:cxn ang="0">
                  <a:pos x="0" y="0"/>
                </a:cxn>
                <a:cxn ang="0">
                  <a:pos x="0" y="84"/>
                </a:cxn>
                <a:cxn ang="0">
                  <a:pos x="1509" y="84"/>
                </a:cxn>
                <a:cxn ang="0">
                  <a:pos x="1505" y="0"/>
                </a:cxn>
              </a:cxnLst>
              <a:rect l="0" t="0" r="r" b="b"/>
              <a:pathLst>
                <a:path w="1509" h="84">
                  <a:moveTo>
                    <a:pt x="1505" y="0"/>
                  </a:moveTo>
                  <a:lnTo>
                    <a:pt x="0" y="0"/>
                  </a:lnTo>
                  <a:lnTo>
                    <a:pt x="0" y="84"/>
                  </a:lnTo>
                  <a:lnTo>
                    <a:pt x="1509" y="84"/>
                  </a:lnTo>
                  <a:lnTo>
                    <a:pt x="150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xmlns="" id="{2D304122-1789-4C7E-8E38-BD9AE1A3D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9357" y="546724"/>
              <a:ext cx="576131" cy="33206"/>
            </a:xfrm>
            <a:custGeom>
              <a:avLst/>
              <a:gdLst/>
              <a:ahLst/>
              <a:cxnLst>
                <a:cxn ang="0">
                  <a:pos x="1510" y="0"/>
                </a:cxn>
                <a:cxn ang="0">
                  <a:pos x="9" y="0"/>
                </a:cxn>
                <a:cxn ang="0">
                  <a:pos x="0" y="84"/>
                </a:cxn>
                <a:cxn ang="0">
                  <a:pos x="1510" y="84"/>
                </a:cxn>
                <a:cxn ang="0">
                  <a:pos x="1510" y="0"/>
                </a:cxn>
              </a:cxnLst>
              <a:rect l="0" t="0" r="r" b="b"/>
              <a:pathLst>
                <a:path w="1510" h="84">
                  <a:moveTo>
                    <a:pt x="1510" y="0"/>
                  </a:moveTo>
                  <a:lnTo>
                    <a:pt x="9" y="0"/>
                  </a:lnTo>
                  <a:lnTo>
                    <a:pt x="0" y="84"/>
                  </a:lnTo>
                  <a:lnTo>
                    <a:pt x="1510" y="84"/>
                  </a:lnTo>
                  <a:lnTo>
                    <a:pt x="15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xmlns="" id="{7D340A83-4DFE-45F3-9D9F-69C94507C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9577" y="666268"/>
              <a:ext cx="131166" cy="12286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8" y="309"/>
                </a:cxn>
                <a:cxn ang="0">
                  <a:pos x="148" y="292"/>
                </a:cxn>
                <a:cxn ang="0">
                  <a:pos x="106" y="283"/>
                </a:cxn>
                <a:cxn ang="0">
                  <a:pos x="106" y="30"/>
                </a:cxn>
                <a:cxn ang="0">
                  <a:pos x="232" y="30"/>
                </a:cxn>
                <a:cxn ang="0">
                  <a:pos x="232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42" h="309">
                  <a:moveTo>
                    <a:pt x="0" y="17"/>
                  </a:move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8" y="309"/>
                  </a:lnTo>
                  <a:lnTo>
                    <a:pt x="148" y="292"/>
                  </a:lnTo>
                  <a:lnTo>
                    <a:pt x="106" y="283"/>
                  </a:lnTo>
                  <a:lnTo>
                    <a:pt x="106" y="30"/>
                  </a:lnTo>
                  <a:lnTo>
                    <a:pt x="232" y="30"/>
                  </a:lnTo>
                  <a:lnTo>
                    <a:pt x="232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xmlns="" id="{C7D9E808-0EC6-4708-B386-6B8B120169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3987" y="666268"/>
              <a:ext cx="89658" cy="122864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39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39" y="309"/>
                </a:cxn>
                <a:cxn ang="0">
                  <a:pos x="156" y="309"/>
                </a:cxn>
                <a:cxn ang="0">
                  <a:pos x="156" y="292"/>
                </a:cxn>
                <a:cxn ang="0">
                  <a:pos x="139" y="288"/>
                </a:cxn>
                <a:cxn ang="0">
                  <a:pos x="101" y="283"/>
                </a:cxn>
                <a:cxn ang="0">
                  <a:pos x="101" y="178"/>
                </a:cxn>
                <a:cxn ang="0">
                  <a:pos x="127" y="178"/>
                </a:cxn>
                <a:cxn ang="0">
                  <a:pos x="139" y="178"/>
                </a:cxn>
                <a:cxn ang="0">
                  <a:pos x="236" y="81"/>
                </a:cxn>
                <a:cxn ang="0">
                  <a:pos x="148" y="0"/>
                </a:cxn>
                <a:cxn ang="0">
                  <a:pos x="139" y="161"/>
                </a:cxn>
                <a:cxn ang="0">
                  <a:pos x="139" y="161"/>
                </a:cxn>
                <a:cxn ang="0">
                  <a:pos x="118" y="161"/>
                </a:cxn>
                <a:cxn ang="0">
                  <a:pos x="101" y="161"/>
                </a:cxn>
                <a:cxn ang="0">
                  <a:pos x="101" y="21"/>
                </a:cxn>
                <a:cxn ang="0">
                  <a:pos x="118" y="21"/>
                </a:cxn>
                <a:cxn ang="0">
                  <a:pos x="139" y="26"/>
                </a:cxn>
                <a:cxn ang="0">
                  <a:pos x="173" y="93"/>
                </a:cxn>
                <a:cxn ang="0">
                  <a:pos x="139" y="161"/>
                </a:cxn>
              </a:cxnLst>
              <a:rect l="0" t="0" r="r" b="b"/>
              <a:pathLst>
                <a:path w="236" h="309">
                  <a:moveTo>
                    <a:pt x="148" y="0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39" y="309"/>
                  </a:lnTo>
                  <a:lnTo>
                    <a:pt x="156" y="309"/>
                  </a:lnTo>
                  <a:lnTo>
                    <a:pt x="156" y="292"/>
                  </a:lnTo>
                  <a:lnTo>
                    <a:pt x="139" y="288"/>
                  </a:lnTo>
                  <a:lnTo>
                    <a:pt x="101" y="283"/>
                  </a:lnTo>
                  <a:lnTo>
                    <a:pt x="101" y="178"/>
                  </a:lnTo>
                  <a:lnTo>
                    <a:pt x="127" y="178"/>
                  </a:lnTo>
                  <a:lnTo>
                    <a:pt x="139" y="178"/>
                  </a:lnTo>
                  <a:cubicBezTo>
                    <a:pt x="203" y="174"/>
                    <a:pt x="236" y="144"/>
                    <a:pt x="236" y="81"/>
                  </a:cubicBezTo>
                  <a:cubicBezTo>
                    <a:pt x="236" y="26"/>
                    <a:pt x="198" y="0"/>
                    <a:pt x="148" y="0"/>
                  </a:cubicBezTo>
                  <a:close/>
                  <a:moveTo>
                    <a:pt x="139" y="161"/>
                  </a:moveTo>
                  <a:lnTo>
                    <a:pt x="139" y="161"/>
                  </a:lnTo>
                  <a:lnTo>
                    <a:pt x="118" y="161"/>
                  </a:lnTo>
                  <a:lnTo>
                    <a:pt x="101" y="161"/>
                  </a:lnTo>
                  <a:lnTo>
                    <a:pt x="101" y="21"/>
                  </a:lnTo>
                  <a:lnTo>
                    <a:pt x="118" y="21"/>
                  </a:lnTo>
                  <a:cubicBezTo>
                    <a:pt x="122" y="21"/>
                    <a:pt x="131" y="21"/>
                    <a:pt x="139" y="26"/>
                  </a:cubicBezTo>
                  <a:cubicBezTo>
                    <a:pt x="156" y="30"/>
                    <a:pt x="173" y="51"/>
                    <a:pt x="173" y="93"/>
                  </a:cubicBezTo>
                  <a:cubicBezTo>
                    <a:pt x="173" y="123"/>
                    <a:pt x="165" y="152"/>
                    <a:pt x="139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xmlns="" id="{3272587C-45EE-494E-B363-B30FF2FFA8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8549" y="664607"/>
              <a:ext cx="121204" cy="126184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6" y="0"/>
                </a:cxn>
                <a:cxn ang="0">
                  <a:pos x="0" y="156"/>
                </a:cxn>
                <a:cxn ang="0">
                  <a:pos x="156" y="317"/>
                </a:cxn>
                <a:cxn ang="0">
                  <a:pos x="160" y="317"/>
                </a:cxn>
                <a:cxn ang="0">
                  <a:pos x="317" y="156"/>
                </a:cxn>
                <a:cxn ang="0">
                  <a:pos x="160" y="0"/>
                </a:cxn>
                <a:cxn ang="0">
                  <a:pos x="160" y="300"/>
                </a:cxn>
                <a:cxn ang="0">
                  <a:pos x="160" y="300"/>
                </a:cxn>
                <a:cxn ang="0">
                  <a:pos x="156" y="300"/>
                </a:cxn>
                <a:cxn ang="0">
                  <a:pos x="72" y="148"/>
                </a:cxn>
                <a:cxn ang="0">
                  <a:pos x="156" y="17"/>
                </a:cxn>
                <a:cxn ang="0">
                  <a:pos x="245" y="169"/>
                </a:cxn>
                <a:cxn ang="0">
                  <a:pos x="160" y="300"/>
                </a:cxn>
              </a:cxnLst>
              <a:rect l="0" t="0" r="r" b="b"/>
              <a:pathLst>
                <a:path w="317" h="317">
                  <a:moveTo>
                    <a:pt x="160" y="0"/>
                  </a:moveTo>
                  <a:lnTo>
                    <a:pt x="156" y="0"/>
                  </a:lnTo>
                  <a:cubicBezTo>
                    <a:pt x="55" y="0"/>
                    <a:pt x="0" y="55"/>
                    <a:pt x="0" y="156"/>
                  </a:cubicBezTo>
                  <a:cubicBezTo>
                    <a:pt x="0" y="262"/>
                    <a:pt x="55" y="317"/>
                    <a:pt x="156" y="317"/>
                  </a:cubicBezTo>
                  <a:lnTo>
                    <a:pt x="160" y="317"/>
                  </a:lnTo>
                  <a:cubicBezTo>
                    <a:pt x="258" y="317"/>
                    <a:pt x="317" y="262"/>
                    <a:pt x="317" y="156"/>
                  </a:cubicBezTo>
                  <a:cubicBezTo>
                    <a:pt x="317" y="55"/>
                    <a:pt x="262" y="0"/>
                    <a:pt x="160" y="0"/>
                  </a:cubicBezTo>
                  <a:close/>
                  <a:moveTo>
                    <a:pt x="160" y="300"/>
                  </a:moveTo>
                  <a:lnTo>
                    <a:pt x="160" y="300"/>
                  </a:lnTo>
                  <a:lnTo>
                    <a:pt x="156" y="300"/>
                  </a:lnTo>
                  <a:cubicBezTo>
                    <a:pt x="110" y="296"/>
                    <a:pt x="72" y="258"/>
                    <a:pt x="72" y="148"/>
                  </a:cubicBezTo>
                  <a:cubicBezTo>
                    <a:pt x="72" y="55"/>
                    <a:pt x="106" y="21"/>
                    <a:pt x="156" y="17"/>
                  </a:cubicBezTo>
                  <a:cubicBezTo>
                    <a:pt x="207" y="21"/>
                    <a:pt x="245" y="63"/>
                    <a:pt x="245" y="169"/>
                  </a:cubicBezTo>
                  <a:cubicBezTo>
                    <a:pt x="245" y="232"/>
                    <a:pt x="220" y="300"/>
                    <a:pt x="160" y="3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xmlns="" id="{DBEEAD1B-C5F3-4CAB-89E6-CD120401C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7978" y="664607"/>
              <a:ext cx="111241" cy="126184"/>
            </a:xfrm>
            <a:custGeom>
              <a:avLst/>
              <a:gdLst/>
              <a:ahLst/>
              <a:cxnLst>
                <a:cxn ang="0">
                  <a:pos x="190" y="296"/>
                </a:cxn>
                <a:cxn ang="0">
                  <a:pos x="72" y="156"/>
                </a:cxn>
                <a:cxn ang="0">
                  <a:pos x="173" y="21"/>
                </a:cxn>
                <a:cxn ang="0">
                  <a:pos x="266" y="101"/>
                </a:cxn>
                <a:cxn ang="0">
                  <a:pos x="283" y="101"/>
                </a:cxn>
                <a:cxn ang="0">
                  <a:pos x="283" y="17"/>
                </a:cxn>
                <a:cxn ang="0">
                  <a:pos x="262" y="17"/>
                </a:cxn>
                <a:cxn ang="0">
                  <a:pos x="165" y="0"/>
                </a:cxn>
                <a:cxn ang="0">
                  <a:pos x="0" y="152"/>
                </a:cxn>
                <a:cxn ang="0">
                  <a:pos x="165" y="317"/>
                </a:cxn>
                <a:cxn ang="0">
                  <a:pos x="292" y="287"/>
                </a:cxn>
                <a:cxn ang="0">
                  <a:pos x="292" y="241"/>
                </a:cxn>
                <a:cxn ang="0">
                  <a:pos x="283" y="241"/>
                </a:cxn>
                <a:cxn ang="0">
                  <a:pos x="190" y="296"/>
                </a:cxn>
              </a:cxnLst>
              <a:rect l="0" t="0" r="r" b="b"/>
              <a:pathLst>
                <a:path w="292" h="317">
                  <a:moveTo>
                    <a:pt x="190" y="296"/>
                  </a:moveTo>
                  <a:cubicBezTo>
                    <a:pt x="114" y="296"/>
                    <a:pt x="72" y="224"/>
                    <a:pt x="72" y="156"/>
                  </a:cubicBezTo>
                  <a:cubicBezTo>
                    <a:pt x="72" y="80"/>
                    <a:pt x="110" y="21"/>
                    <a:pt x="173" y="21"/>
                  </a:cubicBezTo>
                  <a:cubicBezTo>
                    <a:pt x="224" y="21"/>
                    <a:pt x="258" y="51"/>
                    <a:pt x="266" y="101"/>
                  </a:cubicBezTo>
                  <a:lnTo>
                    <a:pt x="283" y="101"/>
                  </a:lnTo>
                  <a:lnTo>
                    <a:pt x="283" y="17"/>
                  </a:lnTo>
                  <a:lnTo>
                    <a:pt x="262" y="17"/>
                  </a:lnTo>
                  <a:cubicBezTo>
                    <a:pt x="233" y="8"/>
                    <a:pt x="199" y="0"/>
                    <a:pt x="165" y="0"/>
                  </a:cubicBezTo>
                  <a:cubicBezTo>
                    <a:pt x="76" y="0"/>
                    <a:pt x="0" y="47"/>
                    <a:pt x="0" y="152"/>
                  </a:cubicBezTo>
                  <a:cubicBezTo>
                    <a:pt x="0" y="254"/>
                    <a:pt x="68" y="317"/>
                    <a:pt x="165" y="317"/>
                  </a:cubicBezTo>
                  <a:cubicBezTo>
                    <a:pt x="237" y="317"/>
                    <a:pt x="262" y="300"/>
                    <a:pt x="292" y="287"/>
                  </a:cubicBezTo>
                  <a:lnTo>
                    <a:pt x="292" y="241"/>
                  </a:lnTo>
                  <a:lnTo>
                    <a:pt x="283" y="241"/>
                  </a:lnTo>
                  <a:cubicBezTo>
                    <a:pt x="271" y="279"/>
                    <a:pt x="228" y="296"/>
                    <a:pt x="190" y="2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xmlns="" id="{DFAB29F9-B38A-48AF-9670-8A649BC87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54125" y="666268"/>
              <a:ext cx="96299" cy="122864"/>
            </a:xfrm>
            <a:custGeom>
              <a:avLst/>
              <a:gdLst/>
              <a:ahLst/>
              <a:cxnLst>
                <a:cxn ang="0">
                  <a:pos x="174" y="148"/>
                </a:cxn>
                <a:cxn ang="0">
                  <a:pos x="174" y="144"/>
                </a:cxn>
                <a:cxn ang="0">
                  <a:pos x="241" y="72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0" y="309"/>
                </a:cxn>
                <a:cxn ang="0">
                  <a:pos x="148" y="309"/>
                </a:cxn>
                <a:cxn ang="0">
                  <a:pos x="254" y="228"/>
                </a:cxn>
                <a:cxn ang="0">
                  <a:pos x="174" y="148"/>
                </a:cxn>
                <a:cxn ang="0">
                  <a:pos x="102" y="21"/>
                </a:cxn>
                <a:cxn ang="0">
                  <a:pos x="102" y="21"/>
                </a:cxn>
                <a:cxn ang="0">
                  <a:pos x="140" y="26"/>
                </a:cxn>
                <a:cxn ang="0">
                  <a:pos x="174" y="81"/>
                </a:cxn>
                <a:cxn ang="0">
                  <a:pos x="140" y="136"/>
                </a:cxn>
                <a:cxn ang="0">
                  <a:pos x="127" y="140"/>
                </a:cxn>
                <a:cxn ang="0">
                  <a:pos x="102" y="140"/>
                </a:cxn>
                <a:cxn ang="0">
                  <a:pos x="102" y="21"/>
                </a:cxn>
                <a:cxn ang="0">
                  <a:pos x="140" y="288"/>
                </a:cxn>
                <a:cxn ang="0">
                  <a:pos x="140" y="288"/>
                </a:cxn>
                <a:cxn ang="0">
                  <a:pos x="102" y="271"/>
                </a:cxn>
                <a:cxn ang="0">
                  <a:pos x="102" y="157"/>
                </a:cxn>
                <a:cxn ang="0">
                  <a:pos x="127" y="157"/>
                </a:cxn>
                <a:cxn ang="0">
                  <a:pos x="140" y="157"/>
                </a:cxn>
                <a:cxn ang="0">
                  <a:pos x="190" y="228"/>
                </a:cxn>
                <a:cxn ang="0">
                  <a:pos x="140" y="288"/>
                </a:cxn>
              </a:cxnLst>
              <a:rect l="0" t="0" r="r" b="b"/>
              <a:pathLst>
                <a:path w="254" h="309">
                  <a:moveTo>
                    <a:pt x="174" y="148"/>
                  </a:moveTo>
                  <a:lnTo>
                    <a:pt x="174" y="144"/>
                  </a:lnTo>
                  <a:cubicBezTo>
                    <a:pt x="212" y="136"/>
                    <a:pt x="241" y="110"/>
                    <a:pt x="241" y="72"/>
                  </a:cubicBezTo>
                  <a:cubicBezTo>
                    <a:pt x="241" y="21"/>
                    <a:pt x="199" y="0"/>
                    <a:pt x="140" y="0"/>
                  </a:cubicBez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0" y="309"/>
                  </a:lnTo>
                  <a:lnTo>
                    <a:pt x="148" y="309"/>
                  </a:lnTo>
                  <a:cubicBezTo>
                    <a:pt x="207" y="309"/>
                    <a:pt x="254" y="279"/>
                    <a:pt x="254" y="228"/>
                  </a:cubicBezTo>
                  <a:cubicBezTo>
                    <a:pt x="254" y="174"/>
                    <a:pt x="224" y="152"/>
                    <a:pt x="174" y="148"/>
                  </a:cubicBezTo>
                  <a:close/>
                  <a:moveTo>
                    <a:pt x="102" y="21"/>
                  </a:moveTo>
                  <a:lnTo>
                    <a:pt x="102" y="21"/>
                  </a:lnTo>
                  <a:cubicBezTo>
                    <a:pt x="114" y="21"/>
                    <a:pt x="127" y="21"/>
                    <a:pt x="140" y="26"/>
                  </a:cubicBezTo>
                  <a:cubicBezTo>
                    <a:pt x="161" y="30"/>
                    <a:pt x="174" y="47"/>
                    <a:pt x="174" y="81"/>
                  </a:cubicBezTo>
                  <a:cubicBezTo>
                    <a:pt x="174" y="106"/>
                    <a:pt x="165" y="131"/>
                    <a:pt x="140" y="136"/>
                  </a:cubicBezTo>
                  <a:cubicBezTo>
                    <a:pt x="135" y="136"/>
                    <a:pt x="131" y="140"/>
                    <a:pt x="127" y="140"/>
                  </a:cubicBezTo>
                  <a:lnTo>
                    <a:pt x="102" y="140"/>
                  </a:lnTo>
                  <a:lnTo>
                    <a:pt x="102" y="21"/>
                  </a:lnTo>
                  <a:close/>
                  <a:moveTo>
                    <a:pt x="140" y="288"/>
                  </a:moveTo>
                  <a:lnTo>
                    <a:pt x="140" y="288"/>
                  </a:lnTo>
                  <a:cubicBezTo>
                    <a:pt x="123" y="288"/>
                    <a:pt x="110" y="279"/>
                    <a:pt x="102" y="271"/>
                  </a:cubicBezTo>
                  <a:lnTo>
                    <a:pt x="102" y="157"/>
                  </a:lnTo>
                  <a:lnTo>
                    <a:pt x="127" y="157"/>
                  </a:lnTo>
                  <a:lnTo>
                    <a:pt x="140" y="157"/>
                  </a:lnTo>
                  <a:cubicBezTo>
                    <a:pt x="174" y="165"/>
                    <a:pt x="190" y="190"/>
                    <a:pt x="190" y="228"/>
                  </a:cubicBezTo>
                  <a:cubicBezTo>
                    <a:pt x="190" y="262"/>
                    <a:pt x="174" y="288"/>
                    <a:pt x="140" y="28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xmlns="" id="{B7F53006-9B26-4E6D-9C8C-B85E38492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8649" y="666268"/>
              <a:ext cx="89658" cy="122864"/>
            </a:xfrm>
            <a:custGeom>
              <a:avLst/>
              <a:gdLst/>
              <a:ahLst/>
              <a:cxnLst>
                <a:cxn ang="0">
                  <a:pos x="199" y="279"/>
                </a:cxn>
                <a:cxn ang="0">
                  <a:pos x="101" y="279"/>
                </a:cxn>
                <a:cxn ang="0">
                  <a:pos x="101" y="157"/>
                </a:cxn>
                <a:cxn ang="0">
                  <a:pos x="156" y="157"/>
                </a:cxn>
                <a:cxn ang="0">
                  <a:pos x="169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69" y="93"/>
                </a:cxn>
                <a:cxn ang="0">
                  <a:pos x="156" y="136"/>
                </a:cxn>
                <a:cxn ang="0">
                  <a:pos x="101" y="136"/>
                </a:cxn>
                <a:cxn ang="0">
                  <a:pos x="101" y="30"/>
                </a:cxn>
                <a:cxn ang="0">
                  <a:pos x="194" y="30"/>
                </a:cxn>
                <a:cxn ang="0">
                  <a:pos x="207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203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4" y="309"/>
                </a:cxn>
                <a:cxn ang="0">
                  <a:pos x="237" y="220"/>
                </a:cxn>
                <a:cxn ang="0">
                  <a:pos x="220" y="220"/>
                </a:cxn>
                <a:cxn ang="0">
                  <a:pos x="199" y="279"/>
                </a:cxn>
              </a:cxnLst>
              <a:rect l="0" t="0" r="r" b="b"/>
              <a:pathLst>
                <a:path w="237" h="309">
                  <a:moveTo>
                    <a:pt x="199" y="279"/>
                  </a:moveTo>
                  <a:lnTo>
                    <a:pt x="101" y="279"/>
                  </a:lnTo>
                  <a:lnTo>
                    <a:pt x="101" y="157"/>
                  </a:lnTo>
                  <a:lnTo>
                    <a:pt x="156" y="157"/>
                  </a:lnTo>
                  <a:lnTo>
                    <a:pt x="169" y="199"/>
                  </a:lnTo>
                  <a:lnTo>
                    <a:pt x="186" y="199"/>
                  </a:lnTo>
                  <a:cubicBezTo>
                    <a:pt x="182" y="182"/>
                    <a:pt x="182" y="165"/>
                    <a:pt x="182" y="144"/>
                  </a:cubicBezTo>
                  <a:cubicBezTo>
                    <a:pt x="182" y="127"/>
                    <a:pt x="182" y="110"/>
                    <a:pt x="186" y="93"/>
                  </a:cubicBezTo>
                  <a:lnTo>
                    <a:pt x="169" y="93"/>
                  </a:lnTo>
                  <a:lnTo>
                    <a:pt x="156" y="136"/>
                  </a:lnTo>
                  <a:lnTo>
                    <a:pt x="101" y="136"/>
                  </a:lnTo>
                  <a:lnTo>
                    <a:pt x="101" y="30"/>
                  </a:lnTo>
                  <a:lnTo>
                    <a:pt x="194" y="30"/>
                  </a:lnTo>
                  <a:lnTo>
                    <a:pt x="207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20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4" y="309"/>
                  </a:lnTo>
                  <a:lnTo>
                    <a:pt x="237" y="220"/>
                  </a:lnTo>
                  <a:lnTo>
                    <a:pt x="220" y="220"/>
                  </a:lnTo>
                  <a:lnTo>
                    <a:pt x="199" y="2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xmlns="" id="{B1633DED-5F87-446C-A4F7-8C7B4F8D9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211" y="666268"/>
              <a:ext cx="189277" cy="157731"/>
            </a:xfrm>
            <a:custGeom>
              <a:avLst/>
              <a:gdLst/>
              <a:ahLst/>
              <a:cxnLst>
                <a:cxn ang="0">
                  <a:pos x="444" y="26"/>
                </a:cxn>
                <a:cxn ang="0">
                  <a:pos x="490" y="17"/>
                </a:cxn>
                <a:cxn ang="0">
                  <a:pos x="490" y="0"/>
                </a:cxn>
                <a:cxn ang="0">
                  <a:pos x="338" y="0"/>
                </a:cxn>
                <a:cxn ang="0">
                  <a:pos x="338" y="17"/>
                </a:cxn>
                <a:cxn ang="0">
                  <a:pos x="380" y="26"/>
                </a:cxn>
                <a:cxn ang="0">
                  <a:pos x="380" y="283"/>
                </a:cxn>
                <a:cxn ang="0">
                  <a:pos x="275" y="283"/>
                </a:cxn>
                <a:cxn ang="0">
                  <a:pos x="275" y="26"/>
                </a:cxn>
                <a:cxn ang="0">
                  <a:pos x="317" y="17"/>
                </a:cxn>
                <a:cxn ang="0">
                  <a:pos x="317" y="0"/>
                </a:cxn>
                <a:cxn ang="0">
                  <a:pos x="169" y="0"/>
                </a:cxn>
                <a:cxn ang="0">
                  <a:pos x="169" y="17"/>
                </a:cxn>
                <a:cxn ang="0">
                  <a:pos x="211" y="26"/>
                </a:cxn>
                <a:cxn ang="0">
                  <a:pos x="211" y="283"/>
                </a:cxn>
                <a:cxn ang="0">
                  <a:pos x="106" y="283"/>
                </a:cxn>
                <a:cxn ang="0">
                  <a:pos x="106" y="26"/>
                </a:cxn>
                <a:cxn ang="0">
                  <a:pos x="148" y="17"/>
                </a:cxn>
                <a:cxn ang="0">
                  <a:pos x="148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457" y="309"/>
                </a:cxn>
                <a:cxn ang="0">
                  <a:pos x="457" y="398"/>
                </a:cxn>
                <a:cxn ang="0">
                  <a:pos x="474" y="398"/>
                </a:cxn>
                <a:cxn ang="0">
                  <a:pos x="495" y="283"/>
                </a:cxn>
                <a:cxn ang="0">
                  <a:pos x="444" y="283"/>
                </a:cxn>
                <a:cxn ang="0">
                  <a:pos x="444" y="26"/>
                </a:cxn>
              </a:cxnLst>
              <a:rect l="0" t="0" r="r" b="b"/>
              <a:pathLst>
                <a:path w="495" h="398">
                  <a:moveTo>
                    <a:pt x="444" y="26"/>
                  </a:moveTo>
                  <a:lnTo>
                    <a:pt x="490" y="17"/>
                  </a:lnTo>
                  <a:lnTo>
                    <a:pt x="490" y="0"/>
                  </a:lnTo>
                  <a:lnTo>
                    <a:pt x="338" y="0"/>
                  </a:lnTo>
                  <a:lnTo>
                    <a:pt x="338" y="17"/>
                  </a:lnTo>
                  <a:lnTo>
                    <a:pt x="380" y="26"/>
                  </a:lnTo>
                  <a:lnTo>
                    <a:pt x="380" y="283"/>
                  </a:lnTo>
                  <a:lnTo>
                    <a:pt x="275" y="283"/>
                  </a:lnTo>
                  <a:lnTo>
                    <a:pt x="275" y="26"/>
                  </a:lnTo>
                  <a:lnTo>
                    <a:pt x="317" y="17"/>
                  </a:lnTo>
                  <a:lnTo>
                    <a:pt x="317" y="0"/>
                  </a:lnTo>
                  <a:lnTo>
                    <a:pt x="169" y="0"/>
                  </a:lnTo>
                  <a:lnTo>
                    <a:pt x="169" y="17"/>
                  </a:lnTo>
                  <a:lnTo>
                    <a:pt x="211" y="26"/>
                  </a:lnTo>
                  <a:lnTo>
                    <a:pt x="211" y="283"/>
                  </a:lnTo>
                  <a:lnTo>
                    <a:pt x="106" y="283"/>
                  </a:lnTo>
                  <a:lnTo>
                    <a:pt x="106" y="26"/>
                  </a:lnTo>
                  <a:lnTo>
                    <a:pt x="148" y="17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457" y="309"/>
                  </a:lnTo>
                  <a:lnTo>
                    <a:pt x="457" y="398"/>
                  </a:lnTo>
                  <a:lnTo>
                    <a:pt x="474" y="398"/>
                  </a:lnTo>
                  <a:lnTo>
                    <a:pt x="495" y="283"/>
                  </a:lnTo>
                  <a:lnTo>
                    <a:pt x="444" y="283"/>
                  </a:lnTo>
                  <a:lnTo>
                    <a:pt x="444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0" name="Freeform 15">
              <a:extLst>
                <a:ext uri="{FF2B5EF4-FFF2-40B4-BE49-F238E27FC236}">
                  <a16:creationId xmlns:a16="http://schemas.microsoft.com/office/drawing/2014/main" xmlns="" id="{0247048E-69DF-444C-BDB4-A58F593E8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0751" y="666268"/>
              <a:ext cx="91317" cy="122864"/>
            </a:xfrm>
            <a:custGeom>
              <a:avLst/>
              <a:gdLst/>
              <a:ahLst/>
              <a:cxnLst>
                <a:cxn ang="0">
                  <a:pos x="237" y="220"/>
                </a:cxn>
                <a:cxn ang="0">
                  <a:pos x="224" y="220"/>
                </a:cxn>
                <a:cxn ang="0">
                  <a:pos x="199" y="279"/>
                </a:cxn>
                <a:cxn ang="0">
                  <a:pos x="102" y="279"/>
                </a:cxn>
                <a:cxn ang="0">
                  <a:pos x="102" y="157"/>
                </a:cxn>
                <a:cxn ang="0">
                  <a:pos x="157" y="157"/>
                </a:cxn>
                <a:cxn ang="0">
                  <a:pos x="170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74" y="93"/>
                </a:cxn>
                <a:cxn ang="0">
                  <a:pos x="157" y="136"/>
                </a:cxn>
                <a:cxn ang="0">
                  <a:pos x="102" y="136"/>
                </a:cxn>
                <a:cxn ang="0">
                  <a:pos x="102" y="30"/>
                </a:cxn>
                <a:cxn ang="0">
                  <a:pos x="195" y="30"/>
                </a:cxn>
                <a:cxn ang="0">
                  <a:pos x="208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37" y="220"/>
                </a:cxn>
              </a:cxnLst>
              <a:rect l="0" t="0" r="r" b="b"/>
              <a:pathLst>
                <a:path w="237" h="309">
                  <a:moveTo>
                    <a:pt x="237" y="220"/>
                  </a:moveTo>
                  <a:lnTo>
                    <a:pt x="224" y="220"/>
                  </a:lnTo>
                  <a:lnTo>
                    <a:pt x="199" y="279"/>
                  </a:lnTo>
                  <a:lnTo>
                    <a:pt x="102" y="279"/>
                  </a:lnTo>
                  <a:lnTo>
                    <a:pt x="102" y="157"/>
                  </a:lnTo>
                  <a:lnTo>
                    <a:pt x="157" y="157"/>
                  </a:lnTo>
                  <a:lnTo>
                    <a:pt x="170" y="199"/>
                  </a:lnTo>
                  <a:lnTo>
                    <a:pt x="186" y="199"/>
                  </a:lnTo>
                  <a:cubicBezTo>
                    <a:pt x="186" y="182"/>
                    <a:pt x="182" y="165"/>
                    <a:pt x="182" y="144"/>
                  </a:cubicBezTo>
                  <a:cubicBezTo>
                    <a:pt x="182" y="127"/>
                    <a:pt x="186" y="110"/>
                    <a:pt x="186" y="93"/>
                  </a:cubicBezTo>
                  <a:lnTo>
                    <a:pt x="174" y="93"/>
                  </a:lnTo>
                  <a:lnTo>
                    <a:pt x="157" y="136"/>
                  </a:lnTo>
                  <a:lnTo>
                    <a:pt x="102" y="136"/>
                  </a:lnTo>
                  <a:lnTo>
                    <a:pt x="102" y="30"/>
                  </a:lnTo>
                  <a:lnTo>
                    <a:pt x="195" y="30"/>
                  </a:lnTo>
                  <a:lnTo>
                    <a:pt x="208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37" y="2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1" name="Freeform 16">
              <a:extLst>
                <a:ext uri="{FF2B5EF4-FFF2-40B4-BE49-F238E27FC236}">
                  <a16:creationId xmlns:a16="http://schemas.microsoft.com/office/drawing/2014/main" xmlns="" id="{CE9FB897-82E1-4D63-B526-522A6B5C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6974" y="666268"/>
              <a:ext cx="129505" cy="122864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6" y="26"/>
                </a:cxn>
                <a:cxn ang="0">
                  <a:pos x="236" y="136"/>
                </a:cxn>
                <a:cxn ang="0">
                  <a:pos x="105" y="136"/>
                </a:cxn>
                <a:cxn ang="0">
                  <a:pos x="105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5" y="283"/>
                </a:cxn>
                <a:cxn ang="0">
                  <a:pos x="105" y="161"/>
                </a:cxn>
                <a:cxn ang="0">
                  <a:pos x="236" y="161"/>
                </a:cxn>
                <a:cxn ang="0">
                  <a:pos x="236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6" y="26"/>
                  </a:lnTo>
                  <a:lnTo>
                    <a:pt x="236" y="136"/>
                  </a:lnTo>
                  <a:lnTo>
                    <a:pt x="105" y="136"/>
                  </a:lnTo>
                  <a:lnTo>
                    <a:pt x="105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5" y="283"/>
                  </a:lnTo>
                  <a:lnTo>
                    <a:pt x="105" y="161"/>
                  </a:lnTo>
                  <a:lnTo>
                    <a:pt x="236" y="161"/>
                  </a:lnTo>
                  <a:lnTo>
                    <a:pt x="236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2" name="Freeform 17">
              <a:extLst>
                <a:ext uri="{FF2B5EF4-FFF2-40B4-BE49-F238E27FC236}">
                  <a16:creationId xmlns:a16="http://schemas.microsoft.com/office/drawing/2014/main" xmlns="" id="{E75B5DBF-82DC-4DE6-A954-058E409C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8063" y="666268"/>
              <a:ext cx="131166" cy="122864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7" y="26"/>
                </a:cxn>
                <a:cxn ang="0">
                  <a:pos x="237" y="30"/>
                </a:cxn>
                <a:cxn ang="0">
                  <a:pos x="106" y="237"/>
                </a:cxn>
                <a:cxn ang="0">
                  <a:pos x="106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6" y="283"/>
                </a:cxn>
                <a:cxn ang="0">
                  <a:pos x="106" y="279"/>
                </a:cxn>
                <a:cxn ang="0">
                  <a:pos x="237" y="72"/>
                </a:cxn>
                <a:cxn ang="0">
                  <a:pos x="237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7" y="26"/>
                  </a:lnTo>
                  <a:lnTo>
                    <a:pt x="237" y="30"/>
                  </a:lnTo>
                  <a:lnTo>
                    <a:pt x="106" y="237"/>
                  </a:lnTo>
                  <a:lnTo>
                    <a:pt x="106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6" y="283"/>
                  </a:lnTo>
                  <a:lnTo>
                    <a:pt x="106" y="279"/>
                  </a:lnTo>
                  <a:lnTo>
                    <a:pt x="237" y="72"/>
                  </a:lnTo>
                  <a:lnTo>
                    <a:pt x="237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8D318242-192B-473E-AADF-DA090CA6B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9152" y="666268"/>
              <a:ext cx="92978" cy="122864"/>
            </a:xfrm>
            <a:custGeom>
              <a:avLst/>
              <a:gdLst/>
              <a:ahLst/>
              <a:cxnLst>
                <a:cxn ang="0">
                  <a:pos x="225" y="220"/>
                </a:cxn>
                <a:cxn ang="0">
                  <a:pos x="199" y="279"/>
                </a:cxn>
                <a:cxn ang="0">
                  <a:pos x="106" y="279"/>
                </a:cxn>
                <a:cxn ang="0">
                  <a:pos x="106" y="157"/>
                </a:cxn>
                <a:cxn ang="0">
                  <a:pos x="161" y="157"/>
                </a:cxn>
                <a:cxn ang="0">
                  <a:pos x="174" y="199"/>
                </a:cxn>
                <a:cxn ang="0">
                  <a:pos x="187" y="199"/>
                </a:cxn>
                <a:cxn ang="0">
                  <a:pos x="187" y="144"/>
                </a:cxn>
                <a:cxn ang="0">
                  <a:pos x="187" y="93"/>
                </a:cxn>
                <a:cxn ang="0">
                  <a:pos x="174" y="93"/>
                </a:cxn>
                <a:cxn ang="0">
                  <a:pos x="161" y="136"/>
                </a:cxn>
                <a:cxn ang="0">
                  <a:pos x="106" y="136"/>
                </a:cxn>
                <a:cxn ang="0">
                  <a:pos x="106" y="30"/>
                </a:cxn>
                <a:cxn ang="0">
                  <a:pos x="195" y="30"/>
                </a:cxn>
                <a:cxn ang="0">
                  <a:pos x="212" y="81"/>
                </a:cxn>
                <a:cxn ang="0">
                  <a:pos x="225" y="81"/>
                </a:cxn>
                <a:cxn ang="0">
                  <a:pos x="225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3" y="26"/>
                </a:cxn>
                <a:cxn ang="0">
                  <a:pos x="43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41" y="220"/>
                </a:cxn>
                <a:cxn ang="0">
                  <a:pos x="225" y="220"/>
                </a:cxn>
              </a:cxnLst>
              <a:rect l="0" t="0" r="r" b="b"/>
              <a:pathLst>
                <a:path w="241" h="309">
                  <a:moveTo>
                    <a:pt x="225" y="220"/>
                  </a:moveTo>
                  <a:lnTo>
                    <a:pt x="199" y="279"/>
                  </a:lnTo>
                  <a:lnTo>
                    <a:pt x="106" y="279"/>
                  </a:lnTo>
                  <a:lnTo>
                    <a:pt x="106" y="157"/>
                  </a:lnTo>
                  <a:lnTo>
                    <a:pt x="161" y="157"/>
                  </a:lnTo>
                  <a:lnTo>
                    <a:pt x="174" y="199"/>
                  </a:lnTo>
                  <a:lnTo>
                    <a:pt x="187" y="199"/>
                  </a:lnTo>
                  <a:lnTo>
                    <a:pt x="187" y="144"/>
                  </a:lnTo>
                  <a:lnTo>
                    <a:pt x="187" y="93"/>
                  </a:lnTo>
                  <a:lnTo>
                    <a:pt x="174" y="93"/>
                  </a:lnTo>
                  <a:lnTo>
                    <a:pt x="161" y="136"/>
                  </a:lnTo>
                  <a:lnTo>
                    <a:pt x="106" y="136"/>
                  </a:lnTo>
                  <a:lnTo>
                    <a:pt x="106" y="30"/>
                  </a:lnTo>
                  <a:lnTo>
                    <a:pt x="195" y="30"/>
                  </a:lnTo>
                  <a:lnTo>
                    <a:pt x="212" y="81"/>
                  </a:lnTo>
                  <a:lnTo>
                    <a:pt x="225" y="81"/>
                  </a:lnTo>
                  <a:lnTo>
                    <a:pt x="225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3" y="26"/>
                  </a:lnTo>
                  <a:lnTo>
                    <a:pt x="43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41" y="220"/>
                  </a:lnTo>
                  <a:lnTo>
                    <a:pt x="225" y="2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xmlns="" id="{F1A4685F-C9AD-47B0-94F5-BC135E1FA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5481" y="300997"/>
              <a:ext cx="240746" cy="303839"/>
            </a:xfrm>
            <a:custGeom>
              <a:avLst/>
              <a:gdLst/>
              <a:ahLst/>
              <a:cxnLst>
                <a:cxn ang="0">
                  <a:pos x="317" y="774"/>
                </a:cxn>
                <a:cxn ang="0">
                  <a:pos x="587" y="668"/>
                </a:cxn>
                <a:cxn ang="0">
                  <a:pos x="630" y="85"/>
                </a:cxn>
                <a:cxn ang="0">
                  <a:pos x="317" y="0"/>
                </a:cxn>
                <a:cxn ang="0">
                  <a:pos x="160" y="42"/>
                </a:cxn>
                <a:cxn ang="0">
                  <a:pos x="0" y="85"/>
                </a:cxn>
                <a:cxn ang="0">
                  <a:pos x="42" y="668"/>
                </a:cxn>
                <a:cxn ang="0">
                  <a:pos x="160" y="715"/>
                </a:cxn>
                <a:cxn ang="0">
                  <a:pos x="317" y="774"/>
                </a:cxn>
                <a:cxn ang="0">
                  <a:pos x="160" y="76"/>
                </a:cxn>
                <a:cxn ang="0">
                  <a:pos x="160" y="76"/>
                </a:cxn>
                <a:cxn ang="0">
                  <a:pos x="224" y="59"/>
                </a:cxn>
                <a:cxn ang="0">
                  <a:pos x="160" y="161"/>
                </a:cxn>
                <a:cxn ang="0">
                  <a:pos x="105" y="258"/>
                </a:cxn>
                <a:cxn ang="0">
                  <a:pos x="105" y="186"/>
                </a:cxn>
                <a:cxn ang="0">
                  <a:pos x="101" y="93"/>
                </a:cxn>
                <a:cxn ang="0">
                  <a:pos x="160" y="76"/>
                </a:cxn>
                <a:cxn ang="0">
                  <a:pos x="76" y="643"/>
                </a:cxn>
                <a:cxn ang="0">
                  <a:pos x="76" y="643"/>
                </a:cxn>
                <a:cxn ang="0">
                  <a:pos x="55" y="385"/>
                </a:cxn>
                <a:cxn ang="0">
                  <a:pos x="114" y="389"/>
                </a:cxn>
                <a:cxn ang="0">
                  <a:pos x="160" y="313"/>
                </a:cxn>
                <a:cxn ang="0">
                  <a:pos x="228" y="203"/>
                </a:cxn>
                <a:cxn ang="0">
                  <a:pos x="224" y="275"/>
                </a:cxn>
                <a:cxn ang="0">
                  <a:pos x="228" y="397"/>
                </a:cxn>
                <a:cxn ang="0">
                  <a:pos x="317" y="402"/>
                </a:cxn>
                <a:cxn ang="0">
                  <a:pos x="317" y="34"/>
                </a:cxn>
                <a:cxn ang="0">
                  <a:pos x="596" y="110"/>
                </a:cxn>
                <a:cxn ang="0">
                  <a:pos x="575" y="385"/>
                </a:cxn>
                <a:cxn ang="0">
                  <a:pos x="494" y="389"/>
                </a:cxn>
                <a:cxn ang="0">
                  <a:pos x="507" y="156"/>
                </a:cxn>
                <a:cxn ang="0">
                  <a:pos x="410" y="140"/>
                </a:cxn>
                <a:cxn ang="0">
                  <a:pos x="406" y="397"/>
                </a:cxn>
                <a:cxn ang="0">
                  <a:pos x="317" y="402"/>
                </a:cxn>
                <a:cxn ang="0">
                  <a:pos x="317" y="736"/>
                </a:cxn>
                <a:cxn ang="0">
                  <a:pos x="160" y="676"/>
                </a:cxn>
                <a:cxn ang="0">
                  <a:pos x="76" y="643"/>
                </a:cxn>
              </a:cxnLst>
              <a:rect l="0" t="0" r="r" b="b"/>
              <a:pathLst>
                <a:path w="630" h="774">
                  <a:moveTo>
                    <a:pt x="317" y="774"/>
                  </a:moveTo>
                  <a:lnTo>
                    <a:pt x="587" y="668"/>
                  </a:lnTo>
                  <a:lnTo>
                    <a:pt x="630" y="85"/>
                  </a:lnTo>
                  <a:lnTo>
                    <a:pt x="317" y="0"/>
                  </a:lnTo>
                  <a:lnTo>
                    <a:pt x="160" y="42"/>
                  </a:lnTo>
                  <a:lnTo>
                    <a:pt x="0" y="85"/>
                  </a:lnTo>
                  <a:lnTo>
                    <a:pt x="42" y="668"/>
                  </a:lnTo>
                  <a:lnTo>
                    <a:pt x="160" y="715"/>
                  </a:lnTo>
                  <a:lnTo>
                    <a:pt x="317" y="774"/>
                  </a:lnTo>
                  <a:close/>
                  <a:moveTo>
                    <a:pt x="160" y="76"/>
                  </a:moveTo>
                  <a:lnTo>
                    <a:pt x="160" y="76"/>
                  </a:lnTo>
                  <a:lnTo>
                    <a:pt x="224" y="59"/>
                  </a:lnTo>
                  <a:lnTo>
                    <a:pt x="160" y="161"/>
                  </a:lnTo>
                  <a:lnTo>
                    <a:pt x="105" y="258"/>
                  </a:lnTo>
                  <a:lnTo>
                    <a:pt x="105" y="186"/>
                  </a:lnTo>
                  <a:lnTo>
                    <a:pt x="101" y="93"/>
                  </a:lnTo>
                  <a:lnTo>
                    <a:pt x="160" y="76"/>
                  </a:lnTo>
                  <a:close/>
                  <a:moveTo>
                    <a:pt x="76" y="643"/>
                  </a:moveTo>
                  <a:lnTo>
                    <a:pt x="76" y="643"/>
                  </a:lnTo>
                  <a:lnTo>
                    <a:pt x="55" y="385"/>
                  </a:lnTo>
                  <a:lnTo>
                    <a:pt x="114" y="389"/>
                  </a:lnTo>
                  <a:lnTo>
                    <a:pt x="160" y="313"/>
                  </a:lnTo>
                  <a:lnTo>
                    <a:pt x="228" y="203"/>
                  </a:lnTo>
                  <a:lnTo>
                    <a:pt x="224" y="275"/>
                  </a:lnTo>
                  <a:lnTo>
                    <a:pt x="228" y="397"/>
                  </a:lnTo>
                  <a:lnTo>
                    <a:pt x="317" y="402"/>
                  </a:lnTo>
                  <a:lnTo>
                    <a:pt x="317" y="34"/>
                  </a:lnTo>
                  <a:lnTo>
                    <a:pt x="596" y="110"/>
                  </a:lnTo>
                  <a:lnTo>
                    <a:pt x="575" y="385"/>
                  </a:lnTo>
                  <a:lnTo>
                    <a:pt x="494" y="389"/>
                  </a:lnTo>
                  <a:lnTo>
                    <a:pt x="507" y="156"/>
                  </a:lnTo>
                  <a:lnTo>
                    <a:pt x="410" y="140"/>
                  </a:lnTo>
                  <a:lnTo>
                    <a:pt x="406" y="397"/>
                  </a:lnTo>
                  <a:lnTo>
                    <a:pt x="317" y="402"/>
                  </a:lnTo>
                  <a:lnTo>
                    <a:pt x="317" y="736"/>
                  </a:lnTo>
                  <a:lnTo>
                    <a:pt x="160" y="676"/>
                  </a:lnTo>
                  <a:lnTo>
                    <a:pt x="76" y="6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67153" y="340218"/>
            <a:ext cx="820400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Формируем </a:t>
            </a:r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</a:t>
            </a:r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ункциональную грамотность</a:t>
            </a:r>
            <a:endParaRPr lang="ru-RU" sz="3200" b="1" spc="-40" dirty="0">
              <a:gradFill>
                <a:gsLst>
                  <a:gs pos="88000">
                    <a:srgbClr val="00B0F0"/>
                  </a:gs>
                  <a:gs pos="0">
                    <a:srgbClr val="2D2B8D"/>
                  </a:gs>
                </a:gsLst>
                <a:lin ang="240000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5" name="Подзаголовок 2"/>
          <p:cNvSpPr txBox="1">
            <a:spLocks/>
          </p:cNvSpPr>
          <p:nvPr/>
        </p:nvSpPr>
        <p:spPr>
          <a:xfrm>
            <a:off x="323528" y="2492896"/>
            <a:ext cx="4749886" cy="367793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defPPr>
              <a:defRPr lang="ru-RU"/>
            </a:defPPr>
            <a:lvl1pPr marR="0" lvl="0" fontAlgn="auto">
              <a:spcAft>
                <a:spcPts val="0"/>
              </a:spcAft>
              <a:buClrTx/>
              <a:buSzTx/>
              <a:tabLst/>
              <a:defRPr sz="1200" b="1">
                <a:solidFill>
                  <a:srgbClr val="2D2B8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создание учебных ситуаций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инициирующих  учебную деятельность  учащихся, мотивирующих их на учебную деятельность и  проясняющих смыслы этой деятельности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учение в общении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или </a:t>
            </a:r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учебное сотрудничество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задания на работу в парах и малых группах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поисковая активность 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 задания поискового характера, учебные исследования, проекты</a:t>
            </a:r>
          </a:p>
          <a:p>
            <a:pPr marL="2857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оценочная </a:t>
            </a:r>
            <a:r>
              <a:rPr lang="ru-RU" sz="16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самостоятельность 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школьников, задания на само- и </a:t>
            </a:r>
            <a:r>
              <a:rPr lang="ru-RU" sz="16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взаимооценку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</a:t>
            </a:r>
            <a:r>
              <a:rPr lang="ru-RU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приобретение опыта </a:t>
            </a:r>
            <a:r>
              <a:rPr lang="ru-RU" sz="1600" b="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– </a:t>
            </a:r>
            <a:r>
              <a:rPr lang="ru-RU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кейсы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ролевые игры, </a:t>
            </a:r>
            <a:r>
              <a:rPr lang="ru-RU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диспуты, требующие разрешения 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проблем, </a:t>
            </a:r>
            <a:r>
              <a:rPr lang="ru-RU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принятия </a:t>
            </a:r>
            <a:r>
              <a:rPr lang="ru-RU" sz="1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решений, </a:t>
            </a:r>
            <a:r>
              <a:rPr lang="ru-RU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позитивного поведения</a:t>
            </a:r>
            <a:endParaRPr lang="ru-RU" sz="1600" b="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5536" y="1412776"/>
            <a:ext cx="4451008" cy="7284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ctr">
            <a:noAutofit/>
          </a:bodyPr>
          <a:lstStyle>
            <a:defPPr>
              <a:defRPr lang="ru-RU"/>
            </a:defPPr>
            <a:lvl1pPr>
              <a:defRPr sz="1400" b="1">
                <a:solidFill>
                  <a:schemeClr val="l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Эффективные педагогические практики: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pic>
        <p:nvPicPr>
          <p:cNvPr id="66562" name="Picture 2" descr="http://www.tutor4life.com/wp-content/uploads/2014/09/bigstock-Teacher-Giving-Personal-Instru-39177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2319933" cy="20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6566" name="Picture 6" descr="https://d2ikzglg0h-flywheel.netdna-ssl.com/wp-content/uploads/2019/06/mision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2319933" cy="206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6564" name="Picture 4" descr="https://versiya.info/uploads/posts/2018-08/1533101005_y3wxit1ur8dc6xgyykmfmokbd6xgyykmfmok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644543" y="3251648"/>
            <a:ext cx="2319933" cy="213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DEB654A0-C98F-4F96-9F38-182DA224F2D5}"/>
              </a:ext>
            </a:extLst>
          </p:cNvPr>
          <p:cNvCxnSpPr/>
          <p:nvPr/>
        </p:nvCxnSpPr>
        <p:spPr>
          <a:xfrm>
            <a:off x="17554" y="1274490"/>
            <a:ext cx="8240486" cy="0"/>
          </a:xfrm>
          <a:prstGeom prst="line">
            <a:avLst/>
          </a:prstGeom>
          <a:ln w="28575">
            <a:gradFill>
              <a:gsLst>
                <a:gs pos="0">
                  <a:srgbClr val="2D2B8D"/>
                </a:gs>
                <a:gs pos="88000">
                  <a:srgbClr val="00B0F0"/>
                </a:gs>
              </a:gsLst>
              <a:lin ang="2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009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332656"/>
            <a:ext cx="8786812" cy="593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Компоненты функциональной грамотности</a:t>
            </a:r>
            <a:endParaRPr lang="ru-RU" sz="32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001125" cy="551021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сведений, правил, принципов; усвоение общих понятий и умений, составляющих познавательную основу решения стандартных задач в различных сферах жизнедеятельности;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адаптироваться к изменяющемуся миру; решать конфликты, работать с информацией; вести деловую переписку; применять правила личной безопасности в жизни;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ориентироваться в ценностях и нормах современного мира; принимать особенности жизни для удовлетворения своих жизненных запросов; повышать уровень образования на основе осознанного выбора.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85813" y="142875"/>
            <a:ext cx="8501062" cy="665163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Формирование функциональной грамотности на уроках в начальной школе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000125"/>
          <a:ext cx="8715375" cy="5713414"/>
        </p:xfrm>
        <a:graphic>
          <a:graphicData uri="http://schemas.openxmlformats.org/drawingml/2006/table">
            <a:tbl>
              <a:tblPr/>
              <a:tblGrid>
                <a:gridCol w="4357688"/>
                <a:gridCol w="4357687"/>
              </a:tblGrid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Логические приемы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Примеры заданий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уровень - знание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Составить список, выделить, рассказать, показать, назвать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уровень - понимание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Описать объяснить, определить признаки, сформулировать по-другому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уровень - использование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Применить, проиллюстрировать, решить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уровень - анализ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Проанализировать, проверить, провести эксперимент, организовать, сравнить, выявить различия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уровень - синтез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Создать, придумать дизайн, разработать, составить план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уровень - оценка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A0A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Представить аргументы, защитить точку зрения, доказать, спрогнозировать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A0A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062" marR="640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7e/0011f355-7674164a/2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9288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1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18</Template>
  <TotalTime>2119</TotalTime>
  <Words>743</Words>
  <Application>Microsoft Office PowerPoint</Application>
  <PresentationFormat>Экран (4:3)</PresentationFormat>
  <Paragraphs>123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шаблон 18</vt:lpstr>
      <vt:lpstr>      </vt:lpstr>
      <vt:lpstr>Слайд 2</vt:lpstr>
      <vt:lpstr>Слайд 3</vt:lpstr>
      <vt:lpstr>Модель  формирования и развития функциональной грамотности </vt:lpstr>
      <vt:lpstr>Слайд 5</vt:lpstr>
      <vt:lpstr>Слайд 6</vt:lpstr>
      <vt:lpstr>Компоненты функциональной грамотности</vt:lpstr>
      <vt:lpstr>Формирование функциональной грамотности на уроках в начальной школе</vt:lpstr>
      <vt:lpstr>Слайд 9</vt:lpstr>
      <vt:lpstr>Слайд 10</vt:lpstr>
      <vt:lpstr>Слайд 11</vt:lpstr>
      <vt:lpstr>Слайд 12</vt:lpstr>
      <vt:lpstr>Слайд 13</vt:lpstr>
      <vt:lpstr>Содержание заданий для успешного формирования естественнонаучной грамотности  </vt:lpstr>
      <vt:lpstr>Слайд 15</vt:lpstr>
      <vt:lpstr> Согласно нормативно-правовой базе Российской Федерации и целевым ориентирам государства по развитию образования в нашей стране предусмотрены следующие процедуры оценки качества образования. </vt:lpstr>
      <vt:lpstr>Слайд 17</vt:lpstr>
      <vt:lpstr>Слайд 18</vt:lpstr>
      <vt:lpstr>Слайд 19</vt:lpstr>
      <vt:lpstr>Слайд 20</vt:lpstr>
      <vt:lpstr>Слайд 21</vt:lpstr>
      <vt:lpstr>Сервисы для педагогов на сайте Группы компаний «Просвещение» prosv.ru  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«СШ №33»   «Портфолио школьника как средство реализации персонифицированного подхода в его воспитании»</dc:title>
  <dc:creator>NATALY</dc:creator>
  <cp:lastModifiedBy>Ирина</cp:lastModifiedBy>
  <cp:revision>266</cp:revision>
  <dcterms:created xsi:type="dcterms:W3CDTF">2017-10-25T07:23:06Z</dcterms:created>
  <dcterms:modified xsi:type="dcterms:W3CDTF">2022-03-25T16:20:49Z</dcterms:modified>
</cp:coreProperties>
</file>