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79" r:id="rId4"/>
    <p:sldId id="313" r:id="rId5"/>
    <p:sldId id="314" r:id="rId6"/>
    <p:sldId id="303" r:id="rId7"/>
    <p:sldId id="304" r:id="rId8"/>
    <p:sldId id="305" r:id="rId9"/>
    <p:sldId id="306" r:id="rId10"/>
    <p:sldId id="310" r:id="rId11"/>
    <p:sldId id="307" r:id="rId12"/>
    <p:sldId id="308" r:id="rId13"/>
    <p:sldId id="311" r:id="rId14"/>
    <p:sldId id="294" r:id="rId15"/>
    <p:sldId id="287" r:id="rId16"/>
    <p:sldId id="277" r:id="rId17"/>
    <p:sldId id="276" r:id="rId18"/>
    <p:sldId id="267" r:id="rId19"/>
    <p:sldId id="264" r:id="rId20"/>
    <p:sldId id="261" r:id="rId21"/>
    <p:sldId id="265" r:id="rId22"/>
    <p:sldId id="269" r:id="rId23"/>
    <p:sldId id="266" r:id="rId24"/>
    <p:sldId id="284" r:id="rId25"/>
    <p:sldId id="281" r:id="rId26"/>
    <p:sldId id="282" r:id="rId27"/>
    <p:sldId id="275" r:id="rId28"/>
    <p:sldId id="259" r:id="rId29"/>
    <p:sldId id="274" r:id="rId30"/>
    <p:sldId id="278" r:id="rId31"/>
    <p:sldId id="312" r:id="rId32"/>
    <p:sldId id="273" r:id="rId33"/>
    <p:sldId id="29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99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78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5095E-C60D-46C5-BEA0-6A348EFA4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3568" y="476672"/>
            <a:ext cx="7632848" cy="5256584"/>
          </a:xfrm>
          <a:prstGeom prst="roundRect">
            <a:avLst/>
          </a:prstGeom>
          <a:ln w="38100">
            <a:solidFill>
              <a:srgbClr val="002060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Урок  литературного  чтения</a:t>
            </a:r>
            <a:endParaRPr lang="ru-RU" sz="66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928688" y="1052513"/>
            <a:ext cx="7429500" cy="5402262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dirty="0" smtClean="0"/>
              <a:t>   Опустил корзину на землю и только собрался уходить, как отец окликнул его: </a:t>
            </a:r>
          </a:p>
          <a:p>
            <a:pPr>
              <a:buFontTx/>
              <a:buNone/>
            </a:pPr>
            <a:r>
              <a:rPr lang="ru-RU" altLang="ru-RU" dirty="0" smtClean="0"/>
              <a:t>- Сынок, я не в обиде, что ты принес меня сюда, но корзину-то возьми! </a:t>
            </a:r>
          </a:p>
          <a:p>
            <a:endParaRPr lang="ru-RU" altLang="ru-RU" dirty="0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ru-RU" altLang="ru-RU" dirty="0" smtClean="0">
                <a:solidFill>
                  <a:srgbClr val="C00000"/>
                </a:solidFill>
              </a:rPr>
              <a:t>    - Зачем отец просит сына забрать            корзину?</a:t>
            </a:r>
          </a:p>
        </p:txBody>
      </p:sp>
    </p:spTree>
    <p:extLst>
      <p:ext uri="{BB962C8B-B14F-4D97-AF65-F5344CB8AC3E}">
        <p14:creationId xmlns:p14="http://schemas.microsoft.com/office/powerpoint/2010/main" xmlns="" val="370865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21400"/>
          </a:xfrm>
        </p:spPr>
        <p:txBody>
          <a:bodyPr/>
          <a:lstStyle/>
          <a:p>
            <a:endParaRPr lang="ru-RU" altLang="ru-RU" smtClean="0"/>
          </a:p>
          <a:p>
            <a:pPr>
              <a:buFontTx/>
              <a:buNone/>
            </a:pPr>
            <a:r>
              <a:rPr lang="ru-RU" altLang="ru-RU" smtClean="0"/>
              <a:t>        - На что она мне? </a:t>
            </a:r>
          </a:p>
          <a:p>
            <a:pPr>
              <a:buFontTx/>
              <a:buNone/>
            </a:pPr>
            <a:r>
              <a:rPr lang="ru-RU" altLang="ru-RU" smtClean="0"/>
              <a:t>        - Твоему сыну пригодиться, когда он захочет принести тебя сюда…</a:t>
            </a:r>
          </a:p>
          <a:p>
            <a:endParaRPr lang="ru-RU" altLang="ru-RU" smtClean="0"/>
          </a:p>
        </p:txBody>
      </p:sp>
      <p:pic>
        <p:nvPicPr>
          <p:cNvPr id="5" name="Рисунок 4" descr="корзин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3140968"/>
            <a:ext cx="4249112" cy="2803846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096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928688" y="1052513"/>
            <a:ext cx="7429500" cy="5402262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Отпустил корзину на землю и только собрался уходить, как отец окликнул его: </a:t>
            </a:r>
          </a:p>
          <a:p>
            <a:pPr>
              <a:buFontTx/>
              <a:buNone/>
            </a:pPr>
            <a:r>
              <a:rPr lang="ru-RU" altLang="ru-RU" smtClean="0"/>
              <a:t>- Сынок, я не в обиде, что ты принес меня сюда, но корзину-то возьми! </a:t>
            </a:r>
          </a:p>
          <a:p>
            <a:endParaRPr lang="ru-RU" altLang="ru-RU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ru-RU" altLang="ru-RU" smtClean="0">
                <a:solidFill>
                  <a:srgbClr val="C00000"/>
                </a:solidFill>
              </a:rPr>
              <a:t>    - Зачем отец просит сына забрать            корзину?</a:t>
            </a:r>
          </a:p>
        </p:txBody>
      </p:sp>
    </p:spTree>
    <p:extLst>
      <p:ext uri="{BB962C8B-B14F-4D97-AF65-F5344CB8AC3E}">
        <p14:creationId xmlns:p14="http://schemas.microsoft.com/office/powerpoint/2010/main" xmlns="" val="35790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073150"/>
          </a:xfrm>
        </p:spPr>
        <p:txBody>
          <a:bodyPr/>
          <a:lstStyle/>
          <a:p>
            <a:r>
              <a:rPr lang="ru-RU" altLang="ru-RU" smtClean="0"/>
              <a:t>Вопросы для обсуждения: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331913" y="1412875"/>
            <a:ext cx="7812087" cy="5041900"/>
          </a:xfrm>
        </p:spPr>
        <p:txBody>
          <a:bodyPr/>
          <a:lstStyle/>
          <a:p>
            <a:r>
              <a:rPr lang="ru-RU" dirty="0" smtClean="0"/>
              <a:t>О чём  забыл сын?</a:t>
            </a:r>
          </a:p>
          <a:p>
            <a:r>
              <a:rPr lang="ru-RU" dirty="0" smtClean="0"/>
              <a:t>Какое правило нравственности надо соблюдать?</a:t>
            </a:r>
          </a:p>
          <a:p>
            <a:r>
              <a:rPr lang="ru-RU" dirty="0" smtClean="0"/>
              <a:t>В чём заключается ответственность родителей и детей друг к другу?</a:t>
            </a:r>
          </a:p>
          <a:p>
            <a:r>
              <a:rPr lang="ru-RU" dirty="0" smtClean="0"/>
              <a:t>Продолжите предложения:</a:t>
            </a:r>
          </a:p>
          <a:p>
            <a:pPr>
              <a:buFontTx/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  </a:t>
            </a:r>
            <a:r>
              <a:rPr lang="ru-RU" sz="3600" b="1" i="1" dirty="0" smtClean="0">
                <a:solidFill>
                  <a:srgbClr val="007000"/>
                </a:solidFill>
              </a:rPr>
              <a:t>   Я хочу пожелать моим</a:t>
            </a:r>
          </a:p>
          <a:p>
            <a:pPr>
              <a:buFontTx/>
              <a:buNone/>
            </a:pPr>
            <a:r>
              <a:rPr lang="ru-RU" sz="3600" b="1" i="1" dirty="0" smtClean="0">
                <a:solidFill>
                  <a:srgbClr val="007000"/>
                </a:solidFill>
              </a:rPr>
              <a:t>     родителям …</a:t>
            </a:r>
            <a:r>
              <a:rPr lang="ru-RU" b="1" i="1" dirty="0" smtClean="0">
                <a:solidFill>
                  <a:schemeClr val="accent1"/>
                </a:solidFill>
              </a:rPr>
              <a:t>…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9172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      </a:t>
            </a:r>
            <a:endParaRPr lang="ru-RU" altLang="ru-RU" b="1" smtClean="0"/>
          </a:p>
        </p:txBody>
      </p:sp>
      <p:pic>
        <p:nvPicPr>
          <p:cNvPr id="13315" name="Picture 44" descr="http://im2-tub-ru.yandex.net/i?id=76e4ec98c387f4d4db2cec432e42f96e-67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68116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8" descr="http://im1-tub-ru.yandex.net/i?id=afd980e4c415ba2c9746f2791206aca2-31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8750"/>
            <a:ext cx="18002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0" descr="Толстой лев николаевич - детям: книги, рекомендации, рецензии, отзыв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88913"/>
            <a:ext cx="1512888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0" descr="Скачать Шедевры книжной иллюстрации - Толстой Л.Н. - Филипок 2011, PDF, RUS torrent - Torrents.DataHun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88913"/>
            <a:ext cx="16764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2" descr="Толстой Л.Н. - Акула Скачать книг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636838"/>
            <a:ext cx="229711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40" descr="http://im0-tub-ru.yandex.net/i?id=3628ff47ec9bb6f4af23dd426c303018-44-144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1100" y="260350"/>
            <a:ext cx="16129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6" descr="Л. Н. Толстой. Рассказы о природе для детей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443663" y="2565400"/>
            <a:ext cx="2381250" cy="3762375"/>
          </a:xfrm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81300"/>
            <a:ext cx="26638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0911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1196752"/>
            <a:ext cx="3816424" cy="40324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Лев Николаевич Толстой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+mj-cs"/>
              </a:rPr>
              <a:t>(1828 -1910)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5" name="Picture 7" descr="t01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4176712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3201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22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1520" y="971146"/>
            <a:ext cx="8640960" cy="57026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8496944" cy="516945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Картина  Е. Репина </a:t>
            </a:r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«Толстой за работой»</a:t>
            </a:r>
            <a:endParaRPr lang="ru-RU" sz="3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51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84976" cy="6371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6165304"/>
            <a:ext cx="8784976" cy="504056"/>
          </a:xfrm>
          <a:prstGeom prst="roundRect">
            <a:avLst/>
          </a:prstGeom>
          <a:ln w="38100"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Рабочий кабинет    Л.Н. Толстого</a:t>
            </a:r>
            <a:endParaRPr lang="ru-RU" sz="32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94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134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0"/>
            <a:ext cx="8820472" cy="5828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6021288"/>
            <a:ext cx="9144000" cy="648072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Школа  Л.Н. Толстого в Ясной Поляне</a:t>
            </a:r>
            <a:endParaRPr lang="ru-RU" sz="32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2" descr="D:\img6.jpg"/>
          <p:cNvPicPr>
            <a:picLocks noChangeAspect="1" noChangeArrowheads="1"/>
          </p:cNvPicPr>
          <p:nvPr/>
        </p:nvPicPr>
        <p:blipFill>
          <a:blip r:embed="rId3" cstate="print">
            <a:lum bright="-11000" contrast="12000"/>
          </a:blip>
          <a:srcRect/>
          <a:stretch>
            <a:fillRect/>
          </a:stretch>
        </p:blipFill>
        <p:spPr bwMode="auto">
          <a:xfrm>
            <a:off x="26987" y="0"/>
            <a:ext cx="9117013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822641"/>
            <a:ext cx="4464497" cy="5661872"/>
          </a:xfrm>
          <a:prstGeom prst="rect">
            <a:avLst/>
          </a:prstGeom>
          <a:ln w="1905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980728"/>
            <a:ext cx="3528392" cy="2448272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Л.Н. Толстой сам писал учебники для детей</a:t>
            </a:r>
            <a:endParaRPr lang="ru-RU" sz="32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548680"/>
            <a:ext cx="7848872" cy="55446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b="1" i="1" dirty="0" smtClean="0"/>
              <a:t>Долгожданный дан звонок,</a:t>
            </a:r>
          </a:p>
          <a:p>
            <a:pPr algn="ctr"/>
            <a:r>
              <a:rPr lang="ru-RU" sz="4000" b="1" i="1" dirty="0" smtClean="0"/>
              <a:t>Начинается урок!</a:t>
            </a:r>
          </a:p>
          <a:p>
            <a:pPr algn="ctr"/>
            <a:r>
              <a:rPr lang="ru-RU" sz="4000" b="1" i="1" dirty="0" smtClean="0"/>
              <a:t>Пусть нам всем пойдет он впрок.</a:t>
            </a:r>
          </a:p>
          <a:p>
            <a:pPr algn="ctr"/>
            <a:r>
              <a:rPr lang="ru-RU" sz="4000" b="1" i="1" dirty="0" smtClean="0"/>
              <a:t>Тихо сядут девочки, а затем и мальчики.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xmlns="" val="26910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Tolstoy-with-a-group-of-children-postcard-by-Elisabeth-Bohm-19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0387" y="0"/>
            <a:ext cx="910489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0"/>
            <a:ext cx="8892480" cy="6093296"/>
          </a:xfrm>
          <a:prstGeom prst="rect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88640"/>
            <a:ext cx="5040560" cy="58453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88640"/>
            <a:ext cx="8163170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5805264"/>
            <a:ext cx="8389440" cy="836712"/>
          </a:xfrm>
          <a:prstGeom prst="roundRect">
            <a:avLst/>
          </a:prstGeom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Дом-музей Л.Н. Толстого в Ясной Поляне</a:t>
            </a:r>
            <a:endParaRPr lang="ru-RU" sz="32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146" name="Picture 2" descr="D:\113-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8784976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1520" y="5517232"/>
            <a:ext cx="8568952" cy="1152128"/>
          </a:xfrm>
          <a:prstGeom prst="roundRect">
            <a:avLst/>
          </a:prstGeom>
          <a:ln w="38100">
            <a:solidFill>
              <a:schemeClr val="accent3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Страницы с рассказами  Л. Толстого </a:t>
            </a:r>
            <a:endParaRPr lang="ru-RU" sz="32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074" name="Picture 2" descr="D:\63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332656"/>
            <a:ext cx="2843808" cy="4116900"/>
          </a:xfrm>
          <a:prstGeom prst="rect">
            <a:avLst/>
          </a:prstGeom>
          <a:noFill/>
        </p:spPr>
      </p:pic>
      <p:pic>
        <p:nvPicPr>
          <p:cNvPr id="3075" name="Picture 3" descr="D:\63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36904" y="476672"/>
            <a:ext cx="3960440" cy="4680520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D:\63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0660" y="476672"/>
            <a:ext cx="8263086" cy="4911098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9" name="Picture 7" descr="D:\639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0640" y="476672"/>
            <a:ext cx="8211128" cy="4896544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51720" y="836712"/>
            <a:ext cx="5184576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СЛОВАРНАЯ    РАБОТА</a:t>
            </a:r>
            <a:endParaRPr lang="ru-RU" sz="3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2132856"/>
            <a:ext cx="7704856" cy="13681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НЕВЕСТКА</a:t>
            </a:r>
            <a:r>
              <a:rPr lang="ru-RU" sz="40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(СНОХА) </a:t>
            </a:r>
          </a:p>
          <a:p>
            <a:pPr algn="ctr"/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348880"/>
            <a:ext cx="7776864" cy="1800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</a:t>
            </a:r>
            <a:r>
              <a:rPr lang="ru-RU" sz="36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ЖЕНА  СЫНА (БРАТА)</a:t>
            </a:r>
            <a:endParaRPr lang="ru-RU" sz="36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-468560" y="2186189"/>
            <a:ext cx="7704856" cy="13681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БРАНИТСЯ -</a:t>
            </a:r>
          </a:p>
          <a:p>
            <a:pPr algn="ctr"/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1831351"/>
            <a:ext cx="7776864" cy="15121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РУГАТЬСЯ</a:t>
            </a:r>
            <a:endParaRPr lang="ru-RU" sz="36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 descr="http://dreamworlds.ru/uploads/posts/2009-08/1250927789_f_4725dd525755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29594" y="3068959"/>
            <a:ext cx="2354574" cy="3369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403648" y="836712"/>
            <a:ext cx="6192688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СЛОВАРНАЯ   РАБОТА</a:t>
            </a:r>
            <a:endParaRPr lang="ru-RU" sz="3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357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07704" y="1628800"/>
            <a:ext cx="6192688" cy="13681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ЛОХАНЬ -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2780928"/>
            <a:ext cx="7776864" cy="33123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круглая  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или   овальная 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деревянная    посудина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для мытья посуды,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стирки и других  хозяйственных    нужд</a:t>
            </a:r>
            <a:endParaRPr lang="ru-RU" sz="32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Picture 2" descr="D:\htmlconvd-TZC7mO_html_eac200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7" y="1827110"/>
            <a:ext cx="2160239" cy="2339683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339752" y="548680"/>
            <a:ext cx="4536504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СЛОВАРНАЯ    РАБОТА</a:t>
            </a:r>
            <a:endParaRPr lang="ru-RU" sz="3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0.33854 0.196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03648" y="836712"/>
            <a:ext cx="6192688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Словарная работа</a:t>
            </a:r>
            <a:endParaRPr lang="ru-RU" sz="48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628800"/>
            <a:ext cx="4536504" cy="13681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СЛАЖИВАЕТ -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7904" y="1844824"/>
            <a:ext cx="482453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складывает</a:t>
            </a:r>
            <a:endParaRPr lang="ru-RU" sz="36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2" descr="F:\i_0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6178651" cy="367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\Pictures\i_0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552728" cy="550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419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64904"/>
            <a:ext cx="855254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1</a:t>
            </a:r>
            <a:r>
              <a:rPr lang="ru-RU" sz="4400" b="1" i="1" dirty="0" smtClean="0">
                <a:solidFill>
                  <a:srgbClr val="002060"/>
                </a:solidFill>
                <a:latin typeface="Cambria Math"/>
                <a:ea typeface="Times New Roman"/>
                <a:cs typeface="Calibri"/>
              </a:rPr>
              <a:t>. Почему </a:t>
            </a:r>
            <a:r>
              <a:rPr lang="ru-RU" sz="4400" b="1" i="1" dirty="0">
                <a:solidFill>
                  <a:srgbClr val="002060"/>
                </a:solidFill>
                <a:latin typeface="Cambria Math"/>
                <a:ea typeface="Times New Roman"/>
                <a:cs typeface="Calibri"/>
              </a:rPr>
              <a:t>деда стали кормить </a:t>
            </a:r>
            <a:endParaRPr lang="ru-RU" sz="4400" b="1" i="1" dirty="0" smtClean="0">
              <a:solidFill>
                <a:srgbClr val="002060"/>
              </a:solidFill>
              <a:latin typeface="Cambria Math"/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sz="4400" b="1" i="1" dirty="0">
                <a:solidFill>
                  <a:srgbClr val="002060"/>
                </a:solidFill>
                <a:latin typeface="Cambria Math"/>
                <a:ea typeface="Times New Roman"/>
                <a:cs typeface="Calibri"/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  <a:latin typeface="Cambria Math"/>
                <a:ea typeface="Times New Roman"/>
                <a:cs typeface="Calibri"/>
              </a:rPr>
              <a:t>                                     за </a:t>
            </a:r>
            <a:r>
              <a:rPr lang="ru-RU" sz="4400" b="1" i="1" dirty="0">
                <a:solidFill>
                  <a:srgbClr val="002060"/>
                </a:solidFill>
                <a:latin typeface="Cambria Math"/>
                <a:ea typeface="Times New Roman"/>
                <a:cs typeface="Calibri"/>
              </a:rPr>
              <a:t>печкой</a:t>
            </a:r>
            <a:r>
              <a:rPr lang="ru-RU" sz="4400" b="1" i="1" dirty="0" smtClean="0">
                <a:solidFill>
                  <a:srgbClr val="002060"/>
                </a:solidFill>
                <a:latin typeface="Cambria Math"/>
                <a:ea typeface="Times New Roman"/>
                <a:cs typeface="Calibri"/>
              </a:rPr>
              <a:t>?</a:t>
            </a:r>
          </a:p>
          <a:p>
            <a:pPr>
              <a:spcAft>
                <a:spcPts val="0"/>
              </a:spcAft>
            </a:pPr>
            <a:r>
              <a:rPr lang="ru-RU" sz="48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  2.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Что </a:t>
            </a: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сделала невестка, </a:t>
            </a:r>
            <a:endParaRPr lang="ru-RU" sz="4400" b="1" i="1" dirty="0" smtClean="0">
              <a:solidFill>
                <a:srgbClr val="000000"/>
              </a:solidFill>
              <a:latin typeface="Cambria Math"/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     когда   дедушка   разбил  </a:t>
            </a:r>
          </a:p>
          <a:p>
            <a:pPr>
              <a:spcAft>
                <a:spcPts val="0"/>
              </a:spcAft>
            </a:pP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                       чашку   с  едой</a:t>
            </a: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? </a:t>
            </a:r>
            <a:endParaRPr lang="ru-RU" sz="4400" b="1" i="1" dirty="0" smtClean="0">
              <a:solidFill>
                <a:srgbClr val="000000"/>
              </a:solidFill>
              <a:latin typeface="Cambria Math"/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            </a:t>
            </a:r>
            <a:r>
              <a:rPr lang="ru-RU" sz="4400" b="1" i="1" u="sng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</a:t>
            </a:r>
            <a:endParaRPr lang="ru-RU" sz="4800" dirty="0">
              <a:ea typeface="Times New Roman"/>
              <a:cs typeface="Calibri"/>
            </a:endParaRPr>
          </a:p>
          <a:p>
            <a:pPr algn="just">
              <a:spcAft>
                <a:spcPts val="0"/>
              </a:spcAft>
            </a:pPr>
            <a:r>
              <a:rPr lang="ru-RU" sz="4800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-</a:t>
            </a:r>
            <a:endParaRPr lang="ru-RU" sz="4800" dirty="0">
              <a:ea typeface="Times New Roman"/>
              <a:cs typeface="Calibri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12054" y="188640"/>
            <a:ext cx="5248200" cy="648072"/>
          </a:xfrm>
          <a:prstGeom prst="roundRect">
            <a:avLst/>
          </a:prstGeom>
          <a:ln w="28575"/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67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 ВЫБОРОЧНОЕ    ЧТЕНИЕ</a:t>
            </a:r>
            <a:endParaRPr lang="ru-RU" sz="3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2" descr="http://www.goforwarddownsize.com/wp-content/uploads/2012/07/bigstock-Girl-and-boy-reading-the-red-b-57646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6633" y="989254"/>
            <a:ext cx="1959041" cy="161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132856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0" indent="-685800">
              <a:buFontTx/>
              <a:buChar char="-"/>
            </a:pPr>
            <a:endParaRPr lang="ru-RU" sz="4800" b="1" i="1" dirty="0" smtClean="0">
              <a:solidFill>
                <a:srgbClr val="000000"/>
              </a:solidFill>
              <a:latin typeface="Cambria Math"/>
              <a:ea typeface="Times New Roman"/>
              <a:cs typeface="Calibri"/>
            </a:endParaRPr>
          </a:p>
          <a:p>
            <a:pPr lvl="0"/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3. Почему </a:t>
            </a: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маленький мальчик 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</a:t>
            </a:r>
          </a:p>
          <a:p>
            <a:pPr lvl="0"/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                    так </a:t>
            </a: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поступил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?</a:t>
            </a:r>
          </a:p>
          <a:p>
            <a:pPr lvl="0"/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4.Что почувствовали    </a:t>
            </a:r>
          </a:p>
          <a:p>
            <a:pPr lvl="0"/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родители</a:t>
            </a: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, услышав ответ </a:t>
            </a:r>
            <a:endParaRPr lang="ru-RU" sz="4400" b="1" i="1" dirty="0" smtClean="0">
              <a:solidFill>
                <a:srgbClr val="000000"/>
              </a:solidFill>
              <a:latin typeface="Cambria Math"/>
              <a:ea typeface="Times New Roman"/>
              <a:cs typeface="Calibri"/>
            </a:endParaRPr>
          </a:p>
          <a:p>
            <a:pPr lvl="0"/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</a:t>
            </a:r>
            <a:r>
              <a:rPr lang="ru-RU" sz="4400" b="1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                                        сына</a:t>
            </a:r>
            <a:r>
              <a:rPr lang="ru-RU" sz="4400" b="1" i="1" dirty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? </a:t>
            </a:r>
            <a:endParaRPr lang="ru-RU" sz="4400" b="1" dirty="0">
              <a:solidFill>
                <a:prstClr val="black"/>
              </a:solidFill>
              <a:ea typeface="Times New Roman"/>
              <a:cs typeface="Calibri"/>
            </a:endParaRPr>
          </a:p>
          <a:p>
            <a:pPr lvl="0" algn="just"/>
            <a:r>
              <a:rPr lang="ru-RU" sz="4800" i="1" dirty="0" smtClean="0">
                <a:solidFill>
                  <a:srgbClr val="000000"/>
                </a:solidFill>
                <a:latin typeface="Cambria Math"/>
                <a:ea typeface="Times New Roman"/>
                <a:cs typeface="Calibri"/>
              </a:rPr>
              <a:t>-</a:t>
            </a:r>
            <a:endParaRPr lang="ru-RU" sz="4800" dirty="0">
              <a:solidFill>
                <a:prstClr val="black"/>
              </a:solidFill>
              <a:ea typeface="Times New Roman"/>
              <a:cs typeface="Calibri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50164" y="332656"/>
            <a:ext cx="5158119" cy="648072"/>
          </a:xfrm>
          <a:prstGeom prst="roundRect">
            <a:avLst/>
          </a:prstGeom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67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 ВЫБОРОЧНОЕ    ЧТЕНИЕ</a:t>
            </a:r>
            <a:endParaRPr lang="ru-RU" sz="3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2290" name="Picture 2" descr="http://www.goforwarddownsize.com/wp-content/uploads/2012/07/bigstock-Girl-and-boy-reading-the-red-b-57646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9702" y="1196752"/>
            <a:ext cx="1959041" cy="161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888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124744"/>
            <a:ext cx="7848872" cy="4968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i="1" dirty="0" smtClean="0"/>
              <a:t>Басня</a:t>
            </a:r>
            <a:r>
              <a:rPr lang="ru-RU" sz="4000" b="1" i="1" dirty="0" smtClean="0"/>
              <a:t> – </a:t>
            </a:r>
          </a:p>
          <a:p>
            <a:pPr algn="ctr"/>
            <a:r>
              <a:rPr lang="ru-RU" sz="4000" b="1" i="1" dirty="0" smtClean="0"/>
              <a:t>небольшой рассказ в стихах, в котором существуют звери или птицы. </a:t>
            </a:r>
          </a:p>
          <a:p>
            <a:pPr algn="ctr"/>
            <a:r>
              <a:rPr lang="ru-RU" sz="4000" b="1" i="1" dirty="0" smtClean="0"/>
              <a:t>Обычно они умеют говорить. </a:t>
            </a:r>
          </a:p>
          <a:p>
            <a:pPr algn="ctr"/>
            <a:r>
              <a:rPr lang="ru-RU" sz="4000" b="1" i="1" dirty="0" smtClean="0"/>
              <a:t>В басне есть поучение или   мораль, совет.</a:t>
            </a:r>
            <a:endParaRPr lang="ru-RU" sz="4000" b="1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856" y="1268760"/>
            <a:ext cx="2592288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Басня -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4490" y="2492896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4800" b="1" i="1" dirty="0" smtClean="0">
              <a:solidFill>
                <a:srgbClr val="000000"/>
              </a:solidFill>
              <a:latin typeface="Cambria Math"/>
              <a:ea typeface="Times New Roman"/>
              <a:cs typeface="Calibri"/>
            </a:endParaRPr>
          </a:p>
          <a:p>
            <a:pPr lvl="0"/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5. Чем </a:t>
            </a: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заканчивается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 </a:t>
            </a:r>
          </a:p>
          <a:p>
            <a:pPr lvl="0"/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                                  рассказ?</a:t>
            </a:r>
          </a:p>
          <a:p>
            <a:pPr lvl="0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  <a:cs typeface="Calibri"/>
              </a:rPr>
              <a:t>  6.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Что </a:t>
            </a: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хотел сказать своим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  </a:t>
            </a:r>
          </a:p>
          <a:p>
            <a:pPr lvl="0"/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               рассказом </a:t>
            </a:r>
            <a:r>
              <a:rPr lang="ru-RU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/>
                <a:ea typeface="Times New Roman"/>
                <a:cs typeface="Calibri"/>
              </a:rPr>
              <a:t>Толстой?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  <a:cs typeface="Calibri"/>
            </a:endParaRPr>
          </a:p>
        </p:txBody>
      </p:sp>
      <p:pic>
        <p:nvPicPr>
          <p:cNvPr id="3" name="Picture 2" descr="D:\User\Pictures\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4665"/>
            <a:ext cx="2808312" cy="27657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9076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124744"/>
            <a:ext cx="7848872" cy="4968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dirty="0"/>
              <a:t>       </a:t>
            </a:r>
            <a:endParaRPr lang="ru-RU" sz="4000" dirty="0"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56138" y="4484032"/>
            <a:ext cx="4182460" cy="10081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>
                <a:solidFill>
                  <a:srgbClr val="002060"/>
                </a:solidFill>
              </a:rPr>
              <a:t>Кто родителей </a:t>
            </a:r>
            <a:r>
              <a:rPr lang="ru-RU" sz="3600" b="1" i="1" dirty="0" smtClean="0">
                <a:solidFill>
                  <a:srgbClr val="002060"/>
                </a:solidFill>
              </a:rPr>
              <a:t>почитает…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80012" y="1637445"/>
            <a:ext cx="3462409" cy="9894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тот вовек не погибает</a:t>
            </a:r>
            <a:r>
              <a:rPr lang="ru-RU" sz="4000" dirty="0" smtClean="0">
                <a:solidFill>
                  <a:srgbClr val="C00000"/>
                </a:solidFill>
              </a:rPr>
              <a:t>.</a:t>
            </a:r>
            <a:endParaRPr lang="ru-RU" sz="4000" dirty="0">
              <a:solidFill>
                <a:srgbClr val="C00000"/>
              </a:solidFill>
            </a:endParaRPr>
          </a:p>
          <a:p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3564" y="1547699"/>
            <a:ext cx="4680520" cy="5844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Вся семья вместе…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8045" y="3540490"/>
            <a:ext cx="4176403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и душа на месте.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80013" y="4988088"/>
            <a:ext cx="3843842" cy="5151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детки </a:t>
            </a:r>
            <a:r>
              <a:rPr lang="ru-RU" sz="3600" b="1" i="1" dirty="0">
                <a:solidFill>
                  <a:srgbClr val="C00000"/>
                </a:solidFill>
              </a:rPr>
              <a:t>же и горе</a:t>
            </a:r>
            <a:r>
              <a:rPr lang="ru-RU" sz="40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3564" y="2733974"/>
            <a:ext cx="4680520" cy="6218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>
                <a:solidFill>
                  <a:srgbClr val="002060"/>
                </a:solidFill>
              </a:rPr>
              <a:t>Детки  -  радость</a:t>
            </a:r>
            <a:r>
              <a:rPr lang="ru-RU" sz="3600" b="1" i="1" dirty="0" smtClean="0">
                <a:solidFill>
                  <a:srgbClr val="002060"/>
                </a:solidFill>
              </a:rPr>
              <a:t>…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5465" y="3501008"/>
            <a:ext cx="4342490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Не будет добра…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58091" y="2654612"/>
            <a:ext cx="5004048" cy="6981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коли в семье вражда</a:t>
            </a:r>
            <a:r>
              <a:rPr lang="ru-RU" sz="3800" b="1" i="1" dirty="0" smtClean="0">
                <a:solidFill>
                  <a:srgbClr val="C00000"/>
                </a:solidFill>
              </a:rPr>
              <a:t>.</a:t>
            </a:r>
            <a:endParaRPr lang="ru-RU" sz="3800" b="1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D:\User\Desktop\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6325"/>
            <a:ext cx="1842242" cy="136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1922714" y="601391"/>
            <a:ext cx="3286491" cy="71098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Работа в паре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1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-0.00416 0.4201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2099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6296E-6 L -0.00296 0.12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625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-4.72222E-6 -0.2939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6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-0.00226 -0.3187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Старье\Мои рисунки\Мои рисунки\6f8df9ad636df9c596a8373c9acf9bc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36174" y="1484784"/>
            <a:ext cx="5471652" cy="523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\Pictures\post-190038-126733757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37112"/>
            <a:ext cx="1668760" cy="16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04664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Что </a:t>
            </a:r>
            <a:r>
              <a:rPr lang="ru-RU" sz="32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надо сделать , чтобы старым людям было хорошо?</a:t>
            </a:r>
          </a:p>
        </p:txBody>
      </p:sp>
    </p:spTree>
    <p:extLst>
      <p:ext uri="{BB962C8B-B14F-4D97-AF65-F5344CB8AC3E}">
        <p14:creationId xmlns:p14="http://schemas.microsoft.com/office/powerpoint/2010/main" xmlns="" val="325839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Старье\Мои рисунки\Мои рисунки\6f8df9ad636df9c596a8373c9acf9bc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19435" y="4801234"/>
            <a:ext cx="2003170" cy="191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\Pictures\post-190038-126733757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74540"/>
            <a:ext cx="1668760" cy="16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04664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Что </a:t>
            </a:r>
            <a:r>
              <a:rPr lang="ru-RU" sz="32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надо сделать , чтобы старым людям было хорошо?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54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2344" y="3250538"/>
            <a:ext cx="67774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Нужно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оказывать 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уважение,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выражать любовь, 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проявлять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забота,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оказывать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помощь,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проявлять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послушание,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говорить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добрые слова,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быть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чуткими , внимательными, оказывать поддержку, </a:t>
            </a:r>
            <a:endParaRPr lang="ru-RU" sz="32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проявлять </a:t>
            </a:r>
            <a:r>
              <a:rPr lang="ru-RU" sz="3200" b="1" dirty="0">
                <a:latin typeface="Cambria Math" pitchFamily="18" charset="0"/>
                <a:ea typeface="Cambria Math" pitchFamily="18" charset="0"/>
              </a:rPr>
              <a:t>сострадание </a:t>
            </a:r>
            <a:endParaRPr lang="ru-RU" sz="3200" b="1" dirty="0">
              <a:latin typeface="Cambria Math" pitchFamily="18" charset="0"/>
              <a:ea typeface="Cambria Math" pitchFamily="18" charset="0"/>
              <a:cs typeface="Calibri"/>
            </a:endParaRPr>
          </a:p>
        </p:txBody>
      </p:sp>
      <p:pic>
        <p:nvPicPr>
          <p:cNvPr id="15362" name="Picture 2" descr="D:\Старье\Мои рисунки\анимашки\444550263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894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-0.40834 -0.27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-1384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Разгадайте ребус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7я</a:t>
            </a: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семья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73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59832" y="260648"/>
            <a:ext cx="2995838" cy="71098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Тема   урока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361416" y="2683083"/>
            <a:ext cx="2506031" cy="734204"/>
          </a:xfrm>
          <a:prstGeom prst="cloudCallout">
            <a:avLst>
              <a:gd name="adj1" fmla="val -67006"/>
              <a:gd name="adj2" fmla="val 255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ДОМ</a:t>
            </a:r>
            <a:endParaRPr lang="ru-RU" sz="2800" dirty="0"/>
          </a:p>
        </p:txBody>
      </p:sp>
      <p:sp>
        <p:nvSpPr>
          <p:cNvPr id="11" name="Выноска-облако 10"/>
          <p:cNvSpPr/>
          <p:nvPr/>
        </p:nvSpPr>
        <p:spPr>
          <a:xfrm rot="152694">
            <a:off x="6362083" y="3556733"/>
            <a:ext cx="2504698" cy="1285819"/>
          </a:xfrm>
          <a:prstGeom prst="cloudCallout">
            <a:avLst>
              <a:gd name="adj1" fmla="val -72542"/>
              <a:gd name="adj2" fmla="val -3269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УВАЖЕ-НИЕ</a:t>
            </a:r>
            <a:endParaRPr lang="ru-RU" sz="2800" dirty="0"/>
          </a:p>
        </p:txBody>
      </p:sp>
      <p:sp>
        <p:nvSpPr>
          <p:cNvPr id="12" name="Выноска-облако 11"/>
          <p:cNvSpPr/>
          <p:nvPr/>
        </p:nvSpPr>
        <p:spPr>
          <a:xfrm rot="21106320">
            <a:off x="6037988" y="5377438"/>
            <a:ext cx="2942295" cy="1127287"/>
          </a:xfrm>
          <a:prstGeom prst="cloudCallout">
            <a:avLst>
              <a:gd name="adj1" fmla="val -63375"/>
              <a:gd name="adj2" fmla="val -1780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ЛЮБОВЬ</a:t>
            </a:r>
            <a:endParaRPr lang="ru-RU" sz="2800" dirty="0"/>
          </a:p>
        </p:txBody>
      </p:sp>
      <p:sp>
        <p:nvSpPr>
          <p:cNvPr id="13" name="Выноска-облако 12"/>
          <p:cNvSpPr/>
          <p:nvPr/>
        </p:nvSpPr>
        <p:spPr>
          <a:xfrm rot="754689">
            <a:off x="372602" y="5270862"/>
            <a:ext cx="2689008" cy="1285819"/>
          </a:xfrm>
          <a:prstGeom prst="cloudCallout">
            <a:avLst>
              <a:gd name="adj1" fmla="val 72737"/>
              <a:gd name="adj2" fmla="val -18710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ЗАБОТА</a:t>
            </a:r>
            <a:endParaRPr lang="ru-RU" sz="2800" dirty="0"/>
          </a:p>
        </p:txBody>
      </p:sp>
      <p:sp>
        <p:nvSpPr>
          <p:cNvPr id="14" name="Выноска-облако 13"/>
          <p:cNvSpPr/>
          <p:nvPr/>
        </p:nvSpPr>
        <p:spPr>
          <a:xfrm>
            <a:off x="302659" y="3776284"/>
            <a:ext cx="2506031" cy="1285819"/>
          </a:xfrm>
          <a:prstGeom prst="cloudCallout">
            <a:avLst>
              <a:gd name="adj1" fmla="val 63552"/>
              <a:gd name="adj2" fmla="val -6189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ТЕРПЕ-НИЕ</a:t>
            </a:r>
            <a:endParaRPr lang="ru-RU" sz="2800" dirty="0"/>
          </a:p>
        </p:txBody>
      </p:sp>
      <p:sp>
        <p:nvSpPr>
          <p:cNvPr id="15" name="Выноска-облако 14"/>
          <p:cNvSpPr/>
          <p:nvPr/>
        </p:nvSpPr>
        <p:spPr>
          <a:xfrm rot="19719625">
            <a:off x="64648" y="919378"/>
            <a:ext cx="2506031" cy="1342091"/>
          </a:xfrm>
          <a:prstGeom prst="cloudCallout">
            <a:avLst>
              <a:gd name="adj1" fmla="val 50228"/>
              <a:gd name="adj2" fmla="val 1704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ДЕТИ</a:t>
            </a:r>
            <a:endParaRPr lang="ru-RU" sz="2800" dirty="0"/>
          </a:p>
        </p:txBody>
      </p:sp>
      <p:sp>
        <p:nvSpPr>
          <p:cNvPr id="16" name="Выноска-облако 15"/>
          <p:cNvSpPr/>
          <p:nvPr/>
        </p:nvSpPr>
        <p:spPr>
          <a:xfrm rot="2399266">
            <a:off x="6479605" y="839861"/>
            <a:ext cx="2701656" cy="1285819"/>
          </a:xfrm>
          <a:prstGeom prst="cloudCallout">
            <a:avLst>
              <a:gd name="adj1" fmla="val -47708"/>
              <a:gd name="adj2" fmla="val 1384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РОДИТЕЛИ</a:t>
            </a:r>
            <a:endParaRPr lang="ru-RU" sz="2800" dirty="0"/>
          </a:p>
        </p:txBody>
      </p:sp>
      <p:sp>
        <p:nvSpPr>
          <p:cNvPr id="17" name="Выноска-облако 16"/>
          <p:cNvSpPr/>
          <p:nvPr/>
        </p:nvSpPr>
        <p:spPr>
          <a:xfrm>
            <a:off x="2915816" y="973160"/>
            <a:ext cx="3672408" cy="1285819"/>
          </a:xfrm>
          <a:prstGeom prst="cloudCallout">
            <a:avLst>
              <a:gd name="adj1" fmla="val 589"/>
              <a:gd name="adj2" fmla="val 9303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СТАРШЕЕ ПОКОЛЕНИЕ</a:t>
            </a:r>
            <a:endParaRPr lang="ru-RU" sz="2800" dirty="0"/>
          </a:p>
        </p:txBody>
      </p:sp>
      <p:sp>
        <p:nvSpPr>
          <p:cNvPr id="19" name="Выноска-облако 18"/>
          <p:cNvSpPr/>
          <p:nvPr/>
        </p:nvSpPr>
        <p:spPr>
          <a:xfrm>
            <a:off x="230850" y="2582383"/>
            <a:ext cx="2506031" cy="937019"/>
          </a:xfrm>
          <a:prstGeom prst="cloudCallout">
            <a:avLst>
              <a:gd name="adj1" fmla="val 66909"/>
              <a:gd name="adj2" fmla="val -340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УЮТ</a:t>
            </a:r>
            <a:endParaRPr lang="ru-RU" sz="2800" dirty="0"/>
          </a:p>
        </p:txBody>
      </p:sp>
      <p:sp>
        <p:nvSpPr>
          <p:cNvPr id="20" name="Выноска-облако 19"/>
          <p:cNvSpPr/>
          <p:nvPr/>
        </p:nvSpPr>
        <p:spPr>
          <a:xfrm>
            <a:off x="2483768" y="4725144"/>
            <a:ext cx="4392488" cy="1285819"/>
          </a:xfrm>
          <a:prstGeom prst="cloudCallout">
            <a:avLst>
              <a:gd name="adj1" fmla="val -335"/>
              <a:gd name="adj2" fmla="val -9519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ОТВЕТСТВЕН-НОСТЬ</a:t>
            </a:r>
            <a:endParaRPr lang="ru-RU" sz="2800" dirty="0"/>
          </a:p>
        </p:txBody>
      </p:sp>
      <p:sp>
        <p:nvSpPr>
          <p:cNvPr id="3" name="Овал 2"/>
          <p:cNvSpPr/>
          <p:nvPr/>
        </p:nvSpPr>
        <p:spPr>
          <a:xfrm>
            <a:off x="3213475" y="2410048"/>
            <a:ext cx="2736304" cy="148309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/>
              <a:t>Семья</a:t>
            </a:r>
          </a:p>
        </p:txBody>
      </p:sp>
    </p:spTree>
    <p:extLst>
      <p:ext uri="{BB962C8B-B14F-4D97-AF65-F5344CB8AC3E}">
        <p14:creationId xmlns:p14="http://schemas.microsoft.com/office/powerpoint/2010/main" xmlns="" val="220911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196752"/>
            <a:ext cx="41764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Притча</a:t>
            </a:r>
            <a:endParaRPr lang="ru-RU" sz="7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3816424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3403" y="908720"/>
            <a:ext cx="8136904" cy="38884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Притча</a:t>
            </a:r>
            <a:r>
              <a:rPr lang="ru-RU" sz="54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000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ru-RU" sz="40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это близкий к басне  небольшой  рассказ, содержащий поучение </a:t>
            </a: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в иносказательной форме</a:t>
            </a:r>
          </a:p>
          <a:p>
            <a:pPr algn="ctr"/>
            <a:endParaRPr lang="ru-RU" sz="4000" b="1" i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                       (Словарь юного литературоведа)</a:t>
            </a:r>
          </a:p>
          <a:p>
            <a:pPr algn="ctr"/>
            <a:endParaRPr lang="ru-RU" sz="32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221088"/>
            <a:ext cx="7776864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Притча </a:t>
            </a:r>
            <a:r>
              <a:rPr lang="ru-RU" sz="40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– поучение в примерах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                                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                                                             (В.И. Даль)</a:t>
            </a:r>
            <a:endParaRPr lang="ru-RU" sz="2800" b="1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1316667"/>
            <a:ext cx="74352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- басня</a:t>
            </a:r>
            <a:endParaRPr lang="ru-RU" sz="72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870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85800" y="981075"/>
            <a:ext cx="7772400" cy="1943100"/>
          </a:xfrm>
        </p:spPr>
        <p:txBody>
          <a:bodyPr/>
          <a:lstStyle/>
          <a:p>
            <a:r>
              <a:rPr lang="ru-RU" altLang="ru-RU" b="1" smtClean="0"/>
              <a:t>Притча </a:t>
            </a:r>
            <a:br>
              <a:rPr lang="ru-RU" altLang="ru-RU" b="1" smtClean="0"/>
            </a:br>
            <a:r>
              <a:rPr lang="ru-RU" altLang="ru-RU" b="1" smtClean="0"/>
              <a:t>«Корзину –то возьми»</a:t>
            </a:r>
          </a:p>
        </p:txBody>
      </p:sp>
      <p:pic>
        <p:nvPicPr>
          <p:cNvPr id="5" name="Рисунок 4" descr="корзин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3573016"/>
            <a:ext cx="4249112" cy="2803846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88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073150"/>
          </a:xfrm>
        </p:spPr>
        <p:txBody>
          <a:bodyPr/>
          <a:lstStyle/>
          <a:p>
            <a:r>
              <a:rPr lang="ru-RU" altLang="ru-RU" smtClean="0"/>
              <a:t>«Корзину –то возьми»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113337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		Состарился отец, ослабел. Жизнь в нем еле теплится. Надоело сыну ухаживать за престарелым отцом, и решил он от него избавиться.</a:t>
            </a:r>
          </a:p>
          <a:p>
            <a:endParaRPr lang="ru-RU" altLang="ru-RU" smtClean="0"/>
          </a:p>
          <a:p>
            <a:endParaRPr lang="ru-RU" altLang="ru-RU" smtClean="0"/>
          </a:p>
          <a:p>
            <a:pPr>
              <a:buFontTx/>
              <a:buNone/>
            </a:pP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10244" name="Рисунок 3" descr="Old_Man_on_Wall_by_jfleck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0" y="3286125"/>
            <a:ext cx="338296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3966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194425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Усадил он отца в корзину и отнес высоко в горы. 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algn="ctr"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  Как вы думаете, почему он отнёс </a:t>
            </a:r>
            <a:r>
              <a:rPr lang="ru-RU" smtClean="0">
                <a:solidFill>
                  <a:srgbClr val="C00000"/>
                </a:solidFill>
              </a:rPr>
              <a:t>отца         </a:t>
            </a:r>
            <a:r>
              <a:rPr lang="ru-RU" b="1" smtClean="0">
                <a:solidFill>
                  <a:srgbClr val="C00000"/>
                </a:solidFill>
              </a:rPr>
              <a:t>в  </a:t>
            </a:r>
            <a:r>
              <a:rPr lang="ru-RU" b="1" dirty="0" smtClean="0">
                <a:solidFill>
                  <a:srgbClr val="C00000"/>
                </a:solidFill>
              </a:rPr>
              <a:t>горы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1267" name="Рисунок 3" descr="kanchendjanga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6013" y="1716088"/>
            <a:ext cx="5976937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3420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506</Words>
  <Application>Microsoft Office PowerPoint</Application>
  <PresentationFormat>Экран (4:3)</PresentationFormat>
  <Paragraphs>138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Притча  «Корзину –то возьми»</vt:lpstr>
      <vt:lpstr>«Корзину –то возьми»</vt:lpstr>
      <vt:lpstr>Слайд 9</vt:lpstr>
      <vt:lpstr>Слайд 10</vt:lpstr>
      <vt:lpstr>Слайд 11</vt:lpstr>
      <vt:lpstr>Слайд 12</vt:lpstr>
      <vt:lpstr>Вопросы для обсуждения:</vt:lpstr>
      <vt:lpstr>     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85</cp:revision>
  <dcterms:created xsi:type="dcterms:W3CDTF">2013-08-17T11:04:20Z</dcterms:created>
  <dcterms:modified xsi:type="dcterms:W3CDTF">2022-11-14T14:32:07Z</dcterms:modified>
</cp:coreProperties>
</file>