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5" r:id="rId1"/>
  </p:sldMasterIdLst>
  <p:notesMasterIdLst>
    <p:notesMasterId r:id="rId11"/>
  </p:notesMasterIdLst>
  <p:sldIdLst>
    <p:sldId id="256" r:id="rId2"/>
    <p:sldId id="258" r:id="rId3"/>
    <p:sldId id="260" r:id="rId4"/>
    <p:sldId id="261" r:id="rId5"/>
    <p:sldId id="262" r:id="rId6"/>
    <p:sldId id="266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EBA24-8305-4FCA-9300-24DA68A77BC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F09AA-BA8F-4ABC-8B1E-9EBA8CED95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335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F09AA-BA8F-4ABC-8B1E-9EBA8CED953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28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528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19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0406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216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7157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137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272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369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246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90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542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639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836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105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529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54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9BFFB-9B58-4B7F-815D-F6301D7EA73A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CA58AE0-49EB-4406-9CC1-5C470809C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0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  <p:sldLayoutId id="2147484317" r:id="rId2"/>
    <p:sldLayoutId id="2147484318" r:id="rId3"/>
    <p:sldLayoutId id="2147484319" r:id="rId4"/>
    <p:sldLayoutId id="2147484320" r:id="rId5"/>
    <p:sldLayoutId id="2147484321" r:id="rId6"/>
    <p:sldLayoutId id="2147484322" r:id="rId7"/>
    <p:sldLayoutId id="2147484323" r:id="rId8"/>
    <p:sldLayoutId id="2147484324" r:id="rId9"/>
    <p:sldLayoutId id="2147484325" r:id="rId10"/>
    <p:sldLayoutId id="2147484326" r:id="rId11"/>
    <p:sldLayoutId id="2147484327" r:id="rId12"/>
    <p:sldLayoutId id="2147484328" r:id="rId13"/>
    <p:sldLayoutId id="2147484329" r:id="rId14"/>
    <p:sldLayoutId id="2147484330" r:id="rId15"/>
    <p:sldLayoutId id="214748433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125" y="1374592"/>
            <a:ext cx="116142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chemeClr val="bg2">
                  <a:lumMod val="1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 smtClean="0">
              <a:solidFill>
                <a:schemeClr val="bg2">
                  <a:lumMod val="1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b="1" dirty="0" smtClean="0">
              <a:solidFill>
                <a:schemeClr val="bg2">
                  <a:lumMod val="10000"/>
                </a:schemeClr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ФОРМИРОВАНИЕ УВАЖИТЕЛЬНОГО ОТНОШЕНИЯ К СЕМЬЕ У ДОШКОЛЬНИКОВ</a:t>
            </a: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1600" dirty="0" smtClean="0">
              <a:solidFill>
                <a:schemeClr val="bg2">
                  <a:lumMod val="10000"/>
                </a:schemeClr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направлению подготовки 44.03.01 Педагогическое образование</a:t>
            </a:r>
            <a:endParaRPr lang="ru-RU" sz="1600" dirty="0" smtClean="0">
              <a:solidFill>
                <a:schemeClr val="bg2">
                  <a:lumMod val="10000"/>
                </a:schemeClr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направленность (профиль) подготовки </a:t>
            </a:r>
            <a:endParaRPr lang="ru-RU" sz="1600" dirty="0" smtClean="0">
              <a:solidFill>
                <a:schemeClr val="bg2">
                  <a:lumMod val="10000"/>
                </a:schemeClr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«Дошкольное образование»</a:t>
            </a:r>
            <a:endParaRPr lang="ru-RU" sz="1600" dirty="0">
              <a:solidFill>
                <a:schemeClr val="bg2">
                  <a:lumMod val="10000"/>
                </a:schemeClr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27481" y="6078564"/>
            <a:ext cx="859531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2022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</a:t>
            </a:r>
            <a:endParaRPr lang="ru-RU" sz="1600" dirty="0">
              <a:solidFill>
                <a:schemeClr val="bg2">
                  <a:lumMod val="10000"/>
                </a:schemeClr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929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4150" y="395785"/>
            <a:ext cx="10363826" cy="71241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 исследования: 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теоретическое и экспериментальное обоснование формирования уважительного отношения к семье у дошкольников.</a:t>
            </a:r>
          </a:p>
          <a:p>
            <a:pPr>
              <a:lnSpc>
                <a:spcPct val="100000"/>
              </a:lnSpc>
            </a:pP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Объект исследования: 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уважительное отношение к семье у дошкольников.</a:t>
            </a:r>
          </a:p>
          <a:p>
            <a:pPr>
              <a:lnSpc>
                <a:spcPct val="100000"/>
              </a:lnSpc>
            </a:pP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Предмет исследования: 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формирование уважительного отношения к семье у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814441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675" y="241972"/>
            <a:ext cx="10208675" cy="150494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Задача 1. Изучить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роблему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формирования уважительного отношения к семье у дошкольников в психолого-педагогической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литературе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2764" y="1501253"/>
            <a:ext cx="10358200" cy="41643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Уважительное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отношение к семье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образование личности, которое включает понимание сопричастности семьи и роду, выражаемое через почитание родителей, предков; осознание моральных ценностей - любви, верности, дружбы, уважения - как основы семьи; стремление передать и приумножить национальные, культурные традиции семьи; эмоциональная отзывчивость на чувства, проблемы и переживания членов семьи; моральное удовлетворение от признания и любви родителей, потребность принимать активное участие в семейной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жизни»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55140" y="5993108"/>
            <a:ext cx="3170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О.Е. Богородская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165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9618" y="160086"/>
            <a:ext cx="9484893" cy="12808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Задача 2. Выявить особенности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формирования у дошкольников уважительного отношения к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семье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0310" y="1078174"/>
            <a:ext cx="10604310" cy="5527343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Формирование у детей знания о родословной, представления о системе родства, способов проявления уважения к памяти предков: чтить память минутой молчания, участвовать в проведении дней поминовения;</a:t>
            </a:r>
          </a:p>
          <a:p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Формирование положительных эмоций при общении со старшими, радость от общения с родителями, сочувствие; </a:t>
            </a:r>
          </a:p>
          <a:p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Формирование у детей норм и правил семейного этикета в общении с родителями, с желанием выполнять поручение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4057431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6869" y="169544"/>
            <a:ext cx="99310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Задача 3. Методы и приёмы формирования уважительного отношения к семье у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дошкольников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686278"/>
              </p:ext>
            </p:extLst>
          </p:nvPr>
        </p:nvGraphicFramePr>
        <p:xfrm>
          <a:off x="1696869" y="1000541"/>
          <a:ext cx="8884692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2346"/>
                <a:gridCol w="4442346"/>
              </a:tblGrid>
              <a:tr h="54464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Методы</a:t>
                      </a:r>
                      <a:endParaRPr lang="ru-RU" sz="32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Приёмы</a:t>
                      </a:r>
                      <a:endParaRPr lang="ru-RU" sz="32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467246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•	Дидактические игры;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•	Рассматривание картин;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•	Наглядный;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•	Словесный;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•	Пересказ художественной литературы.</a:t>
                      </a:r>
                    </a:p>
                    <a:p>
                      <a:endParaRPr lang="ru-RU" sz="32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•	Объяснение;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•	Сравнение;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•	Обсуждение;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•	Повторение;</a:t>
                      </a:r>
                    </a:p>
                    <a:p>
                      <a:r>
                        <a:rPr lang="ru-RU" sz="3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•	Напоминание знания о степени родства и т.д.</a:t>
                      </a:r>
                    </a:p>
                    <a:p>
                      <a:endParaRPr lang="ru-RU" sz="32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7309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79008" y="142250"/>
            <a:ext cx="94397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Задача 4. Провести экспериментальную работу по формированию уважительного отношения к семье у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дошкольников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066631"/>
              </p:ext>
            </p:extLst>
          </p:nvPr>
        </p:nvGraphicFramePr>
        <p:xfrm>
          <a:off x="1487603" y="1579475"/>
          <a:ext cx="970356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780"/>
                <a:gridCol w="485178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Диагностика</a:t>
                      </a:r>
                      <a:endParaRPr lang="ru-RU" sz="24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Показатели</a:t>
                      </a:r>
                    </a:p>
                    <a:p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«Ценности и традиции моей семье» (С.П. </a:t>
                      </a:r>
                      <a:r>
                        <a:rPr lang="ru-RU" sz="24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Акутиной</a:t>
                      </a:r>
                      <a:r>
                        <a:rPr lang="ru-RU" sz="2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).</a:t>
                      </a:r>
                    </a:p>
                    <a:p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Формирование о традициях и обычаях своей семьи.</a:t>
                      </a:r>
                    </a:p>
                    <a:p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«Я и моя семья» (Р.В. </a:t>
                      </a:r>
                      <a:r>
                        <a:rPr lang="ru-RU" sz="24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Овчарова</a:t>
                      </a:r>
                      <a:r>
                        <a:rPr lang="ru-RU" sz="2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).</a:t>
                      </a:r>
                    </a:p>
                    <a:p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Формирование об обязанностях и правах членов семьи.</a:t>
                      </a:r>
                    </a:p>
                    <a:p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Педагогическая ситуация «Что важнее».</a:t>
                      </a:r>
                    </a:p>
                    <a:p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Формирование о необходимости проявления заботы по отношению к членам семьи.</a:t>
                      </a:r>
                    </a:p>
                    <a:p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7603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336431" y="331426"/>
            <a:ext cx="90595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Результаты на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онстатирующем этапе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22" y="1651379"/>
            <a:ext cx="8284192" cy="47494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062114" y="2708412"/>
            <a:ext cx="29984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32 % - 4 ребёнка</a:t>
            </a:r>
          </a:p>
          <a:p>
            <a:pPr algn="ctr"/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16 % - 1 ребёнок</a:t>
            </a:r>
          </a:p>
          <a:p>
            <a:pPr algn="ctr"/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52% - 5 детей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198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7856" y="238560"/>
            <a:ext cx="9675812" cy="128089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Задача 5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Организации работы по формированию уважительного отношения к семье у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дошкольников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8210" y="1287438"/>
            <a:ext cx="9871194" cy="5099713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Занятия, беседы, игры, занятия 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рисованию, лепке, аппликации, музыке и т.д. 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Проведение 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образовательных мероприятий 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(театральные постановки, выставки, 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семейные 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праздники)</a:t>
            </a:r>
            <a:endParaRPr lang="ru-RU" sz="4000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629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7314" y="136478"/>
            <a:ext cx="9675812" cy="128089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Задача 6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Провести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анализ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результативности работы по формирования уважительного отношения к семье у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дошкольников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76942" y="1435711"/>
            <a:ext cx="10176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Сравнительный анализ констатирующий и контрольный этап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97668" y="2201254"/>
            <a:ext cx="4405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КОНСТАТИРУЮЩИЙ ЭТАП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958" y="2886967"/>
            <a:ext cx="5745707" cy="2811438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06" y="2886967"/>
            <a:ext cx="5199797" cy="281143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615220" y="2176126"/>
            <a:ext cx="3647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КОНТРОЛЬНЫЙ ЭТАП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77314" y="5657671"/>
            <a:ext cx="30980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32 % - 4 ребёнка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16 % - 1 ребёнок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52% - 5 детей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07183" y="5698405"/>
            <a:ext cx="30980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59 % - 6 детей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29 % - 3 ребёнка</a:t>
            </a:r>
          </a:p>
          <a:p>
            <a:pPr algn="ctr"/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2% - 1 ребёнок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82108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Другая 5">
      <a:dk1>
        <a:srgbClr val="CFE2E7"/>
      </a:dk1>
      <a:lt1>
        <a:sysClr val="window" lastClr="FFFFFF"/>
      </a:lt1>
      <a:dk2>
        <a:srgbClr val="CFE2E7"/>
      </a:dk2>
      <a:lt2>
        <a:srgbClr val="CFE2E7"/>
      </a:lt2>
      <a:accent1>
        <a:srgbClr val="CFE2E7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1678</TotalTime>
  <Words>422</Words>
  <Application>Microsoft Office PowerPoint</Application>
  <PresentationFormat>Широкоэкранный</PresentationFormat>
  <Paragraphs>62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Tahoma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Задача 1. Изучить проблему формирования уважительного отношения к семье у дошкольников в психолого-педагогической литературе</vt:lpstr>
      <vt:lpstr>Задача 2. Выявить особенности формирования у дошкольников уважительного отношения к семье</vt:lpstr>
      <vt:lpstr>Презентация PowerPoint</vt:lpstr>
      <vt:lpstr>Презентация PowerPoint</vt:lpstr>
      <vt:lpstr>Презентация PowerPoint</vt:lpstr>
      <vt:lpstr>Задача 5. Организации работы по формированию уважительного отношения к семье у дошкольников</vt:lpstr>
      <vt:lpstr>Задача 6. Провести анализ результативности работы по формирования уважительного отношения к семье у дошкольников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науки и ВЫСШЕГО образования Российской Федерации Федеральное государственное бюджетное образовательное учреждение высшего образования «Кемеровский государственный университет» Институт образования Межвузовская кафедра общей и вузовской педагогики   </dc:title>
  <dc:creator>Анна Бухтатова</dc:creator>
  <cp:lastModifiedBy>Учетная запись Майкрософт</cp:lastModifiedBy>
  <cp:revision>70</cp:revision>
  <dcterms:created xsi:type="dcterms:W3CDTF">2022-06-06T04:05:41Z</dcterms:created>
  <dcterms:modified xsi:type="dcterms:W3CDTF">2022-11-14T02:21:28Z</dcterms:modified>
</cp:coreProperties>
</file>