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74" r:id="rId11"/>
  </p:sldIdLst>
  <p:sldSz cx="9144000" cy="6858000" type="screen4x3"/>
  <p:notesSz cx="6858000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CC"/>
    <a:srgbClr val="0033CC"/>
    <a:srgbClr val="EFC425"/>
    <a:srgbClr val="FE6100"/>
    <a:srgbClr val="FE7F00"/>
    <a:srgbClr val="FF881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58" autoAdjust="0"/>
    <p:restoredTop sz="94660"/>
  </p:normalViewPr>
  <p:slideViewPr>
    <p:cSldViewPr>
      <p:cViewPr>
        <p:scale>
          <a:sx n="67" d="100"/>
          <a:sy n="67" d="100"/>
        </p:scale>
        <p:origin x="-13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5B7F6-869E-4C47-8D00-B8C07798EFBA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72AF7-DA4B-4B46-9C7E-6CACFB1272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B1C1B-E505-4B64-8970-9F31E060D904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F9026-EE10-459E-98BF-9DBC7F2283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7825C-5FF4-42FB-BE58-0AB122A87E7E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62A8A-CA4A-4327-8A31-E0AD658832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C66C6-E9D0-4559-A2E9-3F34FEE93EE2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018B0-D4A5-437C-9304-8378A392E5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C7E48-D4DF-4280-9407-A74BE3425FDD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76099-1631-41E0-ABC3-250EBBBFC6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D7E45-15AF-4B95-9A32-4E7E2D110EE8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F588D-2470-40ED-A835-2880AA6668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96100-94E4-46B5-B862-43576D8BFBB7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8B23D-0C21-4665-A391-E41093EDA7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2E49-F130-4667-AF05-9BE546468520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43E36-27BF-4027-9D79-DF6A4E3977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464F1-8F70-48F8-B3C5-0FCCD734C0DC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909CA-F62F-4B98-97F3-8EAABDB39D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9748F-F333-493F-BF38-69E7B60B25B3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A7A83-A3AA-419D-BC00-F1C803AD9E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512DC-0BA3-459C-AE6D-FF4C5D41B817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07B54-2893-49B7-8D19-E2A97247CE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70874-24A5-4E96-AB17-04C334A6E017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8C5D9-52F3-47EB-92E0-FDD8DC3696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F2CB18B-830B-41AA-9D0E-C028E3641FB1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0F5388A-3E49-423C-95C0-43BE1CC353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otezhik@mail.ru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F:\Documents and Settings\Moshka\Рабочий стол\Масленица\Untitled-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5"/>
          <p:cNvSpPr>
            <a:spLocks noChangeArrowheads="1"/>
          </p:cNvSpPr>
          <p:nvPr/>
        </p:nvSpPr>
        <p:spPr bwMode="auto">
          <a:xfrm>
            <a:off x="4479925" y="44450"/>
            <a:ext cx="184150" cy="3683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endParaRPr lang="ru-RU"/>
          </a:p>
        </p:txBody>
      </p:sp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642938" y="357188"/>
            <a:ext cx="8143875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dirty="0"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Чаа-Суурская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СОШ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Овюрского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кожууна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имени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Шарый-оол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В.Ч.»</a:t>
            </a:r>
          </a:p>
          <a:p>
            <a:pPr algn="ctr" eaLnBrk="0" hangingPunct="0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sz="9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Описание опыта новых форм воспитательных практик</a:t>
            </a:r>
            <a:endParaRPr lang="ru-RU" sz="1000" b="1" i="1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Классный час «Широкая масленица»</a:t>
            </a:r>
          </a:p>
          <a:p>
            <a:pPr algn="ctr" eaLnBrk="0" hangingPunct="0"/>
            <a:endParaRPr lang="ru-RU" sz="9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sz="9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sz="9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sz="9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sz="9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sz="900" dirty="0">
              <a:latin typeface="Times New Roman" pitchFamily="18" charset="0"/>
              <a:cs typeface="Times New Roman" pitchFamily="18" charset="0"/>
            </a:endParaRPr>
          </a:p>
          <a:p>
            <a:pPr algn="r" eaLnBrk="0" hangingPunct="0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r" eaLnBrk="0" hangingPunct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Выполнила: заместитель директора</a:t>
            </a:r>
          </a:p>
          <a:p>
            <a:pPr algn="r" eaLnBrk="0" hangingPunct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по воспитательной работе МБОУ</a:t>
            </a:r>
          </a:p>
          <a:p>
            <a:pPr algn="r" eaLnBrk="0" hangingPunct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Чаа-Суурская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СОШ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Овюрского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 eaLnBrk="0" hangingPunct="0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кожууна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имени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Шарый-оол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В.Ч.» </a:t>
            </a:r>
          </a:p>
          <a:p>
            <a:pPr algn="r" eaLnBrk="0" hangingPunct="0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Монгуш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Олча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Ивановна +7 (923) 268-83-83 </a:t>
            </a:r>
          </a:p>
          <a:p>
            <a:pPr algn="r" eaLnBrk="0" hangingPunct="0"/>
            <a:r>
              <a:rPr lang="en-US" sz="2000" dirty="0" err="1">
                <a:latin typeface="Times New Roman" pitchFamily="18" charset="0"/>
                <a:cs typeface="Times New Roman" pitchFamily="18" charset="0"/>
                <a:hlinkClick r:id="rId3"/>
              </a:rPr>
              <a:t>otezhik</a:t>
            </a:r>
            <a:r>
              <a:rPr lang="ru-RU" sz="2000" dirty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3"/>
              </a:rPr>
              <a:t>mail</a:t>
            </a:r>
            <a:r>
              <a:rPr lang="ru-RU" sz="2000" dirty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sz="9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sz="9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Чаа-Суур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2022 г.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F:\Documents and Settings\Moshka\Рабочий стол\Масленица\фо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Содержимое 4"/>
          <p:cNvSpPr>
            <a:spLocks noGrp="1"/>
          </p:cNvSpPr>
          <p:nvPr>
            <p:ph/>
          </p:nvPr>
        </p:nvSpPr>
        <p:spPr>
          <a:xfrm>
            <a:off x="714375" y="928688"/>
            <a:ext cx="8229600" cy="5000625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Результаты использования практики: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подробно пересказывали небольшие тексты, оформляли свои мысли в устной форме. </a:t>
            </a: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Определили и формулировали цель деятельности на занятие с помощью учителя. Развиты умения высказывать своё отношение к традициям праздника, выражать эмоции. Формировано мотивация к обучению и целенаправленной познавательной деятельности.</a:t>
            </a: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Масленица на всегда оставляет самые светлые впечатления, прививая интерес к историческому прошлому страны.  В результате реализации этого проекта дети приобретают знания о смене сезонов, узнают новые песни, танцы, пляски и игры. У детей формируется познавательный интерес, воспитывается эмоциональное положительное отношение традициям. Усвоения традиционных культур эталонов, не только с детьми, но их родными близкими.</a:t>
            </a:r>
          </a:p>
          <a:p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Documents and Settings\Moshka\Рабочий стол\Масленица\фо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4214813" y="1428750"/>
            <a:ext cx="4929187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rgbClr val="0000CC"/>
                </a:solidFill>
                <a:latin typeface="Palatino Linotype" pitchFamily="18" charset="0"/>
              </a:rPr>
              <a:t>Масленица</a:t>
            </a:r>
            <a:r>
              <a:rPr lang="ru-RU" sz="2000" b="1" i="1" dirty="0">
                <a:solidFill>
                  <a:srgbClr val="0000CC"/>
                </a:solidFill>
                <a:latin typeface="Palatino Linotype" pitchFamily="18" charset="0"/>
              </a:rPr>
              <a:t> – самый</a:t>
            </a:r>
            <a:r>
              <a:rPr lang="ru-RU" sz="2000" i="1" dirty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>
                <a:solidFill>
                  <a:srgbClr val="0000CC"/>
                </a:solidFill>
                <a:latin typeface="Palatino Linotype" pitchFamily="18" charset="0"/>
              </a:rPr>
              <a:t>радостный</a:t>
            </a:r>
            <a:r>
              <a:rPr lang="ru-RU" sz="2000" i="1" dirty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>
                <a:solidFill>
                  <a:srgbClr val="0000CC"/>
                </a:solidFill>
                <a:latin typeface="Palatino Linotype" pitchFamily="18" charset="0"/>
              </a:rPr>
              <a:t>и</a:t>
            </a:r>
            <a:r>
              <a:rPr lang="ru-RU" sz="2000" i="1" dirty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>
                <a:solidFill>
                  <a:srgbClr val="0000CC"/>
                </a:solidFill>
                <a:latin typeface="Palatino Linotype" pitchFamily="18" charset="0"/>
              </a:rPr>
              <a:t>светлый</a:t>
            </a:r>
            <a:r>
              <a:rPr lang="ru-RU" sz="2000" i="1" dirty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>
                <a:solidFill>
                  <a:srgbClr val="0000CC"/>
                </a:solidFill>
                <a:latin typeface="Palatino Linotype" pitchFamily="18" charset="0"/>
              </a:rPr>
              <a:t>праздник</a:t>
            </a:r>
            <a:r>
              <a:rPr lang="ru-RU" sz="2000" i="1" dirty="0">
                <a:solidFill>
                  <a:srgbClr val="0000CC"/>
                </a:solidFill>
                <a:latin typeface="Palatino Linotype" pitchFamily="18" charset="0"/>
              </a:rPr>
              <a:t>, </a:t>
            </a:r>
            <a:r>
              <a:rPr lang="ru-RU" sz="2000" b="1" i="1" dirty="0">
                <a:solidFill>
                  <a:srgbClr val="0000CC"/>
                </a:solidFill>
                <a:latin typeface="Palatino Linotype" pitchFamily="18" charset="0"/>
              </a:rPr>
              <a:t>пришедший</a:t>
            </a:r>
            <a:r>
              <a:rPr lang="ru-RU" sz="2000" i="1" dirty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>
                <a:solidFill>
                  <a:srgbClr val="0000CC"/>
                </a:solidFill>
                <a:latin typeface="Palatino Linotype" pitchFamily="18" charset="0"/>
              </a:rPr>
              <a:t>к</a:t>
            </a:r>
            <a:r>
              <a:rPr lang="ru-RU" sz="2000" i="1" dirty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>
                <a:solidFill>
                  <a:srgbClr val="0000CC"/>
                </a:solidFill>
                <a:latin typeface="Palatino Linotype" pitchFamily="18" charset="0"/>
              </a:rPr>
              <a:t>нам</a:t>
            </a:r>
            <a:r>
              <a:rPr lang="ru-RU" sz="2000" i="1" dirty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>
                <a:solidFill>
                  <a:srgbClr val="0000CC"/>
                </a:solidFill>
                <a:latin typeface="Palatino Linotype" pitchFamily="18" charset="0"/>
              </a:rPr>
              <a:t>из </a:t>
            </a:r>
            <a:r>
              <a:rPr lang="ru-RU" sz="2000" i="1" dirty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>
                <a:solidFill>
                  <a:srgbClr val="0000CC"/>
                </a:solidFill>
                <a:latin typeface="Palatino Linotype" pitchFamily="18" charset="0"/>
              </a:rPr>
              <a:t>языческой</a:t>
            </a:r>
            <a:r>
              <a:rPr lang="ru-RU" sz="2000" i="1" dirty="0">
                <a:solidFill>
                  <a:srgbClr val="0000CC"/>
                </a:solidFill>
                <a:latin typeface="Palatino Linotype" pitchFamily="18" charset="0"/>
              </a:rPr>
              <a:t>  </a:t>
            </a:r>
            <a:r>
              <a:rPr lang="ru-RU" sz="2000" b="1" i="1" dirty="0">
                <a:solidFill>
                  <a:srgbClr val="0000CC"/>
                </a:solidFill>
                <a:latin typeface="Palatino Linotype" pitchFamily="18" charset="0"/>
              </a:rPr>
              <a:t>Руси,</a:t>
            </a:r>
            <a:r>
              <a:rPr lang="ru-RU" sz="2000" i="1" dirty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>
                <a:solidFill>
                  <a:srgbClr val="0000CC"/>
                </a:solidFill>
                <a:latin typeface="Palatino Linotype" pitchFamily="18" charset="0"/>
              </a:rPr>
              <a:t>настоящие</a:t>
            </a:r>
            <a:r>
              <a:rPr lang="ru-RU" sz="2000" i="1" dirty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>
                <a:solidFill>
                  <a:srgbClr val="0000CC"/>
                </a:solidFill>
                <a:latin typeface="Palatino Linotype" pitchFamily="18" charset="0"/>
              </a:rPr>
              <a:t>проводы</a:t>
            </a:r>
            <a:r>
              <a:rPr lang="ru-RU" sz="2000" i="1" dirty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>
                <a:solidFill>
                  <a:srgbClr val="0000CC"/>
                </a:solidFill>
                <a:latin typeface="Palatino Linotype" pitchFamily="18" charset="0"/>
              </a:rPr>
              <a:t>Зимы</a:t>
            </a:r>
            <a:r>
              <a:rPr lang="ru-RU" sz="2000" i="1" dirty="0">
                <a:solidFill>
                  <a:srgbClr val="0000CC"/>
                </a:solidFill>
                <a:latin typeface="Palatino Linotype" pitchFamily="18" charset="0"/>
              </a:rPr>
              <a:t>. </a:t>
            </a:r>
            <a:r>
              <a:rPr lang="ru-RU" sz="2000" b="1" i="1" dirty="0">
                <a:solidFill>
                  <a:srgbClr val="0000CC"/>
                </a:solidFill>
                <a:latin typeface="Palatino Linotype" pitchFamily="18" charset="0"/>
              </a:rPr>
              <a:t>Само</a:t>
            </a:r>
            <a:r>
              <a:rPr lang="ru-RU" sz="2000" i="1" dirty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>
                <a:solidFill>
                  <a:srgbClr val="0000CC"/>
                </a:solidFill>
                <a:latin typeface="Palatino Linotype" pitchFamily="18" charset="0"/>
              </a:rPr>
              <a:t>название</a:t>
            </a:r>
            <a:r>
              <a:rPr lang="ru-RU" sz="2000" i="1" dirty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>
                <a:solidFill>
                  <a:srgbClr val="0000CC"/>
                </a:solidFill>
                <a:latin typeface="Palatino Linotype" pitchFamily="18" charset="0"/>
              </a:rPr>
              <a:t>праздника</a:t>
            </a:r>
            <a:r>
              <a:rPr lang="ru-RU" sz="2000" i="1" dirty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>
                <a:solidFill>
                  <a:srgbClr val="0000CC"/>
                </a:solidFill>
                <a:latin typeface="Palatino Linotype" pitchFamily="18" charset="0"/>
              </a:rPr>
              <a:t>«Масленица»</a:t>
            </a:r>
            <a:r>
              <a:rPr lang="ru-RU" sz="2000" i="1" dirty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>
                <a:solidFill>
                  <a:srgbClr val="0000CC"/>
                </a:solidFill>
                <a:latin typeface="Palatino Linotype" pitchFamily="18" charset="0"/>
              </a:rPr>
              <a:t>произошло</a:t>
            </a:r>
            <a:r>
              <a:rPr lang="ru-RU" sz="2000" i="1" dirty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>
                <a:solidFill>
                  <a:srgbClr val="0000CC"/>
                </a:solidFill>
                <a:latin typeface="Palatino Linotype" pitchFamily="18" charset="0"/>
              </a:rPr>
              <a:t>от</a:t>
            </a:r>
            <a:r>
              <a:rPr lang="ru-RU" sz="2000" i="1" dirty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>
                <a:solidFill>
                  <a:srgbClr val="0000CC"/>
                </a:solidFill>
                <a:latin typeface="Palatino Linotype" pitchFamily="18" charset="0"/>
              </a:rPr>
              <a:t>того,</a:t>
            </a:r>
            <a:r>
              <a:rPr lang="ru-RU" sz="2000" i="1" dirty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>
                <a:solidFill>
                  <a:srgbClr val="0000CC"/>
                </a:solidFill>
                <a:latin typeface="Palatino Linotype" pitchFamily="18" charset="0"/>
              </a:rPr>
              <a:t>что</a:t>
            </a:r>
            <a:r>
              <a:rPr lang="ru-RU" sz="2000" i="1" dirty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>
                <a:solidFill>
                  <a:srgbClr val="0000CC"/>
                </a:solidFill>
                <a:latin typeface="Palatino Linotype" pitchFamily="18" charset="0"/>
              </a:rPr>
              <a:t>в</a:t>
            </a:r>
            <a:r>
              <a:rPr lang="ru-RU" sz="2000" i="1" dirty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>
                <a:solidFill>
                  <a:srgbClr val="0000CC"/>
                </a:solidFill>
                <a:latin typeface="Palatino Linotype" pitchFamily="18" charset="0"/>
              </a:rPr>
              <a:t>этот</a:t>
            </a:r>
            <a:r>
              <a:rPr lang="ru-RU" sz="2000" i="1" dirty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>
                <a:solidFill>
                  <a:srgbClr val="0000CC"/>
                </a:solidFill>
                <a:latin typeface="Palatino Linotype" pitchFamily="18" charset="0"/>
              </a:rPr>
              <a:t>день</a:t>
            </a:r>
            <a:r>
              <a:rPr lang="ru-RU" sz="2000" i="1" dirty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>
                <a:solidFill>
                  <a:srgbClr val="0000CC"/>
                </a:solidFill>
                <a:latin typeface="Palatino Linotype" pitchFamily="18" charset="0"/>
              </a:rPr>
              <a:t>ели</a:t>
            </a:r>
            <a:r>
              <a:rPr lang="ru-RU" sz="2000" i="1" dirty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>
                <a:solidFill>
                  <a:srgbClr val="0000CC"/>
                </a:solidFill>
                <a:latin typeface="Palatino Linotype" pitchFamily="18" charset="0"/>
              </a:rPr>
              <a:t>много</a:t>
            </a:r>
            <a:r>
              <a:rPr lang="ru-RU" sz="2000" i="1" dirty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>
                <a:solidFill>
                  <a:srgbClr val="0000CC"/>
                </a:solidFill>
                <a:latin typeface="Palatino Linotype" pitchFamily="18" charset="0"/>
              </a:rPr>
              <a:t>масленой</a:t>
            </a:r>
            <a:r>
              <a:rPr lang="ru-RU" sz="2000" i="1" dirty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>
                <a:solidFill>
                  <a:srgbClr val="0000CC"/>
                </a:solidFill>
                <a:latin typeface="Palatino Linotype" pitchFamily="18" charset="0"/>
              </a:rPr>
              <a:t>пищи</a:t>
            </a:r>
            <a:r>
              <a:rPr lang="ru-RU" sz="2000" i="1" dirty="0">
                <a:solidFill>
                  <a:srgbClr val="0000CC"/>
                </a:solidFill>
                <a:latin typeface="Palatino Linotype" pitchFamily="18" charset="0"/>
              </a:rPr>
              <a:t>. </a:t>
            </a:r>
            <a:r>
              <a:rPr lang="ru-RU" sz="2400" b="1" i="1" dirty="0" smtClean="0">
                <a:solidFill>
                  <a:srgbClr val="0000CC"/>
                </a:solidFill>
                <a:latin typeface="Palatino Linotype" pitchFamily="18" charset="0"/>
              </a:rPr>
              <a:t>Масленица</a:t>
            </a:r>
            <a:r>
              <a:rPr lang="ru-RU" sz="2400" i="1" dirty="0" smtClean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 smtClean="0">
                <a:solidFill>
                  <a:srgbClr val="0000CC"/>
                </a:solidFill>
                <a:latin typeface="Palatino Linotype" pitchFamily="18" charset="0"/>
              </a:rPr>
              <a:t>празднуется</a:t>
            </a:r>
            <a:r>
              <a:rPr lang="ru-RU" sz="2400" i="1" dirty="0" smtClean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 smtClean="0">
                <a:solidFill>
                  <a:srgbClr val="0000CC"/>
                </a:solidFill>
                <a:latin typeface="Palatino Linotype" pitchFamily="18" charset="0"/>
              </a:rPr>
              <a:t>в</a:t>
            </a:r>
            <a:r>
              <a:rPr lang="ru-RU" sz="2400" i="1" dirty="0" smtClean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 smtClean="0">
                <a:solidFill>
                  <a:srgbClr val="0000CC"/>
                </a:solidFill>
                <a:latin typeface="Palatino Linotype" pitchFamily="18" charset="0"/>
              </a:rPr>
              <a:t>последнюю</a:t>
            </a:r>
            <a:r>
              <a:rPr lang="ru-RU" sz="2400" i="1" dirty="0" smtClean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 smtClean="0">
                <a:solidFill>
                  <a:srgbClr val="0000CC"/>
                </a:solidFill>
                <a:latin typeface="Palatino Linotype" pitchFamily="18" charset="0"/>
              </a:rPr>
              <a:t>неделю</a:t>
            </a:r>
            <a:r>
              <a:rPr lang="ru-RU" sz="2400" i="1" dirty="0" smtClean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 smtClean="0">
                <a:solidFill>
                  <a:srgbClr val="0000CC"/>
                </a:solidFill>
                <a:latin typeface="Palatino Linotype" pitchFamily="18" charset="0"/>
              </a:rPr>
              <a:t>перед</a:t>
            </a:r>
            <a:r>
              <a:rPr lang="ru-RU" sz="2400" i="1" dirty="0" smtClean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400" b="1" i="1" dirty="0" smtClean="0">
                <a:solidFill>
                  <a:srgbClr val="0000CC"/>
                </a:solidFill>
                <a:latin typeface="Palatino Linotype" pitchFamily="18" charset="0"/>
              </a:rPr>
              <a:t>Великим</a:t>
            </a:r>
            <a:r>
              <a:rPr lang="ru-RU" sz="2400" i="1" dirty="0" smtClean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400" b="1" i="1" dirty="0" smtClean="0">
                <a:solidFill>
                  <a:srgbClr val="0000CC"/>
                </a:solidFill>
                <a:latin typeface="Palatino Linotype" pitchFamily="18" charset="0"/>
              </a:rPr>
              <a:t>Постом</a:t>
            </a:r>
            <a:r>
              <a:rPr lang="ru-RU" sz="2400" i="1" dirty="0" smtClean="0">
                <a:solidFill>
                  <a:srgbClr val="0000CC"/>
                </a:solidFill>
                <a:latin typeface="Palatino Linotype" pitchFamily="18" charset="0"/>
              </a:rPr>
              <a:t>. </a:t>
            </a:r>
            <a:r>
              <a:rPr lang="ru-RU" sz="2000" b="1" i="1" dirty="0" smtClean="0">
                <a:solidFill>
                  <a:srgbClr val="0000CC"/>
                </a:solidFill>
                <a:latin typeface="Palatino Linotype" pitchFamily="18" charset="0"/>
              </a:rPr>
              <a:t>Каждый</a:t>
            </a:r>
            <a:r>
              <a:rPr lang="ru-RU" sz="2400" i="1" dirty="0" smtClean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 smtClean="0">
                <a:solidFill>
                  <a:srgbClr val="0000CC"/>
                </a:solidFill>
                <a:latin typeface="Palatino Linotype" pitchFamily="18" charset="0"/>
              </a:rPr>
              <a:t>день</a:t>
            </a:r>
            <a:r>
              <a:rPr lang="ru-RU" sz="2400" i="1" dirty="0" smtClean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 smtClean="0">
                <a:solidFill>
                  <a:srgbClr val="0000CC"/>
                </a:solidFill>
                <a:latin typeface="Palatino Linotype" pitchFamily="18" charset="0"/>
              </a:rPr>
              <a:t>масленичной</a:t>
            </a:r>
            <a:r>
              <a:rPr lang="ru-RU" sz="2400" i="1" dirty="0" smtClean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 smtClean="0">
                <a:solidFill>
                  <a:srgbClr val="0000CC"/>
                </a:solidFill>
                <a:latin typeface="Palatino Linotype" pitchFamily="18" charset="0"/>
              </a:rPr>
              <a:t>недели</a:t>
            </a:r>
            <a:r>
              <a:rPr lang="ru-RU" sz="2400" i="1" dirty="0" smtClean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 smtClean="0">
                <a:solidFill>
                  <a:srgbClr val="0000CC"/>
                </a:solidFill>
                <a:latin typeface="Palatino Linotype" pitchFamily="18" charset="0"/>
              </a:rPr>
              <a:t>имеет</a:t>
            </a:r>
            <a:r>
              <a:rPr lang="ru-RU" sz="2400" i="1" dirty="0" smtClean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 smtClean="0">
                <a:solidFill>
                  <a:srgbClr val="0000CC"/>
                </a:solidFill>
                <a:latin typeface="Palatino Linotype" pitchFamily="18" charset="0"/>
              </a:rPr>
              <a:t>своё</a:t>
            </a:r>
            <a:r>
              <a:rPr lang="ru-RU" sz="2400" i="1" dirty="0" smtClean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 smtClean="0">
                <a:solidFill>
                  <a:srgbClr val="0000CC"/>
                </a:solidFill>
                <a:latin typeface="Palatino Linotype" pitchFamily="18" charset="0"/>
              </a:rPr>
              <a:t>название</a:t>
            </a:r>
            <a:r>
              <a:rPr lang="ru-RU" sz="2400" i="1" dirty="0" smtClean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 smtClean="0">
                <a:solidFill>
                  <a:srgbClr val="0000CC"/>
                </a:solidFill>
                <a:latin typeface="Palatino Linotype" pitchFamily="18" charset="0"/>
              </a:rPr>
              <a:t>и</a:t>
            </a:r>
            <a:r>
              <a:rPr lang="ru-RU" sz="2400" i="1" dirty="0" smtClean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 smtClean="0">
                <a:solidFill>
                  <a:srgbClr val="0000CC"/>
                </a:solidFill>
                <a:latin typeface="Palatino Linotype" pitchFamily="18" charset="0"/>
              </a:rPr>
              <a:t>требует</a:t>
            </a:r>
            <a:r>
              <a:rPr lang="ru-RU" sz="2400" i="1" dirty="0" smtClean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 smtClean="0">
                <a:solidFill>
                  <a:srgbClr val="0000CC"/>
                </a:solidFill>
                <a:latin typeface="Palatino Linotype" pitchFamily="18" charset="0"/>
              </a:rPr>
              <a:t>определенных</a:t>
            </a:r>
            <a:r>
              <a:rPr lang="ru-RU" sz="2400" i="1" dirty="0" smtClean="0">
                <a:solidFill>
                  <a:srgbClr val="0000CC"/>
                </a:solidFill>
                <a:latin typeface="Palatino Linotype" pitchFamily="18" charset="0"/>
              </a:rPr>
              <a:t> </a:t>
            </a:r>
            <a:r>
              <a:rPr lang="ru-RU" sz="2000" b="1" i="1" dirty="0" smtClean="0">
                <a:solidFill>
                  <a:srgbClr val="0000CC"/>
                </a:solidFill>
                <a:latin typeface="Palatino Linotype" pitchFamily="18" charset="0"/>
              </a:rPr>
              <a:t>ритуалов</a:t>
            </a:r>
            <a:r>
              <a:rPr lang="ru-RU" sz="2400" i="1" dirty="0" smtClean="0">
                <a:solidFill>
                  <a:srgbClr val="0000CC"/>
                </a:solidFill>
                <a:latin typeface="Palatino Linotype" pitchFamily="18" charset="0"/>
              </a:rPr>
              <a:t>.  </a:t>
            </a:r>
            <a:r>
              <a:rPr lang="ru-RU" sz="2000" b="1" i="1" dirty="0" smtClean="0">
                <a:solidFill>
                  <a:srgbClr val="0000CC"/>
                </a:solidFill>
                <a:latin typeface="Palatino Linotype" pitchFamily="18" charset="0"/>
              </a:rPr>
              <a:t>Первые три дня Узкая  Масленица, последующие - Широкая</a:t>
            </a:r>
          </a:p>
          <a:p>
            <a:pPr algn="ctr"/>
            <a:r>
              <a:rPr lang="ru-RU" sz="2000" b="1" i="1" dirty="0" smtClean="0">
                <a:solidFill>
                  <a:srgbClr val="0000CC"/>
                </a:solidFill>
                <a:latin typeface="Palatino Linotype" pitchFamily="18" charset="0"/>
              </a:rPr>
              <a:t>Масленица</a:t>
            </a:r>
            <a:r>
              <a:rPr lang="ru-RU" sz="2400" b="1" i="1" dirty="0" smtClean="0">
                <a:solidFill>
                  <a:srgbClr val="0000CC"/>
                </a:solidFill>
                <a:latin typeface="Palatino Linotype" pitchFamily="18" charset="0"/>
              </a:rPr>
              <a:t> </a:t>
            </a:r>
          </a:p>
          <a:p>
            <a:pPr algn="ctr">
              <a:defRPr/>
            </a:pPr>
            <a:endParaRPr lang="ru-RU" sz="2800" i="1" dirty="0">
              <a:latin typeface="Palatino Linotype" pitchFamily="18" charset="0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988840"/>
            <a:ext cx="3287033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Documents and Settings\Moshka\Рабочий стол\Масленица\фо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Box 4"/>
          <p:cNvSpPr txBox="1">
            <a:spLocks noChangeArrowheads="1"/>
          </p:cNvSpPr>
          <p:nvPr/>
        </p:nvSpPr>
        <p:spPr bwMode="auto">
          <a:xfrm>
            <a:off x="642938" y="1071563"/>
            <a:ext cx="764381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latin typeface="Palatino Linotype" pitchFamily="18" charset="0"/>
              </a:rPr>
              <a:t>1 день – понедельник</a:t>
            </a:r>
            <a:endParaRPr lang="ru-RU" sz="2800" b="1" i="1"/>
          </a:p>
          <a:p>
            <a:pPr algn="ctr"/>
            <a:r>
              <a:rPr lang="ru-RU" sz="2800" b="1" i="1">
                <a:latin typeface="Palatino Linotype" pitchFamily="18" charset="0"/>
              </a:rPr>
              <a:t> </a:t>
            </a:r>
            <a:r>
              <a:rPr lang="ru-RU" sz="2800" b="1" i="1">
                <a:solidFill>
                  <a:srgbClr val="0033CC"/>
                </a:solidFill>
                <a:latin typeface="Palatino Linotype" pitchFamily="18" charset="0"/>
              </a:rPr>
              <a:t>Встреча</a:t>
            </a:r>
          </a:p>
        </p:txBody>
      </p:sp>
      <p:sp>
        <p:nvSpPr>
          <p:cNvPr id="8196" name="TextBox 6"/>
          <p:cNvSpPr txBox="1">
            <a:spLocks noChangeArrowheads="1"/>
          </p:cNvSpPr>
          <p:nvPr/>
        </p:nvSpPr>
        <p:spPr bwMode="auto">
          <a:xfrm>
            <a:off x="4714875" y="1928813"/>
            <a:ext cx="4429125" cy="449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latin typeface="Palatino Linotype" pitchFamily="18" charset="0"/>
              </a:rPr>
              <a:t>Первый блин в понедельник не ели, а оставляли для душ усопших – выносили на крыльцо, как бы оставляя им, или отдавали нищим, </a:t>
            </a:r>
            <a:r>
              <a:rPr lang="ru-RU" sz="2200" b="1" i="1">
                <a:latin typeface="Palatino Linotype" pitchFamily="18" charset="0"/>
              </a:rPr>
              <a:t>чтобы помолились за упокой.</a:t>
            </a:r>
          </a:p>
          <a:p>
            <a:pPr algn="ctr"/>
            <a:r>
              <a:rPr lang="ru-RU" sz="2400" b="1" i="1">
                <a:latin typeface="Palatino Linotype" pitchFamily="18" charset="0"/>
              </a:rPr>
              <a:t>В этот день из соломы делали чучело Масленицы, надевали на него старую женскую одежду, насаживали на шест , катались с ним, а затем ставили его на горку.</a:t>
            </a:r>
          </a:p>
        </p:txBody>
      </p:sp>
      <p:pic>
        <p:nvPicPr>
          <p:cNvPr id="8197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2204864"/>
            <a:ext cx="4319588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Documents and Settings\Moshka\Рабочий стол\Масленица\фо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Box 4"/>
          <p:cNvSpPr txBox="1">
            <a:spLocks noChangeArrowheads="1"/>
          </p:cNvSpPr>
          <p:nvPr/>
        </p:nvSpPr>
        <p:spPr bwMode="auto">
          <a:xfrm>
            <a:off x="642938" y="1000125"/>
            <a:ext cx="764381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latin typeface="Palatino Linotype" pitchFamily="18" charset="0"/>
              </a:rPr>
              <a:t>2 день – вторник</a:t>
            </a:r>
            <a:endParaRPr lang="ru-RU" sz="2800" b="1" i="1"/>
          </a:p>
          <a:p>
            <a:pPr algn="ctr"/>
            <a:r>
              <a:rPr lang="ru-RU" sz="2800" b="1" i="1">
                <a:latin typeface="Palatino Linotype" pitchFamily="18" charset="0"/>
              </a:rPr>
              <a:t> </a:t>
            </a:r>
            <a:r>
              <a:rPr lang="ru-RU" sz="2800" b="1" i="1">
                <a:solidFill>
                  <a:srgbClr val="0033CC"/>
                </a:solidFill>
                <a:latin typeface="Palatino Linotype" pitchFamily="18" charset="0"/>
              </a:rPr>
              <a:t>Заигрыш</a:t>
            </a:r>
          </a:p>
        </p:txBody>
      </p:sp>
      <p:sp>
        <p:nvSpPr>
          <p:cNvPr id="9220" name="TextBox 6"/>
          <p:cNvSpPr txBox="1">
            <a:spLocks noChangeArrowheads="1"/>
          </p:cNvSpPr>
          <p:nvPr/>
        </p:nvSpPr>
        <p:spPr bwMode="auto">
          <a:xfrm>
            <a:off x="4643438" y="1928813"/>
            <a:ext cx="4500562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latin typeface="Palatino Linotype" pitchFamily="18" charset="0"/>
              </a:rPr>
              <a:t>Второй день Масленицы называется «Заигрыш» и посвящался он раньше молодожёнам. Начинались масленичные гуляния.</a:t>
            </a:r>
          </a:p>
          <a:p>
            <a:pPr algn="ctr"/>
            <a:r>
              <a:rPr lang="ru-RU" sz="2400" b="1" i="1">
                <a:latin typeface="Palatino Linotype" pitchFamily="18" charset="0"/>
              </a:rPr>
              <a:t>В старину на Масленицу не только гуляли, но и гадали. После весёлых гулянок и игр в снежки парни и девушки собирались вместе за общим столом</a:t>
            </a:r>
            <a:r>
              <a:rPr lang="ru-RU" sz="2200" b="1" i="1">
                <a:latin typeface="Palatino Linotype" pitchFamily="18" charset="0"/>
              </a:rPr>
              <a:t>.</a:t>
            </a:r>
          </a:p>
        </p:txBody>
      </p:sp>
      <p:pic>
        <p:nvPicPr>
          <p:cNvPr id="9221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825" y="2060574"/>
            <a:ext cx="4321175" cy="43927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Documents and Settings\Moshka\Рабочий стол\Масленица\фо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642938" y="1000125"/>
            <a:ext cx="764381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latin typeface="Palatino Linotype" pitchFamily="18" charset="0"/>
              </a:rPr>
              <a:t>3 день – среда</a:t>
            </a:r>
            <a:endParaRPr lang="ru-RU" sz="2800" b="1" i="1"/>
          </a:p>
          <a:p>
            <a:pPr algn="ctr"/>
            <a:r>
              <a:rPr lang="ru-RU" sz="2800" b="1" i="1">
                <a:latin typeface="Palatino Linotype" pitchFamily="18" charset="0"/>
              </a:rPr>
              <a:t> </a:t>
            </a:r>
            <a:r>
              <a:rPr lang="ru-RU" sz="2800" b="1" i="1">
                <a:solidFill>
                  <a:srgbClr val="0033CC"/>
                </a:solidFill>
                <a:latin typeface="Palatino Linotype" pitchFamily="18" charset="0"/>
              </a:rPr>
              <a:t>Лакомка</a:t>
            </a:r>
          </a:p>
        </p:txBody>
      </p:sp>
      <p:sp>
        <p:nvSpPr>
          <p:cNvPr id="10244" name="TextBox 6"/>
          <p:cNvSpPr txBox="1">
            <a:spLocks noChangeArrowheads="1"/>
          </p:cNvSpPr>
          <p:nvPr/>
        </p:nvSpPr>
        <p:spPr bwMode="auto">
          <a:xfrm>
            <a:off x="4786313" y="1928813"/>
            <a:ext cx="4357687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latin typeface="Palatino Linotype" pitchFamily="18" charset="0"/>
              </a:rPr>
              <a:t>На третий день во всех домах накрывались пышные столы. </a:t>
            </a:r>
            <a:r>
              <a:rPr lang="ru-RU" sz="2200" b="1" i="1">
                <a:latin typeface="Palatino Linotype" pitchFamily="18" charset="0"/>
              </a:rPr>
              <a:t>Прямо на улице открывались многочисленные палатки</a:t>
            </a:r>
            <a:r>
              <a:rPr lang="ru-RU" sz="2400" b="1" i="1">
                <a:latin typeface="Palatino Linotype" pitchFamily="18" charset="0"/>
              </a:rPr>
              <a:t>, где продавались горячие блинчики, сбитни (напитки из воды, мёда и пряностей), калёные орехи, медовые пряники. В этот день зять (муж дочери) приходил к «теще на блины»</a:t>
            </a:r>
            <a:endParaRPr lang="ru-RU" sz="2200" b="1" i="1">
              <a:latin typeface="Palatino Linotype" pitchFamily="18" charset="0"/>
            </a:endParaRPr>
          </a:p>
        </p:txBody>
      </p:sp>
      <p:pic>
        <p:nvPicPr>
          <p:cNvPr id="10245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071678"/>
            <a:ext cx="4429156" cy="4309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6" name="Picture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8128000" y="-6096000"/>
            <a:ext cx="24003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Documents and Settings\Moshka\Рабочий стол\Масленица\фо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Box 4"/>
          <p:cNvSpPr txBox="1">
            <a:spLocks noChangeArrowheads="1"/>
          </p:cNvSpPr>
          <p:nvPr/>
        </p:nvSpPr>
        <p:spPr bwMode="auto">
          <a:xfrm>
            <a:off x="571500" y="1000125"/>
            <a:ext cx="764381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latin typeface="Palatino Linotype" pitchFamily="18" charset="0"/>
              </a:rPr>
              <a:t>4 день – четвер</a:t>
            </a:r>
            <a:r>
              <a:rPr lang="ru-RU" sz="2800" b="1" i="1"/>
              <a:t>г</a:t>
            </a:r>
          </a:p>
          <a:p>
            <a:pPr algn="ctr"/>
            <a:r>
              <a:rPr lang="ru-RU" sz="2800" b="1" i="1">
                <a:latin typeface="Palatino Linotype" pitchFamily="18" charset="0"/>
              </a:rPr>
              <a:t> </a:t>
            </a:r>
            <a:r>
              <a:rPr lang="ru-RU" sz="2800" b="1" i="1">
                <a:solidFill>
                  <a:srgbClr val="0033CC"/>
                </a:solidFill>
                <a:latin typeface="Palatino Linotype" pitchFamily="18" charset="0"/>
              </a:rPr>
              <a:t>Разгуляй</a:t>
            </a:r>
          </a:p>
        </p:txBody>
      </p:sp>
      <p:sp>
        <p:nvSpPr>
          <p:cNvPr id="11268" name="TextBox 6"/>
          <p:cNvSpPr txBox="1">
            <a:spLocks noChangeArrowheads="1"/>
          </p:cNvSpPr>
          <p:nvPr/>
        </p:nvSpPr>
        <p:spPr bwMode="auto">
          <a:xfrm>
            <a:off x="4572000" y="1857375"/>
            <a:ext cx="45720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latin typeface="Palatino Linotype" pitchFamily="18" charset="0"/>
              </a:rPr>
              <a:t>В этот день принято было устраивать знаменитые кулачные бои, взятие специально построенных снежных крепостей, катание на горках, весёлые карнавалы.</a:t>
            </a:r>
          </a:p>
          <a:p>
            <a:pPr algn="ctr"/>
            <a:r>
              <a:rPr lang="ru-RU" sz="2400" b="1" i="1">
                <a:latin typeface="Palatino Linotype" pitchFamily="18" charset="0"/>
              </a:rPr>
              <a:t>По старинному обычаю в этот день на Руси выпекали из сдобного теста жаворонков, голубков, ласточек – предвестников Весны. </a:t>
            </a:r>
          </a:p>
        </p:txBody>
      </p:sp>
      <p:pic>
        <p:nvPicPr>
          <p:cNvPr id="11269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000240"/>
            <a:ext cx="4319587" cy="4309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Documents and Settings\Moshka\Рабочий стол\Масленица\фо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Box 4"/>
          <p:cNvSpPr txBox="1">
            <a:spLocks noChangeArrowheads="1"/>
          </p:cNvSpPr>
          <p:nvPr/>
        </p:nvSpPr>
        <p:spPr bwMode="auto">
          <a:xfrm>
            <a:off x="571500" y="1000125"/>
            <a:ext cx="78581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latin typeface="Palatino Linotype" pitchFamily="18" charset="0"/>
              </a:rPr>
              <a:t>5 день – пятница</a:t>
            </a:r>
            <a:endParaRPr lang="ru-RU" sz="2800" b="1" i="1"/>
          </a:p>
          <a:p>
            <a:pPr algn="ctr"/>
            <a:r>
              <a:rPr lang="ru-RU" sz="2800" b="1" i="1">
                <a:latin typeface="Palatino Linotype" pitchFamily="18" charset="0"/>
              </a:rPr>
              <a:t> </a:t>
            </a:r>
            <a:r>
              <a:rPr lang="ru-RU" sz="2800" b="1" i="1">
                <a:solidFill>
                  <a:srgbClr val="0033CC"/>
                </a:solidFill>
                <a:latin typeface="Palatino Linotype" pitchFamily="18" charset="0"/>
              </a:rPr>
              <a:t>Тёщины</a:t>
            </a:r>
            <a:r>
              <a:rPr lang="ru-RU" sz="2800" b="1" i="1">
                <a:latin typeface="Palatino Linotype" pitchFamily="18" charset="0"/>
              </a:rPr>
              <a:t> </a:t>
            </a:r>
            <a:r>
              <a:rPr lang="ru-RU" sz="2800" b="1" i="1">
                <a:solidFill>
                  <a:srgbClr val="0033CC"/>
                </a:solidFill>
                <a:latin typeface="Palatino Linotype" pitchFamily="18" charset="0"/>
              </a:rPr>
              <a:t>вечери</a:t>
            </a:r>
          </a:p>
        </p:txBody>
      </p:sp>
      <p:sp>
        <p:nvSpPr>
          <p:cNvPr id="12292" name="TextBox 6"/>
          <p:cNvSpPr txBox="1">
            <a:spLocks noChangeArrowheads="1"/>
          </p:cNvSpPr>
          <p:nvPr/>
        </p:nvSpPr>
        <p:spPr bwMode="auto">
          <a:xfrm>
            <a:off x="4643438" y="1989138"/>
            <a:ext cx="4500562" cy="489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latin typeface="Palatino Linotype" pitchFamily="18" charset="0"/>
              </a:rPr>
              <a:t>Если в среду зятья ходили к тёщам, то теперь – наоборот:  в гости должны приходить тёщи. Зять должен сам угостить тёщу и тестя блинами. Правда обычай этот весьма своеобразный. Курьёз заключатся в том, что званая тёща обязана была с вечера прислать в дом молодым всё для выпечки блинов.</a:t>
            </a:r>
            <a:endParaRPr lang="ru-RU" sz="2200" b="1" i="1">
              <a:latin typeface="Palatino Linotype" pitchFamily="18" charset="0"/>
            </a:endParaRPr>
          </a:p>
        </p:txBody>
      </p:sp>
      <p:pic>
        <p:nvPicPr>
          <p:cNvPr id="12293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2071678"/>
            <a:ext cx="4497234" cy="4309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:\Documents and Settings\Moshka\Рабочий стол\Масленица\фо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214313" y="928688"/>
            <a:ext cx="892968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latin typeface="Palatino Linotype" pitchFamily="18" charset="0"/>
              </a:rPr>
              <a:t>6 день – суббота</a:t>
            </a:r>
            <a:endParaRPr lang="ru-RU" sz="2800" b="1" i="1"/>
          </a:p>
          <a:p>
            <a:pPr algn="ctr"/>
            <a:r>
              <a:rPr lang="ru-RU" sz="2800" b="1" i="1">
                <a:latin typeface="Palatino Linotype" pitchFamily="18" charset="0"/>
              </a:rPr>
              <a:t> </a:t>
            </a:r>
            <a:r>
              <a:rPr lang="ru-RU" sz="2800" b="1" i="1">
                <a:solidFill>
                  <a:srgbClr val="0033CC"/>
                </a:solidFill>
                <a:latin typeface="Palatino Linotype" pitchFamily="18" charset="0"/>
              </a:rPr>
              <a:t>Золовкины </a:t>
            </a:r>
            <a:r>
              <a:rPr lang="ru-RU" sz="2800" b="1" i="1">
                <a:latin typeface="Palatino Linotype" pitchFamily="18" charset="0"/>
              </a:rPr>
              <a:t> </a:t>
            </a:r>
            <a:r>
              <a:rPr lang="ru-RU" sz="2800" b="1" i="1">
                <a:solidFill>
                  <a:srgbClr val="0033CC"/>
                </a:solidFill>
                <a:latin typeface="Palatino Linotype" pitchFamily="18" charset="0"/>
              </a:rPr>
              <a:t>посиделки</a:t>
            </a:r>
          </a:p>
        </p:txBody>
      </p:sp>
      <p:sp>
        <p:nvSpPr>
          <p:cNvPr id="13316" name="TextBox 6"/>
          <p:cNvSpPr txBox="1">
            <a:spLocks noChangeArrowheads="1"/>
          </p:cNvSpPr>
          <p:nvPr/>
        </p:nvSpPr>
        <p:spPr bwMode="auto">
          <a:xfrm>
            <a:off x="4786313" y="1963738"/>
            <a:ext cx="4357687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latin typeface="Palatino Linotype" pitchFamily="18" charset="0"/>
              </a:rPr>
              <a:t>В субботу, на золовкины посиделки (золовка – сестра мужа) молодая невестка приглашала родных мужа к себе в гости. Если золовка была незамужняя, тогда она созывала и своих незамужних подруг. Если же наоборот, то приглашалась лишь замужняя родня. </a:t>
            </a:r>
          </a:p>
        </p:txBody>
      </p:sp>
      <p:pic>
        <p:nvPicPr>
          <p:cNvPr id="13317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2000240"/>
            <a:ext cx="4424656" cy="4453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:\Documents and Settings\Moshka\Рабочий стол\Масленица\фо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6988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0" y="1052513"/>
            <a:ext cx="8929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latin typeface="Palatino Linotype" pitchFamily="18" charset="0"/>
              </a:rPr>
              <a:t>7 день – </a:t>
            </a:r>
            <a:r>
              <a:rPr lang="ru-RU" sz="2800" b="1" i="1">
                <a:solidFill>
                  <a:srgbClr val="0033CC"/>
                </a:solidFill>
                <a:latin typeface="Palatino Linotype" pitchFamily="18" charset="0"/>
              </a:rPr>
              <a:t>Прощёное</a:t>
            </a:r>
            <a:r>
              <a:rPr lang="ru-RU" sz="2800" b="1" i="1">
                <a:latin typeface="Palatino Linotype" pitchFamily="18" charset="0"/>
              </a:rPr>
              <a:t> </a:t>
            </a:r>
            <a:r>
              <a:rPr lang="ru-RU" sz="2800" b="1" i="1">
                <a:solidFill>
                  <a:srgbClr val="0033CC"/>
                </a:solidFill>
                <a:latin typeface="Palatino Linotype" pitchFamily="18" charset="0"/>
              </a:rPr>
              <a:t>воскресенье</a:t>
            </a:r>
          </a:p>
        </p:txBody>
      </p:sp>
      <p:sp>
        <p:nvSpPr>
          <p:cNvPr id="14340" name="TextBox 6"/>
          <p:cNvSpPr txBox="1">
            <a:spLocks noChangeArrowheads="1"/>
          </p:cNvSpPr>
          <p:nvPr/>
        </p:nvSpPr>
        <p:spPr bwMode="auto">
          <a:xfrm>
            <a:off x="4786313" y="1595438"/>
            <a:ext cx="4357687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latin typeface="Palatino Linotype" pitchFamily="18" charset="0"/>
              </a:rPr>
              <a:t>В последний день Масленицы все друг у друга просили прощения, новобрачные ездили по своим родным. Кульминацией Масленицы считается сжигание чучела, как символа Зимы, которая заканчивалась, и наступление Весны. В этот день поминают умерших, ходят на кладбище, там оставляют блины. 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916832"/>
            <a:ext cx="3997231" cy="29982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</TotalTime>
  <Words>640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90</cp:revision>
  <dcterms:created xsi:type="dcterms:W3CDTF">2010-09-07T20:13:48Z</dcterms:created>
  <dcterms:modified xsi:type="dcterms:W3CDTF">2022-11-14T09:36:46Z</dcterms:modified>
</cp:coreProperties>
</file>