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27" autoAdjust="0"/>
    <p:restoredTop sz="94660"/>
  </p:normalViewPr>
  <p:slideViewPr>
    <p:cSldViewPr>
      <p:cViewPr>
        <p:scale>
          <a:sx n="90" d="100"/>
          <a:sy n="90" d="100"/>
        </p:scale>
        <p:origin x="-2244" y="-5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14.11.2022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14.11.2022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14.11.2022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14.11.2022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14.11.2022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14.11.2022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14.11.2022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14.11.2022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14.11.2022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smtClean="0">
                <a:solidFill>
                  <a:srgbClr val="C00000"/>
                </a:solidFill>
              </a:rPr>
              <a:t>Учим стихи с детьми легко и весело</a:t>
            </a:r>
            <a:endParaRPr lang="ru-RU" dirty="0"/>
          </a:p>
        </p:txBody>
      </p:sp>
      <p:pic>
        <p:nvPicPr>
          <p:cNvPr id="4" name="Содержимое 3" descr="2.jpg"/>
          <p:cNvPicPr>
            <a:picLocks noGrp="1" noChangeAspect="1"/>
          </p:cNvPicPr>
          <p:nvPr>
            <p:ph sz="quarter" idx="1"/>
          </p:nvPr>
        </p:nvPicPr>
        <p:blipFill>
          <a:blip r:embed="rId2"/>
          <a:stretch>
            <a:fillRect/>
          </a:stretch>
        </p:blipFill>
        <p:spPr>
          <a:xfrm>
            <a:off x="952500" y="1879600"/>
            <a:ext cx="6477000" cy="4314825"/>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7467600" cy="3071834"/>
          </a:xfrm>
        </p:spPr>
        <p:txBody>
          <a:bodyPr>
            <a:normAutofit fontScale="90000"/>
          </a:bodyPr>
          <a:lstStyle/>
          <a:p>
            <a:r>
              <a:rPr lang="ru-RU" sz="2000" b="1" dirty="0" smtClean="0">
                <a:solidFill>
                  <a:schemeClr val="accent1">
                    <a:lumMod val="75000"/>
                  </a:schemeClr>
                </a:solidFill>
              </a:rPr>
              <a:t>Превратите заучивание в веселую игру</a:t>
            </a:r>
            <a:r>
              <a:rPr lang="ru-RU" sz="2000" dirty="0" smtClean="0">
                <a:solidFill>
                  <a:schemeClr val="accent1">
                    <a:lumMod val="75000"/>
                  </a:schemeClr>
                </a:solidFill>
              </a:rPr>
              <a:t>. </a:t>
            </a:r>
            <a:r>
              <a:rPr lang="ru-RU" sz="2000" dirty="0" smtClean="0">
                <a:solidFill>
                  <a:schemeClr val="tx1"/>
                </a:solidFill>
              </a:rPr>
              <a:t>Вы произносите строчку из стихотворения и бросаете малышу мячик, он ее повторяет и кидает мячик вам обратно. Когда стишок запомнится, можно бросать мяч на каждое слово, но в этом случае ребенку нужно не повторять за вами, а произносить следующее слово из стихотворения. Например, для стишка "Идет бычок, качается" это будет выглядеть так. Вы говорите "Идет", бросаете ребенку мяч, он говорит "бычок" и перекидывает мячик вам обратно. </a:t>
            </a:r>
            <a:r>
              <a:rPr lang="ru-RU" sz="2000" dirty="0" smtClean="0">
                <a:solidFill>
                  <a:schemeClr val="tx1"/>
                </a:solidFill>
              </a:rPr>
              <a:t>Играя, ребенок </a:t>
            </a:r>
            <a:r>
              <a:rPr lang="ru-RU" sz="2000" dirty="0" smtClean="0">
                <a:solidFill>
                  <a:schemeClr val="tx1"/>
                </a:solidFill>
              </a:rPr>
              <a:t>и сам не заметит, что выучил стихотворение!</a:t>
            </a:r>
            <a:br>
              <a:rPr lang="ru-RU" sz="2000" dirty="0" smtClean="0">
                <a:solidFill>
                  <a:schemeClr val="tx1"/>
                </a:solidFill>
              </a:rPr>
            </a:br>
            <a:endParaRPr lang="ru-RU" sz="2000" dirty="0">
              <a:solidFill>
                <a:schemeClr val="tx1"/>
              </a:solidFill>
            </a:endParaRPr>
          </a:p>
        </p:txBody>
      </p:sp>
      <p:pic>
        <p:nvPicPr>
          <p:cNvPr id="4" name="Содержимое 3" descr="https://st2.depositphotos.com/1610634/8122/i/950/depositphotos_81228758-stock-photo-the-girl-throws-the-ball.jpg"/>
          <p:cNvPicPr>
            <a:picLocks noGrp="1"/>
          </p:cNvPicPr>
          <p:nvPr>
            <p:ph sz="quarter" idx="1"/>
          </p:nvPr>
        </p:nvPicPr>
        <p:blipFill>
          <a:blip r:embed="rId2"/>
          <a:srcRect b="47945"/>
          <a:stretch>
            <a:fillRect/>
          </a:stretch>
        </p:blipFill>
        <p:spPr bwMode="auto">
          <a:xfrm>
            <a:off x="2446071" y="3357563"/>
            <a:ext cx="4197631" cy="30003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3368676"/>
          </a:xfrm>
        </p:spPr>
        <p:txBody>
          <a:bodyPr>
            <a:normAutofit/>
          </a:bodyPr>
          <a:lstStyle/>
          <a:p>
            <a:r>
              <a:rPr lang="ru-RU" sz="2200" dirty="0" smtClean="0"/>
              <a:t/>
            </a:r>
            <a:br>
              <a:rPr lang="ru-RU" sz="2200" dirty="0" smtClean="0"/>
            </a:br>
            <a:r>
              <a:rPr lang="ru-RU" sz="2200" dirty="0" smtClean="0"/>
              <a:t> </a:t>
            </a:r>
            <a:r>
              <a:rPr lang="ru-RU" dirty="0" smtClean="0"/>
              <a:t/>
            </a:r>
            <a:br>
              <a:rPr lang="ru-RU" dirty="0" smtClean="0"/>
            </a:br>
            <a:endParaRPr lang="ru-RU" dirty="0"/>
          </a:p>
        </p:txBody>
      </p:sp>
      <p:sp>
        <p:nvSpPr>
          <p:cNvPr id="3" name="Содержимое 2"/>
          <p:cNvSpPr>
            <a:spLocks noGrp="1"/>
          </p:cNvSpPr>
          <p:nvPr>
            <p:ph sz="quarter" idx="1"/>
          </p:nvPr>
        </p:nvSpPr>
        <p:spPr>
          <a:xfrm>
            <a:off x="457200" y="571480"/>
            <a:ext cx="7467600" cy="3786214"/>
          </a:xfrm>
        </p:spPr>
        <p:txBody>
          <a:bodyPr>
            <a:normAutofit lnSpcReduction="10000"/>
          </a:bodyPr>
          <a:lstStyle/>
          <a:p>
            <a:r>
              <a:rPr lang="ru-RU" sz="2200" dirty="0" smtClean="0"/>
              <a:t>Можно рассадить в круг игрушки, декламировать стихи им.</a:t>
            </a:r>
            <a:br>
              <a:rPr lang="ru-RU" sz="2200" dirty="0" smtClean="0"/>
            </a:br>
            <a:r>
              <a:rPr lang="ru-RU" sz="2200" dirty="0" smtClean="0"/>
              <a:t>Каждая игрушка должна голосом взрослого повторять одну строчку. В зависимости от вида игрушки, меняется интонация стихотворения. Постепенно к игре подключится и сам ребенок. Мощным оружием к развитию детской памяти является многократное повторение. В процессе игровой деятельности заучивание стихотворения будет для ребенка незаметным, взрослому не придется заставлять ребенка </a:t>
            </a:r>
            <a:r>
              <a:rPr lang="ru-RU" dirty="0" smtClean="0"/>
              <a:t>запоминать стихи.</a:t>
            </a:r>
            <a:endParaRPr lang="ru-RU" dirty="0"/>
          </a:p>
        </p:txBody>
      </p:sp>
      <p:pic>
        <p:nvPicPr>
          <p:cNvPr id="5" name="Рисунок 4" descr="C:\Users\Admin\Desktop\igrushki.png"/>
          <p:cNvPicPr/>
          <p:nvPr/>
        </p:nvPicPr>
        <p:blipFill>
          <a:blip r:embed="rId2"/>
          <a:srcRect t="3687" b="5355"/>
          <a:stretch>
            <a:fillRect/>
          </a:stretch>
        </p:blipFill>
        <p:spPr bwMode="auto">
          <a:xfrm>
            <a:off x="2143108" y="4000504"/>
            <a:ext cx="5014789" cy="264320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083320"/>
          </a:xfrm>
        </p:spPr>
        <p:txBody>
          <a:bodyPr>
            <a:noAutofit/>
          </a:bodyPr>
          <a:lstStyle/>
          <a:p>
            <a:r>
              <a:rPr lang="ru-RU" sz="1400" dirty="0" smtClean="0">
                <a:solidFill>
                  <a:schemeClr val="accent1"/>
                </a:solidFill>
              </a:rPr>
              <a:t>ВЫВОДЫ:</a:t>
            </a:r>
            <a:r>
              <a:rPr lang="ru-RU" sz="1400" dirty="0" smtClean="0"/>
              <a:t/>
            </a:r>
            <a:br>
              <a:rPr lang="ru-RU" sz="1400" dirty="0" smtClean="0"/>
            </a:br>
            <a:r>
              <a:rPr lang="ru-RU" sz="1400" dirty="0" smtClean="0"/>
              <a:t>1</a:t>
            </a:r>
            <a:r>
              <a:rPr lang="ru-RU" sz="1400" dirty="0" smtClean="0">
                <a:solidFill>
                  <a:schemeClr val="tx1"/>
                </a:solidFill>
              </a:rPr>
              <a:t>. Сначала со стихотворением знакомится взрослый (он может прочитать стихотворение про себя).</a:t>
            </a:r>
            <a:br>
              <a:rPr lang="ru-RU" sz="1400" dirty="0" smtClean="0">
                <a:solidFill>
                  <a:schemeClr val="tx1"/>
                </a:solidFill>
              </a:rPr>
            </a:br>
            <a:r>
              <a:rPr lang="ru-RU" sz="1400" dirty="0" smtClean="0">
                <a:solidFill>
                  <a:schemeClr val="tx1"/>
                </a:solidFill>
              </a:rPr>
              <a:t>2. Затем надо прочитать стихотворение ребёнку несколько раз (от 2-ух до 3-ех раз). Необходимо следить за правильностью речи, чёткостью, правильно ставить ударение в словах. Читать медленно. Взрослый – образец для ребёнка.</a:t>
            </a:r>
            <a:br>
              <a:rPr lang="ru-RU" sz="1400" dirty="0" smtClean="0">
                <a:solidFill>
                  <a:schemeClr val="tx1"/>
                </a:solidFill>
              </a:rPr>
            </a:br>
            <a:r>
              <a:rPr lang="ru-RU" sz="1400" dirty="0" smtClean="0">
                <a:solidFill>
                  <a:schemeClr val="tx1"/>
                </a:solidFill>
              </a:rPr>
              <a:t>Можно провести беседу с ребёнком, а понял ли он о чём стихотворение. Можно задать наводящие вопросы по тексту. Если встретятся незнакомые слова, объяснить их значение.</a:t>
            </a:r>
            <a:br>
              <a:rPr lang="ru-RU" sz="1400" dirty="0" smtClean="0">
                <a:solidFill>
                  <a:schemeClr val="tx1"/>
                </a:solidFill>
              </a:rPr>
            </a:br>
            <a:r>
              <a:rPr lang="ru-RU" sz="1400" dirty="0" smtClean="0">
                <a:solidFill>
                  <a:schemeClr val="tx1"/>
                </a:solidFill>
              </a:rPr>
              <a:t>3. Попробовать рассказать стихотворение вместе с ребёнком.</a:t>
            </a:r>
            <a:br>
              <a:rPr lang="ru-RU" sz="1400" dirty="0" smtClean="0">
                <a:solidFill>
                  <a:schemeClr val="tx1"/>
                </a:solidFill>
              </a:rPr>
            </a:br>
            <a:r>
              <a:rPr lang="ru-RU" sz="1400" dirty="0" smtClean="0">
                <a:solidFill>
                  <a:schemeClr val="tx1"/>
                </a:solidFill>
              </a:rPr>
              <a:t>4. Сразу обратить внимание на выразительность: на изменение интонации, силы голоса, соблюдение пауз.</a:t>
            </a:r>
            <a:br>
              <a:rPr lang="ru-RU" sz="1400" dirty="0" smtClean="0">
                <a:solidFill>
                  <a:schemeClr val="tx1"/>
                </a:solidFill>
              </a:rPr>
            </a:br>
            <a:r>
              <a:rPr lang="ru-RU" sz="1400" dirty="0" smtClean="0">
                <a:solidFill>
                  <a:schemeClr val="tx1"/>
                </a:solidFill>
              </a:rPr>
              <a:t>5. Можно заучивать стихотворение в игровой форме:</a:t>
            </a:r>
            <a:br>
              <a:rPr lang="ru-RU" sz="1400" dirty="0" smtClean="0">
                <a:solidFill>
                  <a:schemeClr val="tx1"/>
                </a:solidFill>
              </a:rPr>
            </a:br>
            <a:r>
              <a:rPr lang="ru-RU" sz="1400" dirty="0" smtClean="0">
                <a:solidFill>
                  <a:schemeClr val="tx1"/>
                </a:solidFill>
              </a:rPr>
              <a:t>- предложить ребёнку рассказывать по строчке по очереди. Сначала взрослый, потом ребёнок и наоборот. - можно заучивать стихотворение, сопровождая слова действиями по ходу содержания.</a:t>
            </a:r>
            <a:br>
              <a:rPr lang="ru-RU" sz="1400" dirty="0" smtClean="0">
                <a:solidFill>
                  <a:schemeClr val="tx1"/>
                </a:solidFill>
              </a:rPr>
            </a:br>
            <a:r>
              <a:rPr lang="ru-RU" sz="1400" dirty="0" smtClean="0">
                <a:solidFill>
                  <a:schemeClr val="tx1"/>
                </a:solidFill>
              </a:rPr>
              <a:t>6. Можно предложить ребёнку опорную схему заучивания стихотворения. Картинки помогут вспомнить стихотворение, восстановить последовательность действий.</a:t>
            </a:r>
            <a:br>
              <a:rPr lang="ru-RU" sz="1400" dirty="0" smtClean="0">
                <a:solidFill>
                  <a:schemeClr val="tx1"/>
                </a:solidFill>
              </a:rPr>
            </a:br>
            <a:r>
              <a:rPr lang="ru-RU" sz="1400" dirty="0" smtClean="0">
                <a:solidFill>
                  <a:schemeClr val="tx1"/>
                </a:solidFill>
              </a:rPr>
              <a:t>7. Если стихотворение большое, можно учить его по частям.</a:t>
            </a:r>
            <a:br>
              <a:rPr lang="ru-RU" sz="1400" dirty="0" smtClean="0">
                <a:solidFill>
                  <a:schemeClr val="tx1"/>
                </a:solidFill>
              </a:rPr>
            </a:br>
            <a:r>
              <a:rPr lang="ru-RU" sz="1400" dirty="0" smtClean="0">
                <a:solidFill>
                  <a:schemeClr val="tx1"/>
                </a:solidFill>
              </a:rPr>
              <a:t>8. Всегда надо подбадривать ребёнка и хвалить, даже если запомнил стихотворение он не достаточно хорошо. Это придаст ребёнку уверенности.</a:t>
            </a:r>
            <a:br>
              <a:rPr lang="ru-RU" sz="1400" dirty="0" smtClean="0">
                <a:solidFill>
                  <a:schemeClr val="tx1"/>
                </a:solidFill>
              </a:rPr>
            </a:br>
            <a:r>
              <a:rPr lang="ru-RU" sz="1400" dirty="0" smtClean="0">
                <a:solidFill>
                  <a:schemeClr val="tx1"/>
                </a:solidFill>
              </a:rPr>
              <a:t>9. Когда ребёнок запомнит стихотворение, надо стараться, чтобы он как можно чаще его рассказывал вслух. Можно рассказать и бабушке, и дедушке, и даже любимой игрушке (мишке или кукле).</a:t>
            </a:r>
            <a:br>
              <a:rPr lang="ru-RU" sz="1400" dirty="0" smtClean="0">
                <a:solidFill>
                  <a:schemeClr val="tx1"/>
                </a:solidFill>
              </a:rPr>
            </a:br>
            <a:endParaRPr lang="ru-RU" sz="14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428604"/>
            <a:ext cx="6172200" cy="4589958"/>
          </a:xfrm>
        </p:spPr>
        <p:txBody>
          <a:bodyPr>
            <a:normAutofit fontScale="90000"/>
          </a:bodyPr>
          <a:lstStyle/>
          <a:p>
            <a:r>
              <a:rPr lang="ru-RU" sz="2700" dirty="0" smtClean="0"/>
              <a:t>Стихи – идеальные «помощники» для развития речи, памяти, кругозора и художественного вкуса ребенка. </a:t>
            </a:r>
            <a:r>
              <a:rPr lang="ru-RU" sz="2700" dirty="0" smtClean="0"/>
              <a:t>Но </a:t>
            </a:r>
            <a:r>
              <a:rPr lang="ru-RU" sz="2700" dirty="0" smtClean="0"/>
              <a:t>почему-то одни дети учат стихи быстро и с удовольствием, а для других это целая проблема. Как ни странно все зависит от возраста, особенностей развития речи, темперамента и других факторов.</a:t>
            </a:r>
            <a:r>
              <a:rPr lang="ru-RU" dirty="0" smtClean="0"/>
              <a:t/>
            </a:r>
            <a:br>
              <a:rPr lang="ru-RU" dirty="0" smtClean="0"/>
            </a:br>
            <a:endParaRPr lang="ru-RU" dirty="0"/>
          </a:p>
        </p:txBody>
      </p:sp>
      <p:sp>
        <p:nvSpPr>
          <p:cNvPr id="3" name="Подзаголовок 2"/>
          <p:cNvSpPr>
            <a:spLocks noGrp="1"/>
          </p:cNvSpPr>
          <p:nvPr>
            <p:ph type="subTitle" idx="1"/>
          </p:nvPr>
        </p:nvSpPr>
        <p:spPr>
          <a:xfrm>
            <a:off x="5500694" y="4786322"/>
            <a:ext cx="2957506" cy="1588600"/>
          </a:xfrm>
        </p:spPr>
        <p:txBody>
          <a:bodyPr>
            <a:normAutofit fontScale="85000" lnSpcReduction="10000"/>
          </a:bodyPr>
          <a:lstStyle/>
          <a:p>
            <a:r>
              <a:rPr lang="ru-RU" dirty="0" smtClean="0">
                <a:solidFill>
                  <a:schemeClr val="accent1">
                    <a:lumMod val="75000"/>
                  </a:schemeClr>
                </a:solidFill>
              </a:rPr>
              <a:t>Мы расскажем, как быстро выучить стих с помощью простых методик. Большой плюс в том, что стихотворения, выученные таким образом запоминаются надолго!</a:t>
            </a:r>
          </a:p>
          <a:p>
            <a:endParaRPr lang="ru-RU" dirty="0"/>
          </a:p>
        </p:txBody>
      </p:sp>
      <p:pic>
        <p:nvPicPr>
          <p:cNvPr id="27651" name="Picture 3" descr="C:\Users\Admin\Desktop\1640651953_1-abrakadabra-fun-p-deti-risunok-png-1.png"/>
          <p:cNvPicPr>
            <a:picLocks noChangeAspect="1" noChangeArrowheads="1"/>
          </p:cNvPicPr>
          <p:nvPr/>
        </p:nvPicPr>
        <p:blipFill>
          <a:blip r:embed="rId2" cstate="print"/>
          <a:srcRect/>
          <a:stretch>
            <a:fillRect/>
          </a:stretch>
        </p:blipFill>
        <p:spPr bwMode="auto">
          <a:xfrm>
            <a:off x="2285984" y="4286256"/>
            <a:ext cx="3143272" cy="221457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lstStyle/>
          <a:p>
            <a:pPr algn="ctr"/>
            <a:r>
              <a:rPr lang="ru-RU" dirty="0" smtClean="0">
                <a:solidFill>
                  <a:schemeClr val="accent1"/>
                </a:solidFill>
              </a:rPr>
              <a:t>Правила обучения:</a:t>
            </a:r>
            <a:endParaRPr lang="ru-RU" dirty="0">
              <a:solidFill>
                <a:schemeClr val="accent1"/>
              </a:solidFill>
            </a:endParaRPr>
          </a:p>
        </p:txBody>
      </p:sp>
      <p:sp>
        <p:nvSpPr>
          <p:cNvPr id="3" name="Содержимое 2"/>
          <p:cNvSpPr>
            <a:spLocks noGrp="1"/>
          </p:cNvSpPr>
          <p:nvPr>
            <p:ph sz="quarter" idx="1"/>
          </p:nvPr>
        </p:nvSpPr>
        <p:spPr>
          <a:xfrm>
            <a:off x="457200" y="1071546"/>
            <a:ext cx="4400552" cy="5402406"/>
          </a:xfrm>
        </p:spPr>
        <p:txBody>
          <a:bodyPr>
            <a:normAutofit fontScale="62500" lnSpcReduction="20000"/>
          </a:bodyPr>
          <a:lstStyle/>
          <a:p>
            <a:r>
              <a:rPr lang="ru-RU" dirty="0" smtClean="0"/>
              <a:t>Есть несколько правил, чтобы быстро выучить стих и не отбить у ребенка охоту.</a:t>
            </a:r>
          </a:p>
          <a:p>
            <a:r>
              <a:rPr lang="ru-RU" dirty="0" smtClean="0"/>
              <a:t> Не настаивайте на изучении стихов, если ребенок не в настроении, чем-то занят, расстроен. Это может отбить у ребенка всякое желание, и он потеряет интерес к стихам.</a:t>
            </a:r>
          </a:p>
          <a:p>
            <a:r>
              <a:rPr lang="ru-RU" dirty="0" smtClean="0"/>
              <a:t>Впервые, когда ребенок слышит стихотворение оно должно произвести на него сильное впечатление, для этого нужно читать эмоционально и с выражением, иногда даже с интригой Затем обязательно найдите в тексте непонятные для ребенка места или незнакомые слова и объясните их значение. После этого еще раз нужно прочитать стихотворение — медленно и со смысловыми акцентами. После второго прочтения расскажите </a:t>
            </a:r>
            <a:r>
              <a:rPr lang="ru-RU" dirty="0" smtClean="0"/>
              <a:t>ребенку </a:t>
            </a:r>
            <a:r>
              <a:rPr lang="ru-RU" dirty="0" smtClean="0"/>
              <a:t>о том, кто и когда написал </a:t>
            </a:r>
            <a:r>
              <a:rPr lang="ru-RU" dirty="0" smtClean="0"/>
              <a:t>это </a:t>
            </a:r>
            <a:r>
              <a:rPr lang="ru-RU" dirty="0" smtClean="0"/>
              <a:t>произведение, покажите иллюстрации в книге. И пока чадо будет их разглядывать, прочитайте текст еще раз.</a:t>
            </a:r>
          </a:p>
          <a:p>
            <a:r>
              <a:rPr lang="ru-RU" dirty="0" smtClean="0"/>
              <a:t>Ну, а после подготовительной работы можете начинать процесс заучивания.</a:t>
            </a:r>
          </a:p>
          <a:p>
            <a:endParaRPr lang="ru-RU" dirty="0" smtClean="0"/>
          </a:p>
          <a:p>
            <a:endParaRPr lang="ru-RU" dirty="0"/>
          </a:p>
        </p:txBody>
      </p:sp>
      <p:pic>
        <p:nvPicPr>
          <p:cNvPr id="6" name="Рисунок 5" descr="C:\Users\Admin\Desktop\pngtree-mother-and-child-reading-tell-a-story-puppy-reading-png-image_494513.jpg"/>
          <p:cNvPicPr/>
          <p:nvPr/>
        </p:nvPicPr>
        <p:blipFill>
          <a:blip r:embed="rId2"/>
          <a:srcRect/>
          <a:stretch>
            <a:fillRect/>
          </a:stretch>
        </p:blipFill>
        <p:spPr bwMode="auto">
          <a:xfrm>
            <a:off x="4929190" y="1071546"/>
            <a:ext cx="3286148" cy="457203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357166"/>
            <a:ext cx="6172200" cy="357190"/>
          </a:xfrm>
        </p:spPr>
        <p:txBody>
          <a:bodyPr>
            <a:noAutofit/>
          </a:bodyPr>
          <a:lstStyle/>
          <a:p>
            <a:pPr algn="ctr"/>
            <a:r>
              <a:rPr lang="ru-RU" sz="2000" dirty="0" smtClean="0">
                <a:solidFill>
                  <a:schemeClr val="accent1">
                    <a:lumMod val="75000"/>
                  </a:schemeClr>
                </a:solidFill>
              </a:rPr>
              <a:t>Для детей с хорошей слуховой памятью</a:t>
            </a:r>
            <a:endParaRPr lang="ru-RU" sz="2000" dirty="0">
              <a:solidFill>
                <a:schemeClr val="accent1">
                  <a:lumMod val="75000"/>
                </a:schemeClr>
              </a:solidFill>
            </a:endParaRPr>
          </a:p>
        </p:txBody>
      </p:sp>
      <p:sp>
        <p:nvSpPr>
          <p:cNvPr id="3" name="Подзаголовок 2"/>
          <p:cNvSpPr>
            <a:spLocks noGrp="1"/>
          </p:cNvSpPr>
          <p:nvPr>
            <p:ph type="subTitle" idx="1"/>
          </p:nvPr>
        </p:nvSpPr>
        <p:spPr>
          <a:xfrm>
            <a:off x="2286000" y="785794"/>
            <a:ext cx="6172200" cy="5589128"/>
          </a:xfrm>
        </p:spPr>
        <p:txBody>
          <a:bodyPr/>
          <a:lstStyle/>
          <a:p>
            <a:r>
              <a:rPr lang="ru-RU" b="0" dirty="0" smtClean="0">
                <a:solidFill>
                  <a:schemeClr val="tx1"/>
                </a:solidFill>
              </a:rPr>
              <a:t>1. Читаете стихотворение, а ребенка предварительно просите включить свой «</a:t>
            </a:r>
            <a:r>
              <a:rPr lang="ru-RU" b="0" dirty="0" err="1" smtClean="0">
                <a:solidFill>
                  <a:schemeClr val="tx1"/>
                </a:solidFill>
              </a:rPr>
              <a:t>магнитофончик</a:t>
            </a:r>
            <a:r>
              <a:rPr lang="ru-RU" b="0" dirty="0" smtClean="0">
                <a:solidFill>
                  <a:schemeClr val="tx1"/>
                </a:solidFill>
              </a:rPr>
              <a:t>» для записи.</a:t>
            </a:r>
          </a:p>
          <a:p>
            <a:r>
              <a:rPr lang="ru-RU" b="0" dirty="0" smtClean="0">
                <a:solidFill>
                  <a:schemeClr val="tx1"/>
                </a:solidFill>
              </a:rPr>
              <a:t>2. Потом вместе повторяете какой-то отрывок – выбирайте 2-3 строки, которые будут объединены рифмой. У ребенка именно на рифму будет слухоречевая опора.</a:t>
            </a:r>
          </a:p>
          <a:p>
            <a:r>
              <a:rPr lang="ru-RU" b="0" dirty="0" smtClean="0">
                <a:solidFill>
                  <a:schemeClr val="tx1"/>
                </a:solidFill>
              </a:rPr>
              <a:t>3. После ребенок сам проговаривает.</a:t>
            </a:r>
          </a:p>
          <a:p>
            <a:r>
              <a:rPr lang="ru-RU" b="0" dirty="0" smtClean="0">
                <a:solidFill>
                  <a:schemeClr val="tx1"/>
                </a:solidFill>
              </a:rPr>
              <a:t>4. Затем проговариваете этот отрывок вы.</a:t>
            </a:r>
          </a:p>
          <a:p>
            <a:endParaRPr lang="ru-RU" b="0" dirty="0"/>
          </a:p>
        </p:txBody>
      </p:sp>
      <p:pic>
        <p:nvPicPr>
          <p:cNvPr id="4" name="Рисунок 3" descr="https://i.pinimg.com/564x/ee/8b/9e/ee8b9e1aafcec260548e1defcf385a42.jpg"/>
          <p:cNvPicPr/>
          <p:nvPr/>
        </p:nvPicPr>
        <p:blipFill>
          <a:blip r:embed="rId2"/>
          <a:srcRect/>
          <a:stretch>
            <a:fillRect/>
          </a:stretch>
        </p:blipFill>
        <p:spPr bwMode="auto">
          <a:xfrm>
            <a:off x="7000892" y="3786190"/>
            <a:ext cx="1908786" cy="277177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14290"/>
            <a:ext cx="6172200" cy="428628"/>
          </a:xfrm>
        </p:spPr>
        <p:txBody>
          <a:bodyPr>
            <a:normAutofit fontScale="90000"/>
          </a:bodyPr>
          <a:lstStyle/>
          <a:p>
            <a:pPr algn="ctr"/>
            <a:r>
              <a:rPr lang="ru-RU" sz="2400" dirty="0" smtClean="0">
                <a:solidFill>
                  <a:schemeClr val="accent1">
                    <a:lumMod val="75000"/>
                  </a:schemeClr>
                </a:solidFill>
              </a:rPr>
              <a:t>Пантомима в помощь</a:t>
            </a:r>
            <a:endParaRPr lang="ru-RU" sz="2400" dirty="0">
              <a:solidFill>
                <a:schemeClr val="accent1">
                  <a:lumMod val="75000"/>
                </a:schemeClr>
              </a:solidFill>
            </a:endParaRPr>
          </a:p>
        </p:txBody>
      </p:sp>
      <p:sp>
        <p:nvSpPr>
          <p:cNvPr id="3" name="Подзаголовок 2"/>
          <p:cNvSpPr>
            <a:spLocks noGrp="1"/>
          </p:cNvSpPr>
          <p:nvPr>
            <p:ph type="subTitle" idx="1"/>
          </p:nvPr>
        </p:nvSpPr>
        <p:spPr>
          <a:xfrm>
            <a:off x="2286000" y="714356"/>
            <a:ext cx="6172200" cy="5660566"/>
          </a:xfrm>
        </p:spPr>
        <p:txBody>
          <a:bodyPr>
            <a:normAutofit fontScale="85000" lnSpcReduction="20000"/>
          </a:bodyPr>
          <a:lstStyle/>
          <a:p>
            <a:r>
              <a:rPr lang="ru-RU" dirty="0" smtClean="0">
                <a:solidFill>
                  <a:schemeClr val="tx1"/>
                </a:solidFill>
              </a:rPr>
              <a:t>Вы наверняка обращали внимание, что дети очень любят изображать животных, их повадки. Часто можно увидеть, как мальчики изображают отважных героев, а девочки — принцесс.</a:t>
            </a:r>
          </a:p>
          <a:p>
            <a:r>
              <a:rPr lang="ru-RU" dirty="0" smtClean="0">
                <a:solidFill>
                  <a:schemeClr val="tx1"/>
                </a:solidFill>
              </a:rPr>
              <a:t>Во многих забавах, в которые ребятишки играют в детском </a:t>
            </a:r>
            <a:r>
              <a:rPr lang="ru-RU" dirty="0" smtClean="0">
                <a:solidFill>
                  <a:schemeClr val="tx1"/>
                </a:solidFill>
              </a:rPr>
              <a:t>саду, </a:t>
            </a:r>
            <a:r>
              <a:rPr lang="ru-RU" dirty="0" smtClean="0">
                <a:solidFill>
                  <a:schemeClr val="tx1"/>
                </a:solidFill>
              </a:rPr>
              <a:t>они изображают не только живые существа, но и явления природы.</a:t>
            </a:r>
          </a:p>
          <a:p>
            <a:r>
              <a:rPr lang="ru-RU" dirty="0" smtClean="0">
                <a:solidFill>
                  <a:schemeClr val="tx1"/>
                </a:solidFill>
              </a:rPr>
              <a:t>Представлять что-то с помощью движений детям нравится. Так давайте используем эту возможность для того, чтобы выучить стих!</a:t>
            </a:r>
          </a:p>
          <a:p>
            <a:r>
              <a:rPr lang="ru-RU" dirty="0" smtClean="0">
                <a:solidFill>
                  <a:schemeClr val="tx1"/>
                </a:solidFill>
              </a:rPr>
              <a:t>Этапы изучения стихотворения (или текста в прозе)</a:t>
            </a:r>
          </a:p>
          <a:p>
            <a:r>
              <a:rPr lang="ru-RU" dirty="0" smtClean="0">
                <a:solidFill>
                  <a:schemeClr val="tx1"/>
                </a:solidFill>
              </a:rPr>
              <a:t>1. Внимательно прочитайте текст вместе с ребенком.</a:t>
            </a:r>
          </a:p>
          <a:p>
            <a:r>
              <a:rPr lang="ru-RU" dirty="0" smtClean="0">
                <a:solidFill>
                  <a:schemeClr val="tx1"/>
                </a:solidFill>
              </a:rPr>
              <a:t>2. Вместе разбейте его на логические куски.  </a:t>
            </a:r>
            <a:r>
              <a:rPr lang="ru-RU" dirty="0" smtClean="0">
                <a:solidFill>
                  <a:schemeClr val="tx1"/>
                </a:solidFill>
              </a:rPr>
              <a:t>Такой </a:t>
            </a:r>
            <a:r>
              <a:rPr lang="ru-RU" dirty="0" smtClean="0">
                <a:solidFill>
                  <a:schemeClr val="tx1"/>
                </a:solidFill>
              </a:rPr>
              <a:t>отрывок должен </a:t>
            </a:r>
            <a:r>
              <a:rPr lang="ru-RU" dirty="0" smtClean="0">
                <a:solidFill>
                  <a:schemeClr val="tx1"/>
                </a:solidFill>
              </a:rPr>
              <a:t>включать  </a:t>
            </a:r>
            <a:r>
              <a:rPr lang="ru-RU" dirty="0" smtClean="0">
                <a:solidFill>
                  <a:schemeClr val="tx1"/>
                </a:solidFill>
              </a:rPr>
              <a:t>2—4 строки.</a:t>
            </a:r>
          </a:p>
          <a:p>
            <a:r>
              <a:rPr lang="ru-RU" dirty="0" smtClean="0">
                <a:solidFill>
                  <a:schemeClr val="tx1"/>
                </a:solidFill>
              </a:rPr>
              <a:t>3. Выберите в каждом куске 1—2 слова, которые можно показать. Пусть </a:t>
            </a:r>
            <a:r>
              <a:rPr lang="ru-RU" dirty="0" smtClean="0">
                <a:solidFill>
                  <a:schemeClr val="tx1"/>
                </a:solidFill>
              </a:rPr>
              <a:t>ребенок </a:t>
            </a:r>
            <a:r>
              <a:rPr lang="ru-RU" dirty="0" smtClean="0">
                <a:solidFill>
                  <a:schemeClr val="tx1"/>
                </a:solidFill>
              </a:rPr>
              <a:t>сначала сам попробует придумать, как именно он изобразит это слово. Но и помощь взрослого здесь вполне допустима.</a:t>
            </a:r>
          </a:p>
          <a:p>
            <a:r>
              <a:rPr lang="ru-RU" dirty="0" smtClean="0">
                <a:solidFill>
                  <a:schemeClr val="tx1"/>
                </a:solidFill>
              </a:rPr>
              <a:t>4. Взрослый рассказывает стихотворение, а ребенок показывает движениями ключевые фразы.</a:t>
            </a:r>
          </a:p>
          <a:p>
            <a:r>
              <a:rPr lang="ru-RU" dirty="0" smtClean="0">
                <a:solidFill>
                  <a:schemeClr val="tx1"/>
                </a:solidFill>
              </a:rPr>
              <a:t>5. Малыш вместе со взрослым рассказывает стихотворение, при этом карапуз изображает движения.</a:t>
            </a:r>
          </a:p>
          <a:p>
            <a:r>
              <a:rPr lang="ru-RU" dirty="0" smtClean="0">
                <a:solidFill>
                  <a:schemeClr val="tx1"/>
                </a:solidFill>
              </a:rPr>
              <a:t>6. Ребенок сам старается вспомнить слова и рассказать стихотворение с минимальной помощью взрослого.</a:t>
            </a:r>
          </a:p>
          <a:p>
            <a:r>
              <a:rPr lang="ru-RU" dirty="0" smtClean="0">
                <a:solidFill>
                  <a:schemeClr val="tx1"/>
                </a:solidFill>
              </a:rPr>
              <a:t>7. Ребенок старается продекламировать стихотворение без движений.</a:t>
            </a:r>
          </a:p>
          <a:p>
            <a:endParaRPr lang="ru-RU"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338"/>
            <a:ext cx="7467600" cy="6929486"/>
          </a:xfrm>
        </p:spPr>
        <p:txBody>
          <a:bodyPr>
            <a:normAutofit/>
          </a:bodyPr>
          <a:lstStyle/>
          <a:p>
            <a:pPr lvl="0"/>
            <a:r>
              <a:rPr lang="ru-RU" sz="2000" i="1" dirty="0" smtClean="0">
                <a:solidFill>
                  <a:schemeClr val="tx1"/>
                </a:solidFill>
              </a:rPr>
              <a:t>На пруду — камыши, </a:t>
            </a:r>
            <a:br>
              <a:rPr lang="ru-RU" sz="2000" i="1" dirty="0" smtClean="0">
                <a:solidFill>
                  <a:schemeClr val="tx1"/>
                </a:solidFill>
              </a:rPr>
            </a:br>
            <a:r>
              <a:rPr lang="ru-RU" sz="2000" i="1" dirty="0" smtClean="0">
                <a:solidFill>
                  <a:schemeClr val="tx1"/>
                </a:solidFill>
              </a:rPr>
              <a:t>Расплескались там ерши. </a:t>
            </a:r>
            <a:br>
              <a:rPr lang="ru-RU" sz="2000" i="1" dirty="0" smtClean="0">
                <a:solidFill>
                  <a:schemeClr val="tx1"/>
                </a:solidFill>
              </a:rPr>
            </a:br>
            <a:r>
              <a:rPr lang="ru-RU" sz="2000" i="1" dirty="0" smtClean="0">
                <a:solidFill>
                  <a:schemeClr val="tx1"/>
                </a:solidFill>
              </a:rPr>
              <a:t>Круг — постарше, </a:t>
            </a:r>
            <a:br>
              <a:rPr lang="ru-RU" sz="2000" i="1" dirty="0" smtClean="0">
                <a:solidFill>
                  <a:schemeClr val="tx1"/>
                </a:solidFill>
              </a:rPr>
            </a:br>
            <a:r>
              <a:rPr lang="ru-RU" sz="2000" i="1" dirty="0" smtClean="0">
                <a:solidFill>
                  <a:schemeClr val="tx1"/>
                </a:solidFill>
              </a:rPr>
              <a:t>Круг — помладше </a:t>
            </a:r>
            <a:br>
              <a:rPr lang="ru-RU" sz="2000" i="1" dirty="0" smtClean="0">
                <a:solidFill>
                  <a:schemeClr val="tx1"/>
                </a:solidFill>
              </a:rPr>
            </a:br>
            <a:r>
              <a:rPr lang="ru-RU" sz="2000" i="1" dirty="0" smtClean="0">
                <a:solidFill>
                  <a:schemeClr val="tx1"/>
                </a:solidFill>
              </a:rPr>
              <a:t>Круг — совсем </a:t>
            </a:r>
            <a:r>
              <a:rPr lang="ru-RU" sz="2000" i="1" dirty="0" smtClean="0">
                <a:solidFill>
                  <a:schemeClr val="tx1"/>
                </a:solidFill>
              </a:rPr>
              <a:t>малыши</a:t>
            </a:r>
            <a:br>
              <a:rPr lang="ru-RU" sz="2000" i="1" dirty="0" smtClean="0">
                <a:solidFill>
                  <a:schemeClr val="tx1"/>
                </a:solidFill>
              </a:rPr>
            </a:br>
            <a:r>
              <a:rPr lang="ru-RU" sz="2000" dirty="0" smtClean="0">
                <a:solidFill>
                  <a:schemeClr val="tx1"/>
                </a:solidFill>
              </a:rPr>
              <a:t>Берем </a:t>
            </a:r>
            <a:r>
              <a:rPr lang="ru-RU" sz="2000" dirty="0" smtClean="0">
                <a:solidFill>
                  <a:schemeClr val="tx1"/>
                </a:solidFill>
              </a:rPr>
              <a:t>первую строчку: «На пруду камыши». Здесь можно показать движения руками снизу вверх, как бы изображая, какой камыш высокий.</a:t>
            </a:r>
            <a:br>
              <a:rPr lang="ru-RU" sz="2000" dirty="0" smtClean="0">
                <a:solidFill>
                  <a:schemeClr val="tx1"/>
                </a:solidFill>
              </a:rPr>
            </a:br>
            <a:r>
              <a:rPr lang="ru-RU" sz="2000" dirty="0" smtClean="0">
                <a:solidFill>
                  <a:schemeClr val="tx1"/>
                </a:solidFill>
              </a:rPr>
              <a:t>«Расплескались там ерши» — можно показать движения руками, как будто ими бьют по воде, а последнее слово «ерши» изобразить с помощью растопыренных вверх пальцев, показывая какой ерш колючий.</a:t>
            </a:r>
            <a:br>
              <a:rPr lang="ru-RU" sz="2000" dirty="0" smtClean="0">
                <a:solidFill>
                  <a:schemeClr val="tx1"/>
                </a:solidFill>
              </a:rPr>
            </a:br>
            <a:r>
              <a:rPr lang="ru-RU" sz="2000" dirty="0" smtClean="0">
                <a:solidFill>
                  <a:schemeClr val="tx1"/>
                </a:solidFill>
              </a:rPr>
              <a:t>«Круг постарше…» — это продемонстрируйте с помощью рук, соединенных в круг: большой — руки круглые, но не сходятся, </a:t>
            </a:r>
            <a:r>
              <a:rPr lang="ru-RU" sz="2000" i="1" dirty="0" smtClean="0">
                <a:solidFill>
                  <a:schemeClr val="tx1"/>
                </a:solidFill>
              </a:rPr>
              <a:t/>
            </a:r>
            <a:br>
              <a:rPr lang="ru-RU" sz="2000" i="1" dirty="0" smtClean="0">
                <a:solidFill>
                  <a:schemeClr val="tx1"/>
                </a:solidFill>
              </a:rPr>
            </a:br>
            <a:r>
              <a:rPr lang="ru-RU" sz="2000" i="1" dirty="0" smtClean="0"/>
              <a:t/>
            </a:r>
            <a:br>
              <a:rPr lang="ru-RU" sz="2000" i="1" dirty="0" smtClean="0"/>
            </a:br>
            <a:r>
              <a:rPr lang="ru-RU" sz="2000" i="1" dirty="0" smtClean="0"/>
              <a:t/>
            </a:r>
            <a:br>
              <a:rPr lang="ru-RU" sz="2000" i="1" dirty="0" smtClean="0"/>
            </a:br>
            <a:endParaRPr lang="ru-RU" sz="2000" dirty="0"/>
          </a:p>
        </p:txBody>
      </p:sp>
      <p:pic>
        <p:nvPicPr>
          <p:cNvPr id="29698" name="Picture 2" descr="C:\Users\Admin\Desktop\Без названия.jpg"/>
          <p:cNvPicPr>
            <a:picLocks noChangeAspect="1" noChangeArrowheads="1"/>
          </p:cNvPicPr>
          <p:nvPr/>
        </p:nvPicPr>
        <p:blipFill>
          <a:blip r:embed="rId2"/>
          <a:srcRect/>
          <a:stretch>
            <a:fillRect/>
          </a:stretch>
        </p:blipFill>
        <p:spPr bwMode="auto">
          <a:xfrm>
            <a:off x="6429388" y="142852"/>
            <a:ext cx="2255670" cy="228601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7467600" cy="571504"/>
          </a:xfrm>
        </p:spPr>
        <p:txBody>
          <a:bodyPr>
            <a:normAutofit fontScale="90000"/>
          </a:bodyPr>
          <a:lstStyle/>
          <a:p>
            <a:pPr algn="ctr"/>
            <a:r>
              <a:rPr lang="ru-RU" sz="2400" dirty="0" smtClean="0">
                <a:solidFill>
                  <a:schemeClr val="accent1">
                    <a:lumMod val="75000"/>
                  </a:schemeClr>
                </a:solidFill>
              </a:rPr>
              <a:t>КАТУШКА ПАМЯТИ</a:t>
            </a:r>
            <a:r>
              <a:rPr lang="ru-RU" dirty="0" smtClean="0">
                <a:solidFill>
                  <a:schemeClr val="accent1">
                    <a:lumMod val="75000"/>
                  </a:schemeClr>
                </a:solidFill>
              </a:rPr>
              <a:t/>
            </a:r>
            <a:br>
              <a:rPr lang="ru-RU" dirty="0" smtClean="0">
                <a:solidFill>
                  <a:schemeClr val="accent1">
                    <a:lumMod val="75000"/>
                  </a:schemeClr>
                </a:solidFill>
              </a:rPr>
            </a:br>
            <a:endParaRPr lang="ru-RU" dirty="0">
              <a:solidFill>
                <a:schemeClr val="accent1">
                  <a:lumMod val="75000"/>
                </a:schemeClr>
              </a:solidFill>
            </a:endParaRPr>
          </a:p>
        </p:txBody>
      </p:sp>
      <p:sp>
        <p:nvSpPr>
          <p:cNvPr id="3" name="Содержимое 2"/>
          <p:cNvSpPr>
            <a:spLocks noGrp="1"/>
          </p:cNvSpPr>
          <p:nvPr>
            <p:ph sz="quarter" idx="1"/>
          </p:nvPr>
        </p:nvSpPr>
        <p:spPr>
          <a:xfrm>
            <a:off x="457200" y="928670"/>
            <a:ext cx="7467600" cy="5545282"/>
          </a:xfrm>
        </p:spPr>
        <p:txBody>
          <a:bodyPr>
            <a:normAutofit/>
          </a:bodyPr>
          <a:lstStyle/>
          <a:p>
            <a:r>
              <a:rPr lang="ru-RU" sz="1600" dirty="0" smtClean="0"/>
              <a:t>Данный способ больше подходит для </a:t>
            </a:r>
            <a:r>
              <a:rPr lang="ru-RU" sz="1600" dirty="0" err="1" smtClean="0"/>
              <a:t>детей-кинестетиков</a:t>
            </a:r>
            <a:r>
              <a:rPr lang="ru-RU" sz="1600" dirty="0" smtClean="0"/>
              <a:t>. Им важно совместить запоминание и двигательный акт.</a:t>
            </a:r>
          </a:p>
          <a:p>
            <a:r>
              <a:rPr lang="ru-RU" sz="1600" dirty="0" smtClean="0"/>
              <a:t>1. Берем толстую нитку или нитку с бусинами. И сначала вы сами читаете ритмично стихотворение, а ребенок ритмично наматывает нитку на пальчик как на воображаемую «катушку памяти» (сматывает в клубочек) или нанизывает бусины на нитку.</a:t>
            </a:r>
          </a:p>
          <a:p>
            <a:r>
              <a:rPr lang="ru-RU" sz="1600" dirty="0" smtClean="0"/>
              <a:t>2. Потом вы вместе по строчке воспроизводите стихотворение, совмещая с ритмичным наматыванием (нанизыванием) и разматыванием.</a:t>
            </a:r>
          </a:p>
          <a:p>
            <a:r>
              <a:rPr lang="ru-RU" sz="1600" dirty="0" smtClean="0"/>
              <a:t>3. Затем прячем ручки с ниткой за спину. И воспроизводим стихотворение, а наматываем уже нитку или нанизываем бусины понарошку.</a:t>
            </a:r>
          </a:p>
          <a:p>
            <a:endParaRPr lang="ru-RU" dirty="0"/>
          </a:p>
        </p:txBody>
      </p:sp>
      <p:pic>
        <p:nvPicPr>
          <p:cNvPr id="5" name="Рисунок 4" descr="C:\Users\Admin\Desktop\б.jpg"/>
          <p:cNvPicPr/>
          <p:nvPr/>
        </p:nvPicPr>
        <p:blipFill>
          <a:blip r:embed="rId2" cstate="print"/>
          <a:srcRect b="15289"/>
          <a:stretch>
            <a:fillRect/>
          </a:stretch>
        </p:blipFill>
        <p:spPr bwMode="auto">
          <a:xfrm>
            <a:off x="2714612" y="4214818"/>
            <a:ext cx="3867386" cy="2179674"/>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noAutofit/>
          </a:bodyPr>
          <a:lstStyle/>
          <a:p>
            <a:pPr algn="ctr"/>
            <a:r>
              <a:rPr lang="ru-RU" sz="2000" dirty="0" smtClean="0">
                <a:solidFill>
                  <a:schemeClr val="accent1">
                    <a:lumMod val="75000"/>
                  </a:schemeClr>
                </a:solidFill>
              </a:rPr>
              <a:t>ПРОСТЫЕ РИСУНКИ</a:t>
            </a:r>
            <a:br>
              <a:rPr lang="ru-RU" sz="2000" dirty="0" smtClean="0">
                <a:solidFill>
                  <a:schemeClr val="accent1">
                    <a:lumMod val="75000"/>
                  </a:schemeClr>
                </a:solidFill>
              </a:rPr>
            </a:br>
            <a:endParaRPr lang="ru-RU" sz="2000" dirty="0">
              <a:solidFill>
                <a:schemeClr val="accent1">
                  <a:lumMod val="75000"/>
                </a:schemeClr>
              </a:solidFill>
            </a:endParaRPr>
          </a:p>
        </p:txBody>
      </p:sp>
      <p:sp>
        <p:nvSpPr>
          <p:cNvPr id="3" name="Содержимое 2"/>
          <p:cNvSpPr>
            <a:spLocks noGrp="1"/>
          </p:cNvSpPr>
          <p:nvPr>
            <p:ph sz="quarter" idx="1"/>
          </p:nvPr>
        </p:nvSpPr>
        <p:spPr>
          <a:xfrm>
            <a:off x="457200" y="785794"/>
            <a:ext cx="7467600" cy="5688158"/>
          </a:xfrm>
        </p:spPr>
        <p:txBody>
          <a:bodyPr>
            <a:normAutofit lnSpcReduction="10000"/>
          </a:bodyPr>
          <a:lstStyle/>
          <a:p>
            <a:r>
              <a:rPr lang="ru-RU" sz="1800" b="1" dirty="0" smtClean="0"/>
              <a:t>Суть методики</a:t>
            </a:r>
            <a:r>
              <a:rPr lang="ru-RU" sz="1800" dirty="0" smtClean="0"/>
              <a:t> — почти та же, что и в описанной выше, только ключевые понятия ребенок не показывает движениями, а рисует.</a:t>
            </a:r>
          </a:p>
          <a:p>
            <a:r>
              <a:rPr lang="ru-RU" sz="1800" b="1" dirty="0" smtClean="0"/>
              <a:t>Этапы заучивания</a:t>
            </a:r>
            <a:r>
              <a:rPr lang="ru-RU" sz="1800" dirty="0" smtClean="0"/>
              <a:t> — те же, а на этапе рисования картинок важно, чтобы малыш проявил фантазию, сам выбрал символ, который обозначит то или иное понятие. Если ребенок затрудняется, взрослый может ему помочь, не навязывая собственного мнения.</a:t>
            </a:r>
          </a:p>
          <a:p>
            <a:r>
              <a:rPr lang="ru-RU" sz="1800" dirty="0" smtClean="0"/>
              <a:t>Стоит заметить, что чем проще рисунок, тем легче его будет запомнить и воспроизвести. Поэтому не стоит рисовать целые сюжеты, ограничьтесь простой и понятной картинкой. Если у малыша хорошо развито абстрактное мышление, он может нарисовать не совсем понятные вам композиции, состоящие из фигур и линий. Не стоит требовать конкретизации. Главное  чтобы ребенок был способен вспомнить строки стихотворения, опираясь на созданные им образы.</a:t>
            </a:r>
          </a:p>
          <a:p>
            <a:r>
              <a:rPr lang="ru-RU" sz="1800" b="1" dirty="0" smtClean="0"/>
              <a:t>На финальном этапе</a:t>
            </a:r>
            <a:r>
              <a:rPr lang="ru-RU" sz="1800" dirty="0" smtClean="0"/>
              <a:t> запоминания картинки убираются, но ребенок к этому моменту уже настолько запомнил собственные образы, что они остаются у него в памяти и будут помогать вспомнить стихотворение.</a:t>
            </a:r>
            <a:endParaRPr lang="ru-RU"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3000372"/>
          </a:xfrm>
        </p:spPr>
        <p:txBody>
          <a:bodyPr>
            <a:normAutofit/>
          </a:bodyPr>
          <a:lstStyle/>
          <a:p>
            <a:r>
              <a:rPr lang="ru-RU" i="1" dirty="0" smtClean="0">
                <a:solidFill>
                  <a:schemeClr val="tx1"/>
                </a:solidFill>
              </a:rPr>
              <a:t>На пруду — камыши, </a:t>
            </a:r>
            <a:br>
              <a:rPr lang="ru-RU" i="1" dirty="0" smtClean="0">
                <a:solidFill>
                  <a:schemeClr val="tx1"/>
                </a:solidFill>
              </a:rPr>
            </a:br>
            <a:r>
              <a:rPr lang="ru-RU" i="1" dirty="0" smtClean="0">
                <a:solidFill>
                  <a:schemeClr val="tx1"/>
                </a:solidFill>
              </a:rPr>
              <a:t>Расплескались там ерши. </a:t>
            </a:r>
            <a:br>
              <a:rPr lang="ru-RU" i="1" dirty="0" smtClean="0">
                <a:solidFill>
                  <a:schemeClr val="tx1"/>
                </a:solidFill>
              </a:rPr>
            </a:br>
            <a:r>
              <a:rPr lang="ru-RU" i="1" dirty="0" smtClean="0">
                <a:solidFill>
                  <a:schemeClr val="tx1"/>
                </a:solidFill>
              </a:rPr>
              <a:t>Круг — постарше, </a:t>
            </a:r>
            <a:br>
              <a:rPr lang="ru-RU" i="1" dirty="0" smtClean="0">
                <a:solidFill>
                  <a:schemeClr val="tx1"/>
                </a:solidFill>
              </a:rPr>
            </a:br>
            <a:r>
              <a:rPr lang="ru-RU" i="1" dirty="0" smtClean="0">
                <a:solidFill>
                  <a:schemeClr val="tx1"/>
                </a:solidFill>
              </a:rPr>
              <a:t>Круг — помладше </a:t>
            </a:r>
            <a:br>
              <a:rPr lang="ru-RU" i="1" dirty="0" smtClean="0">
                <a:solidFill>
                  <a:schemeClr val="tx1"/>
                </a:solidFill>
              </a:rPr>
            </a:br>
            <a:r>
              <a:rPr lang="ru-RU" i="1" dirty="0" smtClean="0">
                <a:solidFill>
                  <a:schemeClr val="tx1"/>
                </a:solidFill>
              </a:rPr>
              <a:t>Круг — совсем малыши</a:t>
            </a:r>
            <a:r>
              <a:rPr lang="ru-RU" i="1" dirty="0" smtClean="0"/>
              <a:t>!</a:t>
            </a:r>
            <a:r>
              <a:rPr lang="ru-RU" dirty="0" smtClean="0"/>
              <a:t/>
            </a:r>
            <a:br>
              <a:rPr lang="ru-RU" dirty="0" smtClean="0"/>
            </a:br>
            <a:endParaRPr lang="ru-RU" dirty="0"/>
          </a:p>
        </p:txBody>
      </p:sp>
      <p:pic>
        <p:nvPicPr>
          <p:cNvPr id="3" name="Рисунок 2" descr="https://sun9-73.userapi.com/impg/uYX1jtQLPwREWfjMJlJ2uaOG6M9i-y8WCLtbUQ/iEoDaYb4EQY.jpg?size=1620x2160&amp;quality=96&amp;sign=00e7b46fb138e5af4659377ff7a04eb8&amp;type=album"/>
          <p:cNvPicPr/>
          <p:nvPr/>
        </p:nvPicPr>
        <p:blipFill>
          <a:blip r:embed="rId2" cstate="print"/>
          <a:srcRect l="44578" r="3407"/>
          <a:stretch>
            <a:fillRect/>
          </a:stretch>
        </p:blipFill>
        <p:spPr bwMode="auto">
          <a:xfrm rot="16200000">
            <a:off x="2857489" y="642919"/>
            <a:ext cx="3000397" cy="7143801"/>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141</TotalTime>
  <Words>473</Words>
  <PresentationFormat>Экран (4:3)</PresentationFormat>
  <Paragraphs>41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Эркер</vt:lpstr>
      <vt:lpstr>Учим стихи с детьми легко и весело</vt:lpstr>
      <vt:lpstr>Стихи – идеальные «помощники» для развития речи, памяти, кругозора и художественного вкуса ребенка. Но почему-то одни дети учат стихи быстро и с удовольствием, а для других это целая проблема. Как ни странно все зависит от возраста, особенностей развития речи, темперамента и других факторов. </vt:lpstr>
      <vt:lpstr>Правила обучения:</vt:lpstr>
      <vt:lpstr>Для детей с хорошей слуховой памятью</vt:lpstr>
      <vt:lpstr>Пантомима в помощь</vt:lpstr>
      <vt:lpstr>На пруду — камыши,  Расплескались там ерши.  Круг — постарше,  Круг — помладше  Круг — совсем малыши Берем первую строчку: «На пруду камыши». Здесь можно показать движения руками снизу вверх, как бы изображая, какой камыш высокий. «Расплескались там ерши» — можно показать движения руками, как будто ими бьют по воде, а последнее слово «ерши» изобразить с помощью растопыренных вверх пальцев, показывая какой ерш колючий. «Круг постарше…» — это продемонстрируйте с помощью рук, соединенных в круг: большой — руки круглые, но не сходятся,    </vt:lpstr>
      <vt:lpstr>КАТУШКА ПАМЯТИ </vt:lpstr>
      <vt:lpstr>ПРОСТЫЕ РИСУНКИ </vt:lpstr>
      <vt:lpstr>На пруду — камыши,  Расплескались там ерши.  Круг — постарше,  Круг — помладше  Круг — совсем малыши! </vt:lpstr>
      <vt:lpstr>Превратите заучивание в веселую игру. Вы произносите строчку из стихотворения и бросаете малышу мячик, он ее повторяет и кидает мячик вам обратно. Когда стишок запомнится, можно бросать мяч на каждое слово, но в этом случае ребенку нужно не повторять за вами, а произносить следующее слово из стихотворения. Например, для стишка "Идет бычок, качается" это будет выглядеть так. Вы говорите "Идет", бросаете ребенку мяч, он говорит "бычок" и перекидывает мячик вам обратно. Играя, ребенок и сам не заметит, что выучил стихотворение! </vt:lpstr>
      <vt:lpstr>   </vt:lpstr>
      <vt:lpstr>ВЫВОДЫ: 1. Сначала со стихотворением знакомится взрослый (он может прочитать стихотворение про себя). 2. Затем надо прочитать стихотворение ребёнку несколько раз (от 2-ух до 3-ех раз). Необходимо следить за правильностью речи, чёткостью, правильно ставить ударение в словах. Читать медленно. Взрослый – образец для ребёнка. Можно провести беседу с ребёнком, а понял ли он о чём стихотворение. Можно задать наводящие вопросы по тексту. Если встретятся незнакомые слова, объяснить их значение. 3. Попробовать рассказать стихотворение вместе с ребёнком. 4. Сразу обратить внимание на выразительность: на изменение интонации, силы голоса, соблюдение пауз. 5. Можно заучивать стихотворение в игровой форме: - предложить ребёнку рассказывать по строчке по очереди. Сначала взрослый, потом ребёнок и наоборот. - можно заучивать стихотворение, сопровождая слова действиями по ходу содержания. 6. Можно предложить ребёнку опорную схему заучивания стихотворения. Картинки помогут вспомнить стихотворение, восстановить последовательность действий. 7. Если стихотворение большое, можно учить его по частям. 8. Всегда надо подбадривать ребёнка и хвалить, даже если запомнил стихотворение он не достаточно хорошо. Это придаст ребёнку уверенности. 9. Когда ребёнок запомнит стихотворение, надо стараться, чтобы он как можно чаще его рассказывал вслух. Можно рассказать и бабушке, и дедушке, и даже любимой игрушке (мишке или кукле).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Учим стихи с детьми легко и весело</dc:title>
  <dc:creator>Admin</dc:creator>
  <cp:lastModifiedBy>Admin</cp:lastModifiedBy>
  <cp:revision>18</cp:revision>
  <dcterms:created xsi:type="dcterms:W3CDTF">2022-11-14T13:04:27Z</dcterms:created>
  <dcterms:modified xsi:type="dcterms:W3CDTF">2022-11-14T15:36:29Z</dcterms:modified>
</cp:coreProperties>
</file>