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presProps" Target="presProps.xml" /><Relationship Id="rId24" Type="http://schemas.openxmlformats.org/officeDocument/2006/relationships/tableStyles" Target="tableStyles.xml" /><Relationship Id="rId25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EC1D97-8473-4332-B4BD-B6DCEFFE8EFF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4C7F77A-5D8E-43D1-8772-32264B673D56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EC1D97-8473-4332-B4BD-B6DCEFFE8EFF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4C7F77A-5D8E-43D1-8772-32264B673D56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EC1D97-8473-4332-B4BD-B6DCEFFE8EFF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4C7F77A-5D8E-43D1-8772-32264B673D56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EC1D97-8473-4332-B4BD-B6DCEFFE8EFF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4C7F77A-5D8E-43D1-8772-32264B673D56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EC1D97-8473-4332-B4BD-B6DCEFFE8EFF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4C7F77A-5D8E-43D1-8772-32264B673D56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EC1D97-8473-4332-B4BD-B6DCEFFE8EFF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4C7F77A-5D8E-43D1-8772-32264B673D56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EC1D97-8473-4332-B4BD-B6DCEFFE8EFF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4C7F77A-5D8E-43D1-8772-32264B673D56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EC1D97-8473-4332-B4BD-B6DCEFFE8EFF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4C7F77A-5D8E-43D1-8772-32264B673D56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EC1D97-8473-4332-B4BD-B6DCEFFE8EFF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4C7F77A-5D8E-43D1-8772-32264B673D56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EC1D97-8473-4332-B4BD-B6DCEFFE8EFF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4C7F77A-5D8E-43D1-8772-32264B673D56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EC1D97-8473-4332-B4BD-B6DCEFFE8EFF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4C7F77A-5D8E-43D1-8772-32264B673D56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5EC1D97-8473-4332-B4BD-B6DCEFFE8EFF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4C7F77A-5D8E-43D1-8772-32264B673D56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12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13.jp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14.jpg"/><Relationship Id="rId4" Type="http://schemas.openxmlformats.org/officeDocument/2006/relationships/image" Target="../media/image15.jpg"/><Relationship Id="rId5" Type="http://schemas.openxmlformats.org/officeDocument/2006/relationships/image" Target="../media/image16.jp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17.jpg"/><Relationship Id="rId4" Type="http://schemas.openxmlformats.org/officeDocument/2006/relationships/image" Target="../media/image18.jpg"/><Relationship Id="rId5" Type="http://schemas.openxmlformats.org/officeDocument/2006/relationships/image" Target="../media/image19.jp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20.jpg"/><Relationship Id="rId4" Type="http://schemas.openxmlformats.org/officeDocument/2006/relationships/image" Target="../media/image21.jp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22.jpg"/><Relationship Id="rId4" Type="http://schemas.openxmlformats.org/officeDocument/2006/relationships/image" Target="../media/image23.jpg"/><Relationship Id="rId5" Type="http://schemas.openxmlformats.org/officeDocument/2006/relationships/image" Target="../media/image24.jp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25.jp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26.jp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4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5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6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7.jpg"/><Relationship Id="rId4" Type="http://schemas.openxmlformats.org/officeDocument/2006/relationships/image" Target="../media/image8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9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10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0" y="116632"/>
            <a:ext cx="9144072" cy="365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0">
                <a:solidFill>
                  <a:srgbClr val="00B0F0"/>
                </a:solidFill>
                <a:latin typeface="Carlito"/>
                <a:cs typeface="Carlito"/>
              </a:rPr>
              <a:t>МДОУ «Детский сад №94 компенсирующего вида»</a:t>
            </a:r>
            <a:endParaRPr b="0">
              <a:solidFill>
                <a:srgbClr val="00B0F0"/>
              </a:solidFill>
              <a:latin typeface="Carlito"/>
              <a:cs typeface="Carlito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 flipH="0" flipV="0">
            <a:off x="4811099" y="6093295"/>
            <a:ext cx="4333043" cy="64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>
                <a:solidFill>
                  <a:srgbClr val="002060"/>
                </a:solidFill>
                <a:latin typeface="Monotype Corsiva"/>
              </a:rPr>
              <a:t>         </a:t>
            </a:r>
            <a:r>
              <a:rPr lang="ru-RU" b="0">
                <a:solidFill>
                  <a:srgbClr val="002060"/>
                </a:solidFill>
                <a:latin typeface="Carlito"/>
                <a:cs typeface="Carlito"/>
              </a:rPr>
              <a:t> </a:t>
            </a:r>
            <a:r>
              <a:rPr lang="ru-RU" b="0">
                <a:solidFill>
                  <a:srgbClr val="00B0F0"/>
                </a:solidFill>
                <a:latin typeface="Carlito"/>
                <a:cs typeface="Carlito"/>
              </a:rPr>
              <a:t>Петряшева Ирина Николаевна, </a:t>
            </a:r>
            <a:endParaRPr b="0">
              <a:latin typeface="Carlito"/>
              <a:cs typeface="Carlito"/>
            </a:endParaRPr>
          </a:p>
          <a:p>
            <a:pPr>
              <a:defRPr/>
            </a:pPr>
            <a:r>
              <a:rPr lang="ru-RU" b="0">
                <a:solidFill>
                  <a:srgbClr val="00B0F0"/>
                </a:solidFill>
                <a:latin typeface="Carlito"/>
                <a:cs typeface="Carlito"/>
              </a:rPr>
              <a:t>                                        воспитатель</a:t>
            </a:r>
            <a:endParaRPr b="0">
              <a:solidFill>
                <a:srgbClr val="00B0F0"/>
              </a:solidFill>
              <a:latin typeface="Carlito"/>
              <a:cs typeface="Carlito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3976323" y="6381327"/>
            <a:ext cx="1191423" cy="365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0">
                <a:solidFill>
                  <a:srgbClr val="00B0F0"/>
                </a:solidFill>
                <a:latin typeface="Carlito"/>
                <a:cs typeface="Carlito"/>
              </a:rPr>
              <a:t>Ухта, 2020</a:t>
            </a:r>
            <a:endParaRPr b="0">
              <a:solidFill>
                <a:srgbClr val="00B0F0"/>
              </a:solidFill>
              <a:latin typeface="Carlito"/>
              <a:cs typeface="Carlito"/>
            </a:endParaRPr>
          </a:p>
        </p:txBody>
      </p:sp>
      <p:pic>
        <p:nvPicPr>
          <p:cNvPr id="8" name="Рисунок 7" descr="морские обитатели2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85750" y="620688"/>
            <a:ext cx="8572500" cy="5400600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edge/>
      </p:transition>
    </mc:Choice>
    <mc:Fallback>
      <p:transition spd="slow" advClick="1">
        <p:wedg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раки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79512" y="1628800"/>
            <a:ext cx="3925116" cy="26215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 bwMode="auto">
          <a:xfrm>
            <a:off x="4067943" y="0"/>
            <a:ext cx="5076091" cy="5577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>
                <a:solidFill>
                  <a:srgbClr val="FF0000"/>
                </a:solidFill>
                <a:latin typeface="Carlito"/>
                <a:cs typeface="Carlito"/>
              </a:rPr>
              <a:t>Рак</a:t>
            </a:r>
            <a:r>
              <a:rPr lang="ru-RU">
                <a:solidFill>
                  <a:schemeClr val="bg1"/>
                </a:solidFill>
              </a:rPr>
              <a:t> - это членистоногое морское животное. К ракообразным относятся: крупные морские </a:t>
            </a:r>
            <a:r>
              <a:rPr lang="ru-RU">
                <a:solidFill>
                  <a:schemeClr val="bg1"/>
                </a:solidFill>
              </a:rPr>
              <a:t>ракиомары</a:t>
            </a:r>
            <a:r>
              <a:rPr lang="ru-RU">
                <a:solidFill>
                  <a:schemeClr val="bg1"/>
                </a:solidFill>
              </a:rPr>
              <a:t>, раки богомолы, раки-отшельники. Живут в пресных и солёных водоёмах. Тело рака заковано в панцирь, состоит из брюшка и головогруди. Имеет мощные зазубренные клешни, множество разнообразных конечностей - ходовые, плавательные и ротовые, а всего 19 пар, черные глазки на длинных стебельках, усики. У рака хорошо развиты осязание, обоняние, слух и зрение. Сложные глаза, которые видят полное изображение. С ростом тела становится тесным его твердый панцирь. Приходится раку панцирь сбрасывать и линять. В этом состояние рак становится беспомощным и прячется даже от сородичей, которые его могут съесть. Некоторые раки живут до 50. Раки близкие родственники крабов. Они отличаются от крабов присутствием «хвоста» — брюшка. </a:t>
            </a:r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 bwMode="auto">
          <a:xfrm>
            <a:off x="251519" y="116631"/>
            <a:ext cx="8713003" cy="1463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>
                <a:solidFill>
                  <a:srgbClr val="FF0000"/>
                </a:solidFill>
                <a:latin typeface="Carlito"/>
                <a:cs typeface="Carlito"/>
              </a:rPr>
              <a:t>Акула</a:t>
            </a:r>
            <a:r>
              <a:rPr lang="ru-RU" sz="3600">
                <a:solidFill>
                  <a:srgbClr val="FF0000"/>
                </a:solidFill>
                <a:latin typeface="Monotype Corsiva"/>
              </a:rPr>
              <a:t> </a:t>
            </a:r>
            <a:r>
              <a:rPr lang="ru-RU">
                <a:solidFill>
                  <a:schemeClr val="bg1"/>
                </a:solidFill>
              </a:rPr>
              <a:t>одна из самых крупных и агрессивных океанических хищников. Спина и бока этой рыбы окрашены в серый, коричневый или черный цвет, а брюхо – белое, отчего акула и получила свое название. В среднем размер хищника составляет 5-6 м при весе от 600 до 3200 кг.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4" name="Рисунок 3" descr="акула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771800" y="1628800"/>
            <a:ext cx="6186264" cy="34849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 bwMode="auto">
          <a:xfrm>
            <a:off x="0" y="188641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1"/>
                </a:gradFill>
              </a:rPr>
              <a:t>Физминутка</a:t>
            </a:r>
            <a:r>
              <a:rPr lang="ru-RU" sz="5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1"/>
                </a:gradFill>
              </a:rPr>
              <a:t> </a:t>
            </a:r>
            <a:endParaRPr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0" y="980728"/>
            <a:ext cx="914400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>
                <a:solidFill>
                  <a:srgbClr val="FFFF00"/>
                </a:solidFill>
              </a:rPr>
              <a:t>Морской мир</a:t>
            </a:r>
            <a:endParaRPr/>
          </a:p>
          <a:p>
            <a:pPr algn="ctr">
              <a:defRPr/>
            </a:pPr>
            <a:r>
              <a:rPr lang="ru-RU">
                <a:solidFill>
                  <a:schemeClr val="bg1"/>
                </a:solidFill>
              </a:rPr>
              <a:t>В море бурном, море синем</a:t>
            </a:r>
            <a:br>
              <a:rPr lang="ru-RU">
                <a:solidFill>
                  <a:schemeClr val="bg1"/>
                </a:solidFill>
              </a:rPr>
            </a:br>
            <a:r>
              <a:rPr lang="ru-RU">
                <a:solidFill>
                  <a:schemeClr val="bg1"/>
                </a:solidFill>
              </a:rPr>
              <a:t>Быстро плавают дельфины. (кистью руки плавные движения)</a:t>
            </a:r>
            <a:br>
              <a:rPr lang="ru-RU">
                <a:solidFill>
                  <a:schemeClr val="bg1"/>
                </a:solidFill>
              </a:rPr>
            </a:br>
            <a:r>
              <a:rPr lang="ru-RU">
                <a:solidFill>
                  <a:schemeClr val="bg1"/>
                </a:solidFill>
              </a:rPr>
              <a:t>Не пугает их волна</a:t>
            </a:r>
            <a:br>
              <a:rPr lang="ru-RU">
                <a:solidFill>
                  <a:schemeClr val="bg1"/>
                </a:solidFill>
              </a:rPr>
            </a:br>
            <a:r>
              <a:rPr lang="ru-RU">
                <a:solidFill>
                  <a:schemeClr val="bg1"/>
                </a:solidFill>
              </a:rPr>
              <a:t>Рядом плещется она. (</a:t>
            </a:r>
            <a:r>
              <a:rPr lang="ru-RU">
                <a:solidFill>
                  <a:schemeClr val="bg1"/>
                </a:solidFill>
              </a:rPr>
              <a:t>потирание</a:t>
            </a:r>
            <a:r>
              <a:rPr lang="ru-RU">
                <a:solidFill>
                  <a:schemeClr val="bg1"/>
                </a:solidFill>
              </a:rPr>
              <a:t> ладошек)</a:t>
            </a:r>
            <a:br>
              <a:rPr lang="ru-RU">
                <a:solidFill>
                  <a:schemeClr val="bg1"/>
                </a:solidFill>
              </a:rPr>
            </a:br>
            <a:r>
              <a:rPr lang="ru-RU">
                <a:solidFill>
                  <a:schemeClr val="bg1"/>
                </a:solidFill>
              </a:rPr>
              <a:t>Проплывает мимо кит и дельфинам говорит: (ходьба гуськом)</a:t>
            </a:r>
            <a:br>
              <a:rPr lang="ru-RU">
                <a:solidFill>
                  <a:schemeClr val="bg1"/>
                </a:solidFill>
              </a:rPr>
            </a:br>
            <a:r>
              <a:rPr lang="ru-RU">
                <a:solidFill>
                  <a:schemeClr val="bg1"/>
                </a:solidFill>
              </a:rPr>
              <a:t>Вы дельфины не шумите,</a:t>
            </a:r>
            <a:br>
              <a:rPr lang="ru-RU">
                <a:solidFill>
                  <a:schemeClr val="bg1"/>
                </a:solidFill>
              </a:rPr>
            </a:br>
            <a:r>
              <a:rPr lang="ru-RU">
                <a:solidFill>
                  <a:schemeClr val="bg1"/>
                </a:solidFill>
              </a:rPr>
              <a:t>Рыбку быструю ловите:</a:t>
            </a:r>
            <a:br>
              <a:rPr lang="ru-RU">
                <a:solidFill>
                  <a:schemeClr val="bg1"/>
                </a:solidFill>
              </a:rPr>
            </a:br>
            <a:r>
              <a:rPr lang="ru-RU">
                <a:solidFill>
                  <a:schemeClr val="bg1"/>
                </a:solidFill>
              </a:rPr>
              <a:t>Раз, два, три, четыре, пять — (ходьба с хлопками в ладоши)</a:t>
            </a:r>
            <a:br>
              <a:rPr lang="ru-RU">
                <a:solidFill>
                  <a:schemeClr val="bg1"/>
                </a:solidFill>
              </a:rPr>
            </a:br>
            <a:r>
              <a:rPr lang="ru-RU">
                <a:solidFill>
                  <a:schemeClr val="bg1"/>
                </a:solidFill>
              </a:rPr>
              <a:t>Нужно рыбкам уплывать. (кисти рук в замок внутрь и наружу)</a:t>
            </a:r>
            <a:br>
              <a:rPr lang="ru-RU">
                <a:solidFill>
                  <a:schemeClr val="bg1"/>
                </a:solidFill>
              </a:rPr>
            </a:br>
            <a:r>
              <a:rPr lang="ru-RU">
                <a:solidFill>
                  <a:schemeClr val="bg1"/>
                </a:solidFill>
              </a:rPr>
              <a:t>Рыбки плавали, плескались (движения руками)</a:t>
            </a:r>
            <a:br>
              <a:rPr lang="ru-RU">
                <a:solidFill>
                  <a:schemeClr val="bg1"/>
                </a:solidFill>
              </a:rPr>
            </a:br>
            <a:r>
              <a:rPr lang="ru-RU">
                <a:solidFill>
                  <a:schemeClr val="bg1"/>
                </a:solidFill>
              </a:rPr>
              <a:t>В прохладной морской воде.</a:t>
            </a:r>
            <a:br>
              <a:rPr lang="ru-RU">
                <a:solidFill>
                  <a:schemeClr val="bg1"/>
                </a:solidFill>
              </a:rPr>
            </a:br>
            <a:r>
              <a:rPr lang="ru-RU">
                <a:solidFill>
                  <a:schemeClr val="bg1"/>
                </a:solidFill>
              </a:rPr>
              <a:t>То погружаются, то сплывают, (приседания)</a:t>
            </a:r>
            <a:br>
              <a:rPr lang="ru-RU">
                <a:solidFill>
                  <a:schemeClr val="bg1"/>
                </a:solidFill>
              </a:rPr>
            </a:br>
            <a:r>
              <a:rPr lang="ru-RU">
                <a:solidFill>
                  <a:schemeClr val="bg1"/>
                </a:solidFill>
              </a:rPr>
              <a:t>То зароются в песке. (дети ложатся на коврик)</a:t>
            </a:r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 bwMode="auto">
          <a:xfrm>
            <a:off x="179512" y="0"/>
            <a:ext cx="88569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>
                <a:solidFill>
                  <a:schemeClr val="bg1"/>
                </a:solidFill>
              </a:rPr>
              <a:t>В морских и океанских глубинах живут самые разнообразные </a:t>
            </a:r>
            <a:r>
              <a:rPr lang="ru-RU" sz="3600">
                <a:solidFill>
                  <a:srgbClr val="FF0000"/>
                </a:solidFill>
                <a:latin typeface="Monotype Corsiva"/>
              </a:rPr>
              <a:t>рыбы</a:t>
            </a:r>
            <a:r>
              <a:rPr lang="ru-RU">
                <a:solidFill>
                  <a:schemeClr val="bg1"/>
                </a:solidFill>
              </a:rPr>
              <a:t>. </a:t>
            </a:r>
            <a:endParaRPr/>
          </a:p>
          <a:p>
            <a:pPr algn="ctr">
              <a:defRPr/>
            </a:pPr>
            <a:endParaRPr lang="ru-RU" sz="2400" b="1">
              <a:solidFill>
                <a:srgbClr val="FFFF00"/>
              </a:solidFill>
              <a:latin typeface="Monotype Corsiva"/>
            </a:endParaRPr>
          </a:p>
          <a:p>
            <a:pPr algn="ctr">
              <a:defRPr/>
            </a:pPr>
            <a:r>
              <a:rPr lang="ru-RU" sz="2400" b="1">
                <a:solidFill>
                  <a:srgbClr val="FFFF00"/>
                </a:solidFill>
                <a:latin typeface="Monotype Corsiva"/>
              </a:rPr>
              <a:t>Рыба-меч</a:t>
            </a:r>
            <a:r>
              <a:rPr lang="ru-RU">
                <a:solidFill>
                  <a:schemeClr val="bg1"/>
                </a:solidFill>
              </a:rPr>
              <a:t>, вооружённая мечом стремительно нападает на скопление рыбы, нанося жертвам смертельные удары. </a:t>
            </a:r>
            <a:r>
              <a:rPr lang="ru-RU" sz="2400" b="1">
                <a:solidFill>
                  <a:srgbClr val="FFFF00"/>
                </a:solidFill>
                <a:latin typeface="Monotype Corsiva"/>
              </a:rPr>
              <a:t>Рыбы-ежи </a:t>
            </a:r>
            <a:r>
              <a:rPr lang="ru-RU">
                <a:solidFill>
                  <a:schemeClr val="bg1"/>
                </a:solidFill>
              </a:rPr>
              <a:t>-недотроги, если рядом враг, то сразу надуваются и выставляют свои иголки. Они не только колючие, но и ядовитые. </a:t>
            </a:r>
            <a:endParaRPr/>
          </a:p>
          <a:p>
            <a:pPr algn="ctr">
              <a:defRPr/>
            </a:pPr>
            <a:r>
              <a:rPr lang="ru-RU" sz="2400" b="1">
                <a:solidFill>
                  <a:srgbClr val="FFFF00"/>
                </a:solidFill>
                <a:latin typeface="Monotype Corsiva"/>
              </a:rPr>
              <a:t>Рыбы-попугаи</a:t>
            </a:r>
            <a:r>
              <a:rPr lang="ru-RU" b="1">
                <a:solidFill>
                  <a:schemeClr val="bg1"/>
                </a:solidFill>
              </a:rPr>
              <a:t> </a:t>
            </a:r>
            <a:r>
              <a:rPr lang="ru-RU">
                <a:solidFill>
                  <a:schemeClr val="bg1"/>
                </a:solidFill>
              </a:rPr>
              <a:t>красивой окраски, но с мощными челюстями, представляющими опасность для неопытных ныряльщиков. 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4" name="Рисунок 3" descr="рыба меч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23528" y="3284984"/>
            <a:ext cx="2592288" cy="1728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Рисунок 4" descr="рыбы ежи.jp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588224" y="3212976"/>
            <a:ext cx="2438245" cy="17880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Рисунок 5" descr="рыбы попугаи.jp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3203848" y="3068960"/>
            <a:ext cx="3171417" cy="21644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 bwMode="auto">
          <a:xfrm>
            <a:off x="3347863" y="188638"/>
            <a:ext cx="57961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rgbClr val="FFFF00"/>
                </a:solidFill>
                <a:latin typeface="Monotype Corsiva"/>
              </a:rPr>
              <a:t>Рыба-удильщик</a:t>
            </a:r>
            <a:r>
              <a:rPr lang="ru-RU" b="1">
                <a:solidFill>
                  <a:schemeClr val="bg1"/>
                </a:solidFill>
              </a:rPr>
              <a:t>  </a:t>
            </a:r>
            <a:r>
              <a:rPr lang="ru-RU">
                <a:solidFill>
                  <a:schemeClr val="bg1"/>
                </a:solidFill>
              </a:rPr>
              <a:t>приготовил хитрую снасть. У него над головой свисает светящаяся ниточка с «приманкой», похожей на рачка. Удильщик зарывается в морской ил, оставив удочку. Проплывающая рыбка хватает приманку и оказывается в зубастой пасти удильщика.</a:t>
            </a:r>
            <a:endParaRPr/>
          </a:p>
          <a:p>
            <a:pPr algn="ctr">
              <a:defRPr/>
            </a:pPr>
            <a:r>
              <a:rPr lang="ru-RU">
                <a:solidFill>
                  <a:schemeClr val="bg1"/>
                </a:solidFill>
              </a:rPr>
              <a:t> У </a:t>
            </a:r>
            <a:r>
              <a:rPr lang="ru-RU" sz="2400" b="1">
                <a:solidFill>
                  <a:srgbClr val="FFFF00"/>
                </a:solidFill>
                <a:latin typeface="Monotype Corsiva"/>
              </a:rPr>
              <a:t>морского кота </a:t>
            </a:r>
            <a:r>
              <a:rPr lang="ru-RU">
                <a:solidFill>
                  <a:schemeClr val="bg1"/>
                </a:solidFill>
              </a:rPr>
              <a:t>есть длинный хвост с острым шипом и зазубриной, ещё и с ядом. Морскому коту он нужен для защиты.</a:t>
            </a:r>
            <a:endParaRPr/>
          </a:p>
          <a:p>
            <a:pPr algn="ctr">
              <a:defRPr/>
            </a:pPr>
            <a:r>
              <a:rPr lang="ru-RU">
                <a:solidFill>
                  <a:schemeClr val="bg1"/>
                </a:solidFill>
              </a:rPr>
              <a:t> </a:t>
            </a:r>
            <a:r>
              <a:rPr lang="ru-RU" sz="2400" b="1">
                <a:solidFill>
                  <a:srgbClr val="FFFF00"/>
                </a:solidFill>
                <a:latin typeface="Monotype Corsiva"/>
              </a:rPr>
              <a:t>Летучая рыба  </a:t>
            </a:r>
            <a:r>
              <a:rPr lang="ru-RU">
                <a:solidFill>
                  <a:schemeClr val="bg1"/>
                </a:solidFill>
              </a:rPr>
              <a:t>в воде не выделяется. Её длинные плавники сложены, как веер, прижаты к бокам. Выскочив из моря, с распущенными крылатыми плавниками раба с большой скоростью летит над волнами, спасаясь от хищников..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5" name="Рисунок 4" descr="рыба удильщик.jpe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79512" y="332656"/>
            <a:ext cx="3120346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Рисунок 5" descr="морской кот.jp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79512" y="2564904"/>
            <a:ext cx="3096344" cy="23222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8" name="Рисунок 7" descr="л рыба.jp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932040" y="4221088"/>
            <a:ext cx="2736304" cy="18242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 bwMode="auto">
          <a:xfrm>
            <a:off x="251520" y="116632"/>
            <a:ext cx="87129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rgbClr val="FFFF00"/>
                </a:solidFill>
                <a:latin typeface="Monotype Corsiva"/>
              </a:rPr>
              <a:t>Рыба-игла</a:t>
            </a:r>
            <a:r>
              <a:rPr lang="ru-RU">
                <a:solidFill>
                  <a:schemeClr val="bg1"/>
                </a:solidFill>
              </a:rPr>
              <a:t>  живёт среди водорослей. Она похожа на стебелёк и плавает вверх длинным рыльцем. Приоткроет рот, раздует щёки и засасывает рачков, как пылесос. </a:t>
            </a:r>
            <a:r>
              <a:rPr lang="ru-RU" sz="2400" b="1">
                <a:solidFill>
                  <a:srgbClr val="FFFF00"/>
                </a:solidFill>
                <a:latin typeface="Monotype Corsiva"/>
              </a:rPr>
              <a:t>Рыба-большерот</a:t>
            </a:r>
            <a:r>
              <a:rPr lang="ru-RU">
                <a:solidFill>
                  <a:schemeClr val="bg1"/>
                </a:solidFill>
              </a:rPr>
              <a:t>  мало похожа на рыбу. У неё большая и беззубая пасть, которая растягивается, как мешок. А на длинном хвосте большерота расположен маленький «фонарик». Он светится и заманивает рачков. Они все заглатываются в открытой огромной пастью большерота</a:t>
            </a:r>
            <a:endParaRPr lang="ru-RU"/>
          </a:p>
        </p:txBody>
      </p:sp>
      <p:pic>
        <p:nvPicPr>
          <p:cNvPr id="4" name="Рисунок 3" descr="рыба игла.jpg"/>
          <p:cNvPicPr>
            <a:picLocks noChangeAspect="1"/>
          </p:cNvPicPr>
          <p:nvPr/>
        </p:nvPicPr>
        <p:blipFill>
          <a:blip r:embed="rId3"/>
          <a:srcRect l="0" t="0" r="0" b="6153"/>
          <a:stretch/>
        </p:blipFill>
        <p:spPr bwMode="auto">
          <a:xfrm>
            <a:off x="323528" y="2276872"/>
            <a:ext cx="4464496" cy="28697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Рисунок 4" descr="большерот.jpg"/>
          <p:cNvPicPr>
            <a:picLocks noChangeAspect="1"/>
          </p:cNvPicPr>
          <p:nvPr/>
        </p:nvPicPr>
        <p:blipFill>
          <a:blip r:embed="rId4"/>
          <a:srcRect l="15350" t="0" r="0" b="3995"/>
          <a:stretch/>
        </p:blipFill>
        <p:spPr bwMode="auto">
          <a:xfrm>
            <a:off x="5148064" y="2276872"/>
            <a:ext cx="3744416" cy="28350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 bwMode="auto">
          <a:xfrm>
            <a:off x="179511" y="980727"/>
            <a:ext cx="4320515" cy="4602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>
              <a:latin typeface="Monotype Corsiva"/>
            </a:endParaRPr>
          </a:p>
          <a:p>
            <a:pPr algn="ctr">
              <a:defRPr/>
            </a:pPr>
            <a:endParaRPr lang="ru-RU">
              <a:latin typeface="Monotype Corsiva"/>
            </a:endParaRPr>
          </a:p>
          <a:p>
            <a:pPr algn="ctr">
              <a:defRPr/>
            </a:pPr>
            <a:r>
              <a:rPr lang="ru-RU" sz="2400">
                <a:solidFill>
                  <a:schemeClr val="bg1"/>
                </a:solidFill>
                <a:latin typeface="Carlito"/>
                <a:cs typeface="Carlito"/>
              </a:rPr>
              <a:t>Плавают в море киты и пингвины,</a:t>
            </a:r>
            <a:br>
              <a:rPr lang="ru-RU" sz="2400">
                <a:solidFill>
                  <a:schemeClr val="bg1"/>
                </a:solidFill>
                <a:latin typeface="Carlito"/>
                <a:cs typeface="Carlito"/>
              </a:rPr>
            </a:br>
            <a:r>
              <a:rPr lang="ru-RU" sz="2400">
                <a:solidFill>
                  <a:schemeClr val="bg1"/>
                </a:solidFill>
                <a:latin typeface="Carlito"/>
                <a:cs typeface="Carlito"/>
              </a:rPr>
              <a:t>Крабы, креветки, акулы, дельфины.</a:t>
            </a:r>
            <a:br>
              <a:rPr lang="ru-RU" sz="2400">
                <a:solidFill>
                  <a:schemeClr val="bg1"/>
                </a:solidFill>
                <a:latin typeface="Carlito"/>
                <a:cs typeface="Carlito"/>
              </a:rPr>
            </a:br>
            <a:r>
              <a:rPr lang="ru-RU" sz="2400">
                <a:solidFill>
                  <a:schemeClr val="bg1"/>
                </a:solidFill>
                <a:latin typeface="Carlito"/>
                <a:cs typeface="Carlito"/>
              </a:rPr>
              <a:t>Скаты морские, морские ежи,</a:t>
            </a:r>
            <a:br>
              <a:rPr lang="ru-RU" sz="2400">
                <a:solidFill>
                  <a:schemeClr val="bg1"/>
                </a:solidFill>
                <a:latin typeface="Carlito"/>
                <a:cs typeface="Carlito"/>
              </a:rPr>
            </a:br>
            <a:r>
              <a:rPr lang="ru-RU" sz="2400">
                <a:solidFill>
                  <a:schemeClr val="bg1"/>
                </a:solidFill>
                <a:latin typeface="Carlito"/>
                <a:cs typeface="Carlito"/>
              </a:rPr>
              <a:t>Белые мишки, тюлени, моржи.</a:t>
            </a:r>
            <a:br>
              <a:rPr lang="ru-RU" sz="2400">
                <a:solidFill>
                  <a:schemeClr val="bg1"/>
                </a:solidFill>
                <a:latin typeface="Carlito"/>
                <a:cs typeface="Carlito"/>
              </a:rPr>
            </a:br>
            <a:r>
              <a:rPr lang="ru-RU" sz="2400">
                <a:solidFill>
                  <a:schemeClr val="bg1"/>
                </a:solidFill>
                <a:latin typeface="Carlito"/>
                <a:cs typeface="Carlito"/>
              </a:rPr>
              <a:t>В речке и озере – рыбка резвится.</a:t>
            </a:r>
            <a:br>
              <a:rPr lang="ru-RU" sz="2400">
                <a:solidFill>
                  <a:schemeClr val="bg1"/>
                </a:solidFill>
                <a:latin typeface="Carlito"/>
                <a:cs typeface="Carlito"/>
              </a:rPr>
            </a:br>
            <a:r>
              <a:rPr lang="ru-RU" sz="2400">
                <a:solidFill>
                  <a:schemeClr val="bg1"/>
                </a:solidFill>
                <a:latin typeface="Carlito"/>
                <a:cs typeface="Carlito"/>
              </a:rPr>
              <a:t>Плавают все, кто воды не боится!</a:t>
            </a:r>
            <a:br>
              <a:rPr lang="ru-RU" sz="2400">
                <a:solidFill>
                  <a:schemeClr val="bg1"/>
                </a:solidFill>
                <a:latin typeface="Carlito"/>
                <a:cs typeface="Carlito"/>
              </a:rPr>
            </a:br>
            <a:r>
              <a:rPr lang="ru-RU" sz="2000">
                <a:solidFill>
                  <a:srgbClr val="FFFF00"/>
                </a:solidFill>
                <a:latin typeface="Carlito"/>
                <a:cs typeface="Carlito"/>
              </a:rPr>
              <a:t>                                             </a:t>
            </a:r>
            <a:r>
              <a:rPr lang="ru-RU" sz="2000" b="1">
                <a:solidFill>
                  <a:srgbClr val="FFFF00"/>
                </a:solidFill>
                <a:latin typeface="Carlito"/>
                <a:cs typeface="Carlito"/>
              </a:rPr>
              <a:t>А. </a:t>
            </a:r>
            <a:r>
              <a:rPr lang="ru-RU" sz="2000" b="1">
                <a:solidFill>
                  <a:srgbClr val="FFFF00"/>
                </a:solidFill>
                <a:latin typeface="Carlito"/>
                <a:cs typeface="Carlito"/>
              </a:rPr>
              <a:t>Вайнер</a:t>
            </a:r>
            <a:endParaRPr sz="2000">
              <a:solidFill>
                <a:srgbClr val="FFFF00"/>
              </a:solidFill>
              <a:latin typeface="Carlito"/>
              <a:cs typeface="Carlito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3602024" y="116632"/>
            <a:ext cx="19399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1"/>
                </a:gradFill>
              </a:rPr>
              <a:t>Стихи</a:t>
            </a:r>
            <a:endParaRPr lang="ru-RU" sz="54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076055" y="1340767"/>
            <a:ext cx="3888468" cy="1859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>
                <a:solidFill>
                  <a:schemeClr val="bg1"/>
                </a:solidFill>
                <a:latin typeface="Carlito"/>
                <a:cs typeface="Carlito"/>
              </a:rPr>
              <a:t>В самом центре океана</a:t>
            </a:r>
            <a:br>
              <a:rPr lang="ru-RU" sz="2400">
                <a:solidFill>
                  <a:schemeClr val="bg1"/>
                </a:solidFill>
                <a:latin typeface="Carlito"/>
                <a:cs typeface="Carlito"/>
              </a:rPr>
            </a:br>
            <a:r>
              <a:rPr lang="ru-RU" sz="2400">
                <a:solidFill>
                  <a:schemeClr val="bg1"/>
                </a:solidFill>
                <a:latin typeface="Carlito"/>
                <a:cs typeface="Carlito"/>
              </a:rPr>
              <a:t>Бьет струя, как из фонтана!</a:t>
            </a:r>
            <a:br>
              <a:rPr lang="ru-RU" sz="2400">
                <a:solidFill>
                  <a:schemeClr val="bg1"/>
                </a:solidFill>
                <a:latin typeface="Carlito"/>
                <a:cs typeface="Carlito"/>
              </a:rPr>
            </a:br>
            <a:r>
              <a:rPr lang="ru-RU" sz="2400">
                <a:solidFill>
                  <a:schemeClr val="bg1"/>
                </a:solidFill>
                <a:latin typeface="Carlito"/>
                <a:cs typeface="Carlito"/>
              </a:rPr>
              <a:t>Фантастичный, чудный вид</a:t>
            </a:r>
            <a:br>
              <a:rPr lang="ru-RU" sz="2400">
                <a:solidFill>
                  <a:schemeClr val="bg1"/>
                </a:solidFill>
                <a:latin typeface="Carlito"/>
                <a:cs typeface="Carlito"/>
              </a:rPr>
            </a:br>
            <a:r>
              <a:rPr lang="ru-RU" sz="2400">
                <a:solidFill>
                  <a:schemeClr val="bg1"/>
                </a:solidFill>
                <a:latin typeface="Carlito"/>
                <a:cs typeface="Carlito"/>
              </a:rPr>
              <a:t>Дарит нам огромный </a:t>
            </a:r>
            <a:r>
              <a:rPr lang="ru-RU" sz="2400" b="1">
                <a:solidFill>
                  <a:schemeClr val="bg1"/>
                </a:solidFill>
                <a:latin typeface="Carlito"/>
                <a:cs typeface="Carlito"/>
              </a:rPr>
              <a:t>кит</a:t>
            </a:r>
            <a:r>
              <a:rPr lang="ru-RU" sz="2400">
                <a:solidFill>
                  <a:schemeClr val="bg1"/>
                </a:solidFill>
                <a:latin typeface="Carlito"/>
                <a:cs typeface="Carlito"/>
              </a:rPr>
              <a:t>!</a:t>
            </a:r>
            <a:br>
              <a:rPr lang="ru-RU">
                <a:solidFill>
                  <a:schemeClr val="bg1"/>
                </a:solidFill>
                <a:latin typeface="Carlito"/>
                <a:cs typeface="Carlito"/>
              </a:rPr>
            </a:br>
            <a:r>
              <a:rPr lang="ru-RU">
                <a:solidFill>
                  <a:schemeClr val="bg1"/>
                </a:solidFill>
                <a:latin typeface="Carlito"/>
                <a:cs typeface="Carlito"/>
              </a:rPr>
              <a:t>                                                </a:t>
            </a:r>
            <a:r>
              <a:rPr lang="ru-RU" sz="2000" b="1">
                <a:solidFill>
                  <a:srgbClr val="FFFF00"/>
                </a:solidFill>
                <a:latin typeface="Carlito"/>
                <a:cs typeface="Carlito"/>
              </a:rPr>
              <a:t>Вера Ни </a:t>
            </a:r>
            <a:r>
              <a:rPr lang="ru-RU" sz="2000" b="1">
                <a:solidFill>
                  <a:srgbClr val="FFFF00"/>
                </a:solidFill>
                <a:latin typeface="Carlito"/>
                <a:cs typeface="Carlito"/>
              </a:rPr>
              <a:t>Ка</a:t>
            </a:r>
            <a:endParaRPr sz="2000">
              <a:solidFill>
                <a:srgbClr val="FFFF00"/>
              </a:solidFill>
              <a:latin typeface="Carlito"/>
              <a:cs typeface="Carlito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932039" y="3330698"/>
            <a:ext cx="3888468" cy="2651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>
                <a:solidFill>
                  <a:schemeClr val="bg1"/>
                </a:solidFill>
                <a:latin typeface="Monotype Corsiva"/>
              </a:rPr>
              <a:t>              </a:t>
            </a:r>
            <a:r>
              <a:rPr lang="ru-RU" sz="2400" b="1">
                <a:solidFill>
                  <a:srgbClr val="FFFF00"/>
                </a:solidFill>
                <a:latin typeface="Carlito"/>
                <a:cs typeface="Carlito"/>
              </a:rPr>
              <a:t>Черепаха</a:t>
            </a:r>
            <a:endParaRPr>
              <a:latin typeface="Carlito"/>
              <a:cs typeface="Carlito"/>
            </a:endParaRPr>
          </a:p>
          <a:p>
            <a:pPr>
              <a:defRPr/>
            </a:pPr>
            <a:r>
              <a:rPr lang="ru-RU" sz="2400">
                <a:solidFill>
                  <a:schemeClr val="bg1"/>
                </a:solidFill>
                <a:latin typeface="Carlito"/>
                <a:cs typeface="Carlito"/>
              </a:rPr>
              <a:t>Я много лет живу на свете,</a:t>
            </a:r>
            <a:br>
              <a:rPr lang="ru-RU" sz="2400">
                <a:solidFill>
                  <a:schemeClr val="bg1"/>
                </a:solidFill>
                <a:latin typeface="Carlito"/>
                <a:cs typeface="Carlito"/>
              </a:rPr>
            </a:br>
            <a:r>
              <a:rPr lang="ru-RU" sz="2400">
                <a:solidFill>
                  <a:schemeClr val="bg1"/>
                </a:solidFill>
                <a:latin typeface="Carlito"/>
                <a:cs typeface="Carlito"/>
              </a:rPr>
              <a:t>Со мною все давно знакомы.</a:t>
            </a:r>
            <a:br>
              <a:rPr lang="ru-RU" sz="2400">
                <a:solidFill>
                  <a:schemeClr val="bg1"/>
                </a:solidFill>
                <a:latin typeface="Carlito"/>
                <a:cs typeface="Carlito"/>
              </a:rPr>
            </a:br>
            <a:r>
              <a:rPr lang="ru-RU" sz="2400">
                <a:solidFill>
                  <a:schemeClr val="bg1"/>
                </a:solidFill>
                <a:latin typeface="Carlito"/>
                <a:cs typeface="Carlito"/>
              </a:rPr>
              <a:t>Хотя, представьте себе дети,</a:t>
            </a:r>
            <a:br>
              <a:rPr lang="ru-RU" sz="2400">
                <a:solidFill>
                  <a:schemeClr val="bg1"/>
                </a:solidFill>
                <a:latin typeface="Carlito"/>
                <a:cs typeface="Carlito"/>
              </a:rPr>
            </a:br>
            <a:r>
              <a:rPr lang="ru-RU" sz="2400">
                <a:solidFill>
                  <a:schemeClr val="bg1"/>
                </a:solidFill>
                <a:latin typeface="Carlito"/>
                <a:cs typeface="Carlito"/>
              </a:rPr>
              <a:t>Совсем не выхожу из дома!</a:t>
            </a:r>
            <a:endParaRPr sz="2400">
              <a:solidFill>
                <a:schemeClr val="bg1"/>
              </a:solidFill>
              <a:latin typeface="Carlito"/>
              <a:cs typeface="Carlito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 bwMode="auto">
          <a:xfrm>
            <a:off x="-108520" y="1556792"/>
            <a:ext cx="30963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>
                <a:solidFill>
                  <a:srgbClr val="FF0000"/>
                </a:solidFill>
                <a:latin typeface="Monotype Corsiva"/>
              </a:rPr>
              <a:t>1.</a:t>
            </a:r>
            <a:r>
              <a:rPr lang="ru-RU" sz="2400">
                <a:solidFill>
                  <a:schemeClr val="bg1"/>
                </a:solidFill>
                <a:latin typeface="Monotype Corsiva"/>
              </a:rPr>
              <a:t> Через море-океан </a:t>
            </a:r>
            <a:br>
              <a:rPr lang="ru-RU" sz="2400">
                <a:solidFill>
                  <a:schemeClr val="bg1"/>
                </a:solidFill>
                <a:latin typeface="Monotype Corsiva"/>
              </a:rPr>
            </a:br>
            <a:r>
              <a:rPr lang="ru-RU" sz="2400">
                <a:solidFill>
                  <a:schemeClr val="bg1"/>
                </a:solidFill>
                <a:latin typeface="Monotype Corsiva"/>
              </a:rPr>
              <a:t>    Плывёт чудо-великан, </a:t>
            </a:r>
            <a:br>
              <a:rPr lang="ru-RU" sz="2400">
                <a:solidFill>
                  <a:schemeClr val="bg1"/>
                </a:solidFill>
                <a:latin typeface="Monotype Corsiva"/>
              </a:rPr>
            </a:br>
            <a:r>
              <a:rPr lang="ru-RU" sz="2400">
                <a:solidFill>
                  <a:schemeClr val="bg1"/>
                </a:solidFill>
                <a:latin typeface="Monotype Corsiva"/>
              </a:rPr>
              <a:t>     А ус во рту прячет. </a:t>
            </a:r>
            <a:endParaRPr lang="ru-RU" sz="2400">
              <a:solidFill>
                <a:schemeClr val="bg1"/>
              </a:solidFill>
              <a:latin typeface="Monotype Corsiva"/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07504" y="116632"/>
            <a:ext cx="89289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1"/>
                </a:gradFill>
              </a:rPr>
              <a:t>Загадки</a:t>
            </a:r>
            <a:endParaRPr lang="ru-RU" sz="54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5" name="Рисунок 4" descr="кит.jpg"/>
          <p:cNvPicPr>
            <a:picLocks noChangeAspect="1"/>
          </p:cNvPicPr>
          <p:nvPr/>
        </p:nvPicPr>
        <p:blipFill>
          <a:blip r:embed="rId3"/>
          <a:srcRect l="0" t="6738" r="0" b="0"/>
          <a:stretch/>
        </p:blipFill>
        <p:spPr bwMode="auto">
          <a:xfrm>
            <a:off x="395536" y="3212976"/>
            <a:ext cx="1959823" cy="18277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 bwMode="auto">
          <a:xfrm>
            <a:off x="5436096" y="1052736"/>
            <a:ext cx="3707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>
                <a:solidFill>
                  <a:srgbClr val="FF0000"/>
                </a:solidFill>
                <a:latin typeface="Monotype Corsiva"/>
              </a:rPr>
              <a:t>2. </a:t>
            </a:r>
            <a:r>
              <a:rPr lang="ru-RU" sz="2400">
                <a:solidFill>
                  <a:schemeClr val="bg1"/>
                </a:solidFill>
                <a:latin typeface="Monotype Corsiva"/>
              </a:rPr>
              <a:t>Сапожник — не сапожник, </a:t>
            </a:r>
            <a:br>
              <a:rPr lang="ru-RU" sz="2400">
                <a:solidFill>
                  <a:schemeClr val="bg1"/>
                </a:solidFill>
                <a:latin typeface="Monotype Corsiva"/>
              </a:rPr>
            </a:br>
            <a:r>
              <a:rPr lang="ru-RU" sz="2400">
                <a:solidFill>
                  <a:schemeClr val="bg1"/>
                </a:solidFill>
                <a:latin typeface="Monotype Corsiva"/>
              </a:rPr>
              <a:t>Портной — не портной. </a:t>
            </a:r>
            <a:br>
              <a:rPr lang="ru-RU" sz="2400">
                <a:solidFill>
                  <a:schemeClr val="bg1"/>
                </a:solidFill>
                <a:latin typeface="Monotype Corsiva"/>
              </a:rPr>
            </a:br>
            <a:r>
              <a:rPr lang="ru-RU" sz="2400">
                <a:solidFill>
                  <a:schemeClr val="bg1"/>
                </a:solidFill>
                <a:latin typeface="Monotype Corsiva"/>
              </a:rPr>
              <a:t>Держит во рту щетинку, </a:t>
            </a:r>
            <a:br>
              <a:rPr lang="ru-RU" sz="2400">
                <a:solidFill>
                  <a:schemeClr val="bg1"/>
                </a:solidFill>
                <a:latin typeface="Monotype Corsiva"/>
              </a:rPr>
            </a:br>
            <a:r>
              <a:rPr lang="ru-RU" sz="2400">
                <a:solidFill>
                  <a:schemeClr val="bg1"/>
                </a:solidFill>
                <a:latin typeface="Monotype Corsiva"/>
              </a:rPr>
              <a:t>В руках — ножницы.</a:t>
            </a:r>
            <a:endParaRPr lang="ru-RU" sz="2400">
              <a:solidFill>
                <a:schemeClr val="bg1"/>
              </a:solidFill>
              <a:latin typeface="Monotype Corsiva"/>
            </a:endParaRPr>
          </a:p>
        </p:txBody>
      </p:sp>
      <p:pic>
        <p:nvPicPr>
          <p:cNvPr id="7" name="Рисунок 6" descr="рак.jp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948264" y="2924944"/>
            <a:ext cx="1772816" cy="17728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 bwMode="auto">
          <a:xfrm>
            <a:off x="3131840" y="3645024"/>
            <a:ext cx="31683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>
                <a:solidFill>
                  <a:srgbClr val="FF0000"/>
                </a:solidFill>
                <a:latin typeface="Monotype Corsiva"/>
              </a:rPr>
              <a:t>3.</a:t>
            </a:r>
            <a:r>
              <a:rPr lang="ru-RU" sz="2400">
                <a:solidFill>
                  <a:schemeClr val="bg1"/>
                </a:solidFill>
                <a:latin typeface="Monotype Corsiva"/>
              </a:rPr>
              <a:t>В море, не касаясь дна,</a:t>
            </a:r>
            <a:br>
              <a:rPr lang="ru-RU" sz="2400">
                <a:solidFill>
                  <a:schemeClr val="bg1"/>
                </a:solidFill>
                <a:latin typeface="Monotype Corsiva"/>
              </a:rPr>
            </a:br>
            <a:r>
              <a:rPr lang="ru-RU" sz="2400">
                <a:solidFill>
                  <a:schemeClr val="bg1"/>
                </a:solidFill>
                <a:latin typeface="Monotype Corsiva"/>
              </a:rPr>
              <a:t>Рыба плавает одна.</a:t>
            </a:r>
            <a:br>
              <a:rPr lang="ru-RU" sz="2400">
                <a:solidFill>
                  <a:schemeClr val="bg1"/>
                </a:solidFill>
                <a:latin typeface="Monotype Corsiva"/>
              </a:rPr>
            </a:br>
            <a:r>
              <a:rPr lang="ru-RU" sz="2400">
                <a:solidFill>
                  <a:schemeClr val="bg1"/>
                </a:solidFill>
                <a:latin typeface="Monotype Corsiva"/>
              </a:rPr>
              <a:t>Остальным всем страх внушая,</a:t>
            </a:r>
            <a:br>
              <a:rPr lang="ru-RU" sz="2400">
                <a:solidFill>
                  <a:schemeClr val="bg1"/>
                </a:solidFill>
                <a:latin typeface="Monotype Corsiva"/>
              </a:rPr>
            </a:br>
            <a:r>
              <a:rPr lang="ru-RU" sz="2400">
                <a:solidFill>
                  <a:schemeClr val="bg1"/>
                </a:solidFill>
                <a:latin typeface="Monotype Corsiva"/>
              </a:rPr>
              <a:t>Злая, сильная, большая!</a:t>
            </a:r>
            <a:endParaRPr lang="ru-RU" sz="2400">
              <a:solidFill>
                <a:schemeClr val="bg1"/>
              </a:solidFill>
              <a:latin typeface="Monotype Corsiva"/>
            </a:endParaRPr>
          </a:p>
        </p:txBody>
      </p:sp>
      <p:pic>
        <p:nvPicPr>
          <p:cNvPr id="9" name="Рисунок 8" descr="акула2.jp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3347863" y="1772816"/>
            <a:ext cx="2137420" cy="17241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 bwMode="auto">
          <a:xfrm>
            <a:off x="2346682" y="188640"/>
            <a:ext cx="44506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1"/>
                </a:gradFill>
              </a:rPr>
              <a:t>«Найди тень»</a:t>
            </a:r>
            <a:endParaRPr lang="ru-RU" sz="54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5" name="Рисунок 4" descr="найди тень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51521" y="1196752"/>
            <a:ext cx="8670828" cy="5400600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 bwMode="auto">
          <a:xfrm>
            <a:off x="1330156" y="116632"/>
            <a:ext cx="64836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1"/>
                </a:gradFill>
              </a:rPr>
              <a:t>«Найди 10 отличий»</a:t>
            </a:r>
            <a:endParaRPr lang="ru-RU" sz="54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5" name="Рисунок 4" descr="10 отлич.jpg"/>
          <p:cNvPicPr>
            <a:picLocks noChangeAspect="1"/>
          </p:cNvPicPr>
          <p:nvPr/>
        </p:nvPicPr>
        <p:blipFill>
          <a:blip r:embed="rId3"/>
          <a:srcRect l="0" t="0" r="0" b="10816"/>
          <a:stretch/>
        </p:blipFill>
        <p:spPr bwMode="auto">
          <a:xfrm>
            <a:off x="179512" y="1124744"/>
            <a:ext cx="8763100" cy="4320480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 bwMode="auto">
          <a:xfrm>
            <a:off x="3635895" y="512489"/>
            <a:ext cx="5400671" cy="4754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800">
                <a:solidFill>
                  <a:schemeClr val="bg1"/>
                </a:solidFill>
                <a:latin typeface="Carlito"/>
                <a:cs typeface="Carlito"/>
              </a:rPr>
              <a:t>В космосе наша планета Земля кажется </a:t>
            </a:r>
            <a:r>
              <a:rPr lang="ru-RU" sz="1800">
                <a:solidFill>
                  <a:schemeClr val="bg1"/>
                </a:solidFill>
                <a:latin typeface="Carlito"/>
                <a:cs typeface="Carlito"/>
              </a:rPr>
              <a:t>голубого</a:t>
            </a:r>
            <a:r>
              <a:rPr lang="ru-RU" sz="1800">
                <a:solidFill>
                  <a:schemeClr val="bg1"/>
                </a:solidFill>
                <a:latin typeface="Carlito"/>
                <a:cs typeface="Carlito"/>
              </a:rPr>
              <a:t> цвета. Это, потому что меньшую её часть составляет суша, а большую океаны, моря, реки, озёра, болота. </a:t>
            </a:r>
            <a:endParaRPr sz="1800">
              <a:latin typeface="Carlito"/>
              <a:cs typeface="Carlito"/>
            </a:endParaRPr>
          </a:p>
          <a:p>
            <a:pPr algn="just">
              <a:defRPr/>
            </a:pPr>
            <a:r>
              <a:rPr lang="ru-RU" sz="1800" b="1">
                <a:solidFill>
                  <a:srgbClr val="FF0000"/>
                </a:solidFill>
                <a:latin typeface="Carlito"/>
                <a:cs typeface="Carlito"/>
              </a:rPr>
              <a:t> Подводный мир морей и океанов </a:t>
            </a:r>
            <a:r>
              <a:rPr lang="ru-RU" sz="1800">
                <a:solidFill>
                  <a:schemeClr val="bg1"/>
                </a:solidFill>
                <a:latin typeface="Carlito"/>
                <a:cs typeface="Carlito"/>
              </a:rPr>
              <a:t>интересный и загадочный. В нём обитает множество самых разнообразных животных, растений, рыб. Жизнь в океане намного разнообразнее, чем на суше, а многие растений и животных встречаются только в морях. В водах океана живут и простейшие организмы, и млекопитающие. Даже в настоящее время учёные находят новых ещё неизведанных животных. На морском дне можно увидеть животных, удивительно похожих на растения. Актинии напоминают яркие, причудливые цветы, </a:t>
            </a:r>
            <a:r>
              <a:rPr lang="ru-RU" sz="1800">
                <a:solidFill>
                  <a:schemeClr val="bg1"/>
                </a:solidFill>
                <a:latin typeface="Carlito"/>
                <a:cs typeface="Carlito"/>
              </a:rPr>
              <a:t>кораллысказочный</a:t>
            </a:r>
            <a:r>
              <a:rPr lang="ru-RU" sz="1800">
                <a:solidFill>
                  <a:schemeClr val="bg1"/>
                </a:solidFill>
                <a:latin typeface="Carlito"/>
                <a:cs typeface="Carlito"/>
              </a:rPr>
              <a:t> лес. Лучистые звёзды ловко, как гимнасты переворачиваются, продвигаясь, ища добычу. Словно на ходулях, «шагают» колючие ежи. </a:t>
            </a:r>
            <a:endParaRPr sz="1800">
              <a:solidFill>
                <a:schemeClr val="bg1"/>
              </a:solidFill>
              <a:latin typeface="Carlito"/>
              <a:cs typeface="Carlito"/>
            </a:endParaRPr>
          </a:p>
        </p:txBody>
      </p:sp>
      <p:pic>
        <p:nvPicPr>
          <p:cNvPr id="7" name="Рисунок 6" descr="земля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23528" y="1124744"/>
            <a:ext cx="3312368" cy="33123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 bwMode="auto">
          <a:xfrm>
            <a:off x="1752964" y="1340768"/>
            <a:ext cx="6923491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lang="ru-RU" sz="72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1"/>
                </a:gradFill>
              </a:rPr>
              <a:t>Спасибо </a:t>
            </a:r>
            <a:endParaRPr/>
          </a:p>
          <a:p>
            <a:pPr algn="ctr">
              <a:defRPr/>
            </a:pPr>
            <a:r>
              <a:rPr lang="ru-RU" sz="72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1"/>
                </a:gradFill>
              </a:rPr>
              <a:t>за внимание.</a:t>
            </a:r>
            <a:endParaRPr lang="ru-RU" sz="72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1"/>
              </a:gra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дельфин.jpg"/>
          <p:cNvPicPr>
            <a:picLocks noChangeAspect="1"/>
          </p:cNvPicPr>
          <p:nvPr/>
        </p:nvPicPr>
        <p:blipFill>
          <a:blip r:embed="rId3"/>
          <a:srcRect l="17713" t="0" r="0" b="0"/>
          <a:stretch/>
        </p:blipFill>
        <p:spPr bwMode="auto">
          <a:xfrm>
            <a:off x="179512" y="1340768"/>
            <a:ext cx="4108226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 bwMode="auto">
          <a:xfrm>
            <a:off x="4211959" y="247649"/>
            <a:ext cx="4932111" cy="5577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>
                <a:solidFill>
                  <a:srgbClr val="FF0000"/>
                </a:solidFill>
                <a:latin typeface="Carlito"/>
                <a:cs typeface="Carlito"/>
              </a:rPr>
              <a:t>Дельфины</a:t>
            </a:r>
            <a:r>
              <a:rPr lang="ru-RU" sz="3600">
                <a:solidFill>
                  <a:srgbClr val="FF0000"/>
                </a:solidFill>
                <a:latin typeface="Monotype Corsiva"/>
              </a:rPr>
              <a:t> </a:t>
            </a:r>
            <a:r>
              <a:rPr lang="ru-RU">
                <a:solidFill>
                  <a:schemeClr val="bg1"/>
                </a:solidFill>
              </a:rPr>
              <a:t>- это самые умные морские млекопитающие животные, относятся к китообразным. В природе существует почти сорок видов дельфинов (афалины, </a:t>
            </a:r>
            <a:r>
              <a:rPr lang="ru-RU">
                <a:solidFill>
                  <a:schemeClr val="bg1"/>
                </a:solidFill>
              </a:rPr>
              <a:t>косатки</a:t>
            </a:r>
            <a:r>
              <a:rPr lang="ru-RU">
                <a:solidFill>
                  <a:schemeClr val="bg1"/>
                </a:solidFill>
              </a:rPr>
              <a:t>, серые, китообразные, горбатые дельфины и др.). Дельфины дышат легкими, а не жабрами. Люди всегда могут видеть мордочки дельфинов на поверхности моря, потому что дельфины могут находиться под водой около 3-5 минут. Умные, любознательные, игривые и добродушные обитатели моря живут по соседству с людьми. Зрение дельфинов является универсальным, они отлично видят и под водой, и на поверхности.  Считаются самыми умными</a:t>
            </a:r>
            <a:endParaRPr/>
          </a:p>
          <a:p>
            <a:pPr algn="ctr">
              <a:defRPr/>
            </a:pPr>
            <a:r>
              <a:rPr lang="ru-RU">
                <a:solidFill>
                  <a:schemeClr val="bg1"/>
                </a:solidFill>
              </a:rPr>
              <a:t>животными, они даже умеют общаться друг с другом, используя в разговоре различные звуки: щелканье, свист, лай, хрюканье, щебетание, тявканье.</a:t>
            </a:r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 bwMode="auto">
          <a:xfrm>
            <a:off x="251519" y="188640"/>
            <a:ext cx="8713039" cy="1737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>
                <a:solidFill>
                  <a:srgbClr val="FF0000"/>
                </a:solidFill>
                <a:latin typeface="Carlito"/>
                <a:cs typeface="Carlito"/>
              </a:rPr>
              <a:t>Кит</a:t>
            </a:r>
            <a:r>
              <a:rPr lang="ru-RU">
                <a:solidFill>
                  <a:schemeClr val="bg1"/>
                </a:solidFill>
              </a:rPr>
              <a:t> – самое крупное морское животное. Киты, имеют самые большие размеры среди животных. Во взрослом возрасте достигают средней длины тела в 25 м (самый большой 33 м), а массу — 90—120 т. Кит съедает около тонны еды в сутки, но питаются киты только летом, в остальное время они живут за счет жировых отложений.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6" name="Рисунок 5" descr="кит6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203847" y="2054373"/>
            <a:ext cx="5436096" cy="34811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черепахи.jpg"/>
          <p:cNvPicPr>
            <a:picLocks noChangeAspect="1"/>
          </p:cNvPicPr>
          <p:nvPr/>
        </p:nvPicPr>
        <p:blipFill>
          <a:blip r:embed="rId3"/>
          <a:srcRect l="0" t="0" r="0" b="5192"/>
          <a:stretch/>
        </p:blipFill>
        <p:spPr bwMode="auto">
          <a:xfrm>
            <a:off x="3550170" y="2592337"/>
            <a:ext cx="4851589" cy="30265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 bwMode="auto">
          <a:xfrm>
            <a:off x="179511" y="188640"/>
            <a:ext cx="8785047" cy="2011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>
                <a:solidFill>
                  <a:srgbClr val="FF0000"/>
                </a:solidFill>
                <a:latin typeface="Carlito"/>
                <a:cs typeface="Carlito"/>
              </a:rPr>
              <a:t>Черепаха</a:t>
            </a:r>
            <a:r>
              <a:rPr lang="ru-RU">
                <a:solidFill>
                  <a:schemeClr val="bg1"/>
                </a:solidFill>
              </a:rPr>
              <a:t> имеет твердый панцирь, в котором есть отверстия для головы, хвоста и лап. Морские черепахи прекрасные пловцы и ныряльщики. Эти неуклюжие на суше крупные рептилии изящно скользят в воде с помощью </a:t>
            </a:r>
            <a:r>
              <a:rPr lang="ru-RU">
                <a:solidFill>
                  <a:schemeClr val="bg1"/>
                </a:solidFill>
              </a:rPr>
              <a:t>ластообразных</a:t>
            </a:r>
            <a:r>
              <a:rPr lang="ru-RU">
                <a:solidFill>
                  <a:schemeClr val="bg1"/>
                </a:solidFill>
              </a:rPr>
              <a:t> передних конечностей и обтекаемого панциря. Морские черепахи в период активности часто всплывают на поверхность, чтобы подышать. А во время отдыха некоторые</a:t>
            </a:r>
            <a:endParaRPr/>
          </a:p>
          <a:p>
            <a:pPr algn="ctr">
              <a:defRPr/>
            </a:pPr>
            <a:r>
              <a:rPr lang="ru-RU">
                <a:solidFill>
                  <a:schemeClr val="bg1"/>
                </a:solidFill>
              </a:rPr>
              <a:t>виды могут оставаться под водой несколько часов.</a:t>
            </a:r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 bwMode="auto">
          <a:xfrm>
            <a:off x="3635895" y="116631"/>
            <a:ext cx="5184648" cy="5303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>
                <a:solidFill>
                  <a:srgbClr val="FF0000"/>
                </a:solidFill>
                <a:latin typeface="Carlito"/>
                <a:cs typeface="Carlito"/>
              </a:rPr>
              <a:t>Морские ежи</a:t>
            </a:r>
            <a:r>
              <a:rPr lang="ru-RU" sz="3600">
                <a:solidFill>
                  <a:srgbClr val="FF0000"/>
                </a:solidFill>
                <a:latin typeface="Monotype Corsiva"/>
              </a:rPr>
              <a:t> </a:t>
            </a:r>
            <a:r>
              <a:rPr lang="ru-RU">
                <a:solidFill>
                  <a:schemeClr val="bg1"/>
                </a:solidFill>
              </a:rPr>
              <a:t>обитают во всех морях и океанах, живут на дне. Главное условие их благоприятного существования – соленая вода. Морской ёж свёрнут в плотный клубочек и никогда не разворачивается. Мордочки у него нет, а есть только рот, с крепкими зубами, прямо на брюшке. Эти животные могут съесть не только водоросли, моллюсков, губок, но и себе подобных - мелких морских ежей и морских звезд. А сами морские ежи являются добычей для морских котиков, омаров, птиц, морских звезд(взрослых). Все иголки у ежа подвижны, с их помощью ежи перемещаются, защищаются от хищников добывают пищу. У одних ежей - иглы короткие, иглы других - длинные, иногда ядовитые. Самые распространенные цвета морских ежей – красный и </a:t>
            </a:r>
            <a:r>
              <a:rPr lang="ru-RU">
                <a:solidFill>
                  <a:schemeClr val="bg1"/>
                </a:solidFill>
              </a:rPr>
              <a:t>розовый</a:t>
            </a:r>
            <a:r>
              <a:rPr lang="ru-RU">
                <a:solidFill>
                  <a:schemeClr val="bg1"/>
                </a:solidFill>
              </a:rPr>
              <a:t>, реже встречаются коричневые, зеленые, черные, белые, красные.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6" name="Рисунок 5" descr="морские ежи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23528" y="476672"/>
            <a:ext cx="3131840" cy="20791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Рисунок 6" descr="мор еж.jpg"/>
          <p:cNvPicPr>
            <a:picLocks noChangeAspect="1"/>
          </p:cNvPicPr>
          <p:nvPr/>
        </p:nvPicPr>
        <p:blipFill>
          <a:blip r:embed="rId4"/>
          <a:srcRect l="11019" t="0" r="13382" b="0"/>
          <a:stretch/>
        </p:blipFill>
        <p:spPr bwMode="auto">
          <a:xfrm>
            <a:off x="323528" y="2852936"/>
            <a:ext cx="2952328" cy="2593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 bwMode="auto">
          <a:xfrm>
            <a:off x="4572000" y="404663"/>
            <a:ext cx="4320551" cy="4480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>
                <a:solidFill>
                  <a:srgbClr val="FF0000"/>
                </a:solidFill>
                <a:latin typeface="Carlito"/>
                <a:cs typeface="Carlito"/>
              </a:rPr>
              <a:t>Морской </a:t>
            </a:r>
            <a:r>
              <a:rPr lang="ru-RU" sz="3600" b="1">
                <a:solidFill>
                  <a:srgbClr val="FF0000"/>
                </a:solidFill>
                <a:latin typeface="Carlito"/>
                <a:cs typeface="Carlito"/>
              </a:rPr>
              <a:t>конёк</a:t>
            </a:r>
            <a:r>
              <a:rPr lang="ru-RU" sz="3600">
                <a:solidFill>
                  <a:srgbClr val="FF0000"/>
                </a:solidFill>
                <a:latin typeface="Monotype Corsiva"/>
              </a:rPr>
              <a:t> </a:t>
            </a:r>
            <a:r>
              <a:rPr lang="ru-RU">
                <a:solidFill>
                  <a:schemeClr val="bg1"/>
                </a:solidFill>
              </a:rPr>
              <a:t>похож на маленького дракончика. Морские коньки не очень хорошо плавают и большую часть жизни проводят на водорослях, зацепившись за них гибким </a:t>
            </a:r>
            <a:r>
              <a:rPr lang="ru-RU">
                <a:solidFill>
                  <a:schemeClr val="bg1"/>
                </a:solidFill>
              </a:rPr>
              <a:t>хвостом. Морские коньки живут в тропических и субтропических морях. Они ведут малоподвижный образ жизни, прикрепляясь гибкими хвостами к стеблям растений и меняя окраску тела, полностью сливаясь с фоном. Так они защищают себя от хищников и маскируются во время охоты за пищей. Питаются коньки мелкими рачками и креветками.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4" name="Рисунок 3" descr="мор кон.jpg"/>
          <p:cNvPicPr>
            <a:picLocks noChangeAspect="1"/>
          </p:cNvPicPr>
          <p:nvPr/>
        </p:nvPicPr>
        <p:blipFill>
          <a:blip r:embed="rId3"/>
          <a:srcRect l="20075" t="0" r="35825" b="0"/>
          <a:stretch/>
        </p:blipFill>
        <p:spPr bwMode="auto">
          <a:xfrm>
            <a:off x="395536" y="260648"/>
            <a:ext cx="4032448" cy="5143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осьминог.jpe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275856" y="1916832"/>
            <a:ext cx="5333597" cy="34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 bwMode="auto">
          <a:xfrm>
            <a:off x="107503" y="188640"/>
            <a:ext cx="9036531" cy="1463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>
                <a:solidFill>
                  <a:srgbClr val="FF0000"/>
                </a:solidFill>
                <a:latin typeface="Carlito"/>
                <a:cs typeface="Carlito"/>
              </a:rPr>
              <a:t>Осьминог</a:t>
            </a:r>
            <a:r>
              <a:rPr lang="ru-RU" sz="3600">
                <a:solidFill>
                  <a:srgbClr val="FF0000"/>
                </a:solidFill>
                <a:latin typeface="Monotype Corsiva"/>
              </a:rPr>
              <a:t> </a:t>
            </a:r>
            <a:r>
              <a:rPr lang="ru-RU">
                <a:solidFill>
                  <a:schemeClr val="bg1"/>
                </a:solidFill>
              </a:rPr>
              <a:t>размером с котёнка, имеет восемь гибких щупалец-рук с присосками. Рот у него беззубый, нос клювом, ног нет, глазищи огромные.</a:t>
            </a:r>
            <a:endParaRPr/>
          </a:p>
          <a:p>
            <a:pPr algn="ctr">
              <a:defRPr/>
            </a:pPr>
            <a:r>
              <a:rPr lang="ru-RU">
                <a:solidFill>
                  <a:schemeClr val="bg1"/>
                </a:solidFill>
              </a:rPr>
              <a:t>Осьминог – мастер маскировки. Он способен изменить цвет кожи под цвет окружающей</a:t>
            </a:r>
            <a:endParaRPr/>
          </a:p>
          <a:p>
            <a:pPr algn="ctr">
              <a:defRPr/>
            </a:pPr>
            <a:r>
              <a:rPr lang="ru-RU">
                <a:solidFill>
                  <a:schemeClr val="bg1"/>
                </a:solidFill>
              </a:rPr>
              <a:t>обстановки, и подолгу ожидает, пока добыча подплывёт к нему поближе</a:t>
            </a:r>
            <a:r>
              <a:rPr lang="ru-RU"/>
              <a:t>.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краб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79512" y="1052736"/>
            <a:ext cx="3923928" cy="26159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 bwMode="auto">
          <a:xfrm>
            <a:off x="4139951" y="0"/>
            <a:ext cx="4824571" cy="5852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>
                <a:solidFill>
                  <a:srgbClr val="FF0000"/>
                </a:solidFill>
                <a:latin typeface="Carlito"/>
                <a:cs typeface="Carlito"/>
              </a:rPr>
              <a:t>Краб</a:t>
            </a:r>
            <a:r>
              <a:rPr lang="ru-RU">
                <a:solidFill>
                  <a:schemeClr val="bg1"/>
                </a:solidFill>
                <a:latin typeface="Carlito"/>
                <a:cs typeface="Carlito"/>
              </a:rPr>
              <a:t> </a:t>
            </a:r>
            <a:r>
              <a:rPr lang="ru-RU">
                <a:solidFill>
                  <a:schemeClr val="bg1"/>
                </a:solidFill>
              </a:rPr>
              <a:t>относится к Ракообразным. Жизнь на морском дне очень опасна. Крабов защищает прочный, твёрдый панцирь. Вырастая, краб меняет старый панцирь на новый. Голова у крабов маленькая, брюшко короткое, они спрятаны под верхним щитом. Передняя пара конечностей вооружена мощными клешнями. С помощью их краб нападает и защищается. Обитают в морях. Иногда достигают больших размеров. Десятиногие — весьма подвижные животные. Краб живёт 50 лет. Некоторые крабы уничтожают промысловых моллюсков - устриц и мидий, а также портят рыбацкие сети. Эти животные встречаются практически повсюду на Земле. У крабов пять пар ног, при этом первая пара давно превратилась в мощные клешни. Размеры крабов изменяются в зависимости от вида. Обычно панцирь краба шириной от 2 до 30 см.</a:t>
            </a:r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R7-Office/7.2.0.134</Application>
  <DocSecurity>0</DocSecurity>
  <PresentationFormat>Экран (4:3)</PresentationFormat>
  <Paragraphs>0</Paragraphs>
  <Slides>20</Slides>
  <Notes>20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Михаил</dc:creator>
  <cp:keywords/>
  <dc:description/>
  <dc:identifier/>
  <dc:language/>
  <cp:lastModifiedBy>Ира Петряшева</cp:lastModifiedBy>
  <cp:revision>9</cp:revision>
  <dcterms:created xsi:type="dcterms:W3CDTF">2020-07-15T16:17:51Z</dcterms:created>
  <dcterms:modified xsi:type="dcterms:W3CDTF">2022-11-02T07:00:20Z</dcterms:modified>
  <cp:category/>
  <cp:contentStatus/>
  <cp:version/>
</cp:coreProperties>
</file>