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2" r:id="rId5"/>
    <p:sldId id="261" r:id="rId6"/>
    <p:sldId id="264" r:id="rId7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EFEFEF"/>
    <a:srgbClr val="BABABA"/>
    <a:srgbClr val="F4F4F4"/>
    <a:srgbClr val="DCDCDC"/>
    <a:srgbClr val="E6E6E6"/>
    <a:srgbClr val="D4D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204D27-AC34-4C8B-A6E3-AB15377BCDC6}" v="516" dt="2022-11-08T20:45:44.692"/>
    <p1510:client id="{97E5BC67-351E-47A6-BE5E-CAB5C55EAFFB}" v="53" dt="2022-11-09T14:12:23.568"/>
    <p1510:client id="{E968ADFF-478A-4EF5-9E19-BD3B739695B2}" v="502" dt="2022-11-09T14:06:31.3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3484" autoAdjust="0"/>
  </p:normalViewPr>
  <p:slideViewPr>
    <p:cSldViewPr snapToGrid="0">
      <p:cViewPr varScale="1">
        <p:scale>
          <a:sx n="63" d="100"/>
          <a:sy n="63" d="100"/>
        </p:scale>
        <p:origin x="61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519CA46-8B36-46A5-816C-7967F71F67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E427AA7-1B77-4DAA-A7F6-908B01560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1B67-F02A-47F3-8693-C7BBE257EADF}" type="datetime1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5B5F2D-53D7-48B9-BC43-698D68FC39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F566D5-1EF4-4EC7-BE91-E0B256AD90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EC541-6F2F-4C5D-A526-6DC013B2A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486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31F87-841A-4734-AF2C-1C2A52F9D865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EDFF7-CE3D-41FC-A701-5F457E268C89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32114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EDFF7-CE3D-41FC-A701-5F457E268C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53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rtlCol="0" anchor="b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 rtlCol="0"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43872D-DBF7-4AF1-9B43-039BFBAC17A1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5108728"/>
            <a:ext cx="10364452" cy="682472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173E577-E887-4107-8023-44B6AA5D4DE0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rtlCol="0" anchor="ctr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5" y="4204821"/>
            <a:ext cx="10364452" cy="1586380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2FBF8C-4C75-4B3F-BBDA-062D02710840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610032"/>
            <a:ext cx="8752299" cy="59478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4372796"/>
            <a:ext cx="10364452" cy="1421053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0C621A-EF83-4F49-B7AA-D3B42E7C91CD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Надпись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«</a:t>
            </a:r>
          </a:p>
        </p:txBody>
      </p:sp>
      <p:sp>
        <p:nvSpPr>
          <p:cNvPr id="14" name="Надпись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5" y="4662335"/>
            <a:ext cx="10364452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62FFD6B-0BAB-4879-99BC-FFAFD54C7126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2367093"/>
            <a:ext cx="3298976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913774" y="2943355"/>
            <a:ext cx="3298976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452389" y="2367093"/>
            <a:ext cx="329152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441348" y="2943355"/>
            <a:ext cx="3303351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973298" y="2367093"/>
            <a:ext cx="33049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973298" y="2943355"/>
            <a:ext cx="3304928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04A45F-B97C-4336-9F64-0E7C9BB35B3A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4204820"/>
            <a:ext cx="3296409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Рисунок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913774" y="4781082"/>
            <a:ext cx="3296409" cy="101011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442759" y="4204820"/>
            <a:ext cx="33018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441348" y="4781080"/>
            <a:ext cx="3303352" cy="101011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973298" y="4204820"/>
            <a:ext cx="330068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973173" y="4781078"/>
            <a:ext cx="3305053" cy="1010121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FD8760-5CF9-4A95-93C3-DC81D844B238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1" name="Вертикальный текст 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913775" y="2367093"/>
            <a:ext cx="10364452" cy="3424107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874CB9-AC48-472A-B912-9E502C12094A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Вертикальный текст 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913775" y="609601"/>
            <a:ext cx="7658724" cy="5181599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9465E2-DEAA-46E2-856B-D9A2DE94CC96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913774" y="2367092"/>
            <a:ext cx="10363826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BD59E5-244C-439E-B9D1-6AD1F408E4CF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3657457"/>
            <a:ext cx="10351752" cy="1368183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8A0587-83C2-4CF0-9BA0-0588871D18A3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913774" y="2367092"/>
            <a:ext cx="5106026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3" name="Объект 3"/>
          <p:cNvSpPr>
            <a:spLocks noGrp="1"/>
          </p:cNvSpPr>
          <p:nvPr>
            <p:ph sz="quarter" idx="14" hasCustomPrompt="1"/>
          </p:nvPr>
        </p:nvSpPr>
        <p:spPr>
          <a:xfrm>
            <a:off x="6172200" y="2367092"/>
            <a:ext cx="5105400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B6D46-3B43-4FC1-81E8-35C06BA420C3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46328" y="2371018"/>
            <a:ext cx="487347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3" hasCustomPrompt="1"/>
          </p:nvPr>
        </p:nvSpPr>
        <p:spPr>
          <a:xfrm>
            <a:off x="913774" y="3051012"/>
            <a:ext cx="5106027" cy="274018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96423" y="2371018"/>
            <a:ext cx="488180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Объект 5"/>
          <p:cNvSpPr>
            <a:spLocks noGrp="1"/>
          </p:cNvSpPr>
          <p:nvPr>
            <p:ph sz="quarter" idx="14" hasCustomPrompt="1"/>
          </p:nvPr>
        </p:nvSpPr>
        <p:spPr>
          <a:xfrm>
            <a:off x="6172200" y="3051012"/>
            <a:ext cx="5105401" cy="274018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E8CC17-D646-404F-9147-9C8F3A2037E5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AEF637-A0A7-4616-9F3D-06790DD8C870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1EBD839-6109-4306-A79E-F00C8F593340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5078062" y="609600"/>
            <a:ext cx="6200163" cy="518159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2632852"/>
            <a:ext cx="3935689" cy="3158348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474183-C8B8-4329-A770-0259B1A3B6F2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94" y="2632852"/>
            <a:ext cx="5934949" cy="3158347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90C28D-DE17-443A-B84D-B31F4A26624E}" type="datetime1">
              <a:rPr lang="ru-RU" noProof="0" smtClean="0"/>
              <a:t>14.11.2022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EC8F29B-08D1-4381-8CEF-011DC18F369A}" type="datetime1">
              <a:rPr lang="ru-RU" noProof="0" smtClean="0"/>
              <a:t>14.11.2022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3.wav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>
                <a:latin typeface="Times New Roman"/>
                <a:cs typeface="Calibri"/>
              </a:rPr>
              <a:t>Два способа </a:t>
            </a:r>
            <a:r>
              <a:rPr lang="ru-RU" dirty="0" smtClean="0">
                <a:latin typeface="Times New Roman"/>
                <a:cs typeface="Calibri"/>
              </a:rPr>
              <a:t>смягчения согласных</a:t>
            </a:r>
            <a:endParaRPr lang="ru-RU" dirty="0">
              <a:latin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/>
                <a:cs typeface="Calibri"/>
              </a:rPr>
              <a:t>Полякова АННА ВЛАДИМИРОВНА</a:t>
            </a:r>
            <a:endParaRPr lang="ru-RU" dirty="0">
              <a:solidFill>
                <a:schemeClr val="tx1"/>
              </a:solidFill>
              <a:latin typeface="Times New Roman"/>
              <a:cs typeface="Calibri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/>
                <a:cs typeface="Calibri"/>
              </a:rPr>
              <a:t>Учитель-логопед</a:t>
            </a:r>
            <a:endParaRPr lang="ru-RU" dirty="0">
              <a:solidFill>
                <a:schemeClr val="tx1"/>
              </a:solidFill>
              <a:latin typeface="Times New Roman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/>
                <a:cs typeface="Calibri"/>
              </a:rPr>
              <a:t>ГБОУ СОШ </a:t>
            </a:r>
            <a:r>
              <a:rPr lang="ru-RU" dirty="0">
                <a:solidFill>
                  <a:schemeClr val="tx1"/>
                </a:solidFill>
                <a:latin typeface="Times New Roman"/>
                <a:cs typeface="Calibri"/>
              </a:rPr>
              <a:t>№291</a:t>
            </a:r>
          </a:p>
        </p:txBody>
      </p:sp>
    </p:spTree>
    <p:extLst>
      <p:ext uri="{BB962C8B-B14F-4D97-AF65-F5344CB8AC3E}">
        <p14:creationId xmlns:p14="http://schemas.microsoft.com/office/powerpoint/2010/main" val="262218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51896-8046-67F2-608A-7A3CAB79F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cs typeface="Calibri"/>
              </a:rPr>
              <a:t>Два способа</a:t>
            </a:r>
            <a:endParaRPr lang="ru-RU" dirty="0"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7A87E8-BE95-E606-DCA8-18EBD8277C1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dirty="0" smtClean="0">
                <a:latin typeface="Times New Roman"/>
                <a:cs typeface="Calibri"/>
              </a:rPr>
              <a:t>Смягчающие </a:t>
            </a:r>
            <a:r>
              <a:rPr lang="ru-RU" sz="2800" dirty="0">
                <a:latin typeface="Times New Roman"/>
                <a:cs typeface="Calibri"/>
              </a:rPr>
              <a:t>гласные</a:t>
            </a:r>
            <a:endParaRPr lang="ru-RU" sz="2800" dirty="0">
              <a:latin typeface="Times New Roman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67DF34-42A4-0608-2E58-14861CA3C49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dirty="0">
                <a:latin typeface="Times New Roman"/>
                <a:cs typeface="Calibri"/>
              </a:rPr>
              <a:t>Мягкий знак</a:t>
            </a:r>
            <a:endParaRPr lang="ru-RU" sz="2800" dirty="0">
              <a:latin typeface="Times New Roman"/>
            </a:endParaRPr>
          </a:p>
        </p:txBody>
      </p:sp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0BC0580-BAD0-62C5-820F-10BC5DDDC6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211" y="3432258"/>
            <a:ext cx="2757852" cy="774685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FCEFA215-E49F-DCFE-C581-75F6C63D01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098" y="2827779"/>
            <a:ext cx="1952446" cy="200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silofon-melodiya-nejnyiy-perezv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zmah-volshebnoy-palochko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zmah-volshebnoy-palochko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71FCB-4008-8339-52E1-96F84A2AB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Calibri"/>
              </a:rPr>
              <a:t>Смягчающие </a:t>
            </a:r>
            <a:r>
              <a:rPr lang="ru-RU" dirty="0">
                <a:latin typeface="Times New Roman"/>
                <a:cs typeface="Calibri"/>
              </a:rPr>
              <a:t>гласные</a:t>
            </a:r>
            <a:endParaRPr lang="ru-RU" dirty="0"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523A64-4938-24EE-03CD-674CEEFC607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907017"/>
            <a:ext cx="10363826" cy="34241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>
                <a:latin typeface="Times New Roman"/>
                <a:cs typeface="Calibri"/>
              </a:rPr>
              <a:t>Смягчающие гласные, которые </a:t>
            </a:r>
            <a:r>
              <a:rPr lang="ru-RU" dirty="0">
                <a:latin typeface="Times New Roman"/>
                <a:cs typeface="Calibri"/>
              </a:rPr>
              <a:t>смягчают предшествующий согласный</a:t>
            </a:r>
          </a:p>
          <a:p>
            <a:pPr>
              <a:buClr>
                <a:srgbClr val="000000"/>
              </a:buClr>
            </a:pPr>
            <a:r>
              <a:rPr lang="ru-RU" dirty="0" smtClean="0">
                <a:latin typeface="Times New Roman"/>
                <a:cs typeface="Calibri"/>
              </a:rPr>
              <a:t>Согласным  </a:t>
            </a:r>
            <a:r>
              <a:rPr lang="ru-RU" sz="2800" i="1" dirty="0" smtClean="0">
                <a:solidFill>
                  <a:srgbClr val="0070C0"/>
                </a:solidFill>
                <a:latin typeface="Times New Roman"/>
                <a:cs typeface="Calibri"/>
              </a:rPr>
              <a:t>П  К  З  </a:t>
            </a:r>
            <a:r>
              <a:rPr lang="ru-RU" dirty="0" smtClean="0">
                <a:latin typeface="Times New Roman"/>
                <a:cs typeface="Calibri"/>
              </a:rPr>
              <a:t>стало скучно и грустно, к ним пришли подружки Я  Е  Ё  Ю  И  </a:t>
            </a:r>
            <a:r>
              <a:rPr lang="ru-RU" dirty="0" err="1" smtClean="0">
                <a:latin typeface="Times New Roman"/>
                <a:cs typeface="Calibri"/>
              </a:rPr>
              <a:t>и</a:t>
            </a:r>
            <a:r>
              <a:rPr lang="ru-RU" dirty="0" smtClean="0">
                <a:latin typeface="Times New Roman"/>
                <a:cs typeface="Calibri"/>
              </a:rPr>
              <a:t> развеселили их</a:t>
            </a:r>
            <a:endParaRPr lang="ru-RU" dirty="0">
              <a:latin typeface="Times New Roman"/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dirty="0">
                <a:latin typeface="Times New Roman"/>
                <a:cs typeface="Calibri"/>
              </a:rPr>
              <a:t>Прочитай что получилось?</a:t>
            </a:r>
            <a:endParaRPr lang="ru-RU" dirty="0">
              <a:latin typeface="Times New Roman"/>
            </a:endParaRPr>
          </a:p>
        </p:txBody>
      </p:sp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C20E088-9F23-3967-3270-E29AAC92BA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2585" y="4337502"/>
            <a:ext cx="430904" cy="702924"/>
          </a:xfrm>
          <a:prstGeom prst="rect">
            <a:avLst/>
          </a:prstGeom>
        </p:spPr>
      </p:pic>
      <p:pic>
        <p:nvPicPr>
          <p:cNvPr id="14" name="Рисунок 1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6078348-4F56-DC9C-6E62-F6F05F5881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029" y="5613870"/>
            <a:ext cx="744749" cy="816634"/>
          </a:xfrm>
          <a:prstGeom prst="rect">
            <a:avLst/>
          </a:prstGeom>
        </p:spPr>
      </p:pic>
      <p:pic>
        <p:nvPicPr>
          <p:cNvPr id="13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E067471-DFD2-33DC-0AA1-1536F590B2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8912" y="3879459"/>
            <a:ext cx="459634" cy="670234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F840766-5DF6-D7BF-EF02-4FB546FE23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802" y="4672269"/>
            <a:ext cx="828761" cy="816634"/>
          </a:xfrm>
          <a:prstGeom prst="rect">
            <a:avLst/>
          </a:prstGeom>
        </p:spPr>
      </p:pic>
      <p:pic>
        <p:nvPicPr>
          <p:cNvPr id="11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C82BBEF-EAFF-D057-395A-234BCC530CD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9701" y="4793713"/>
            <a:ext cx="790004" cy="577843"/>
          </a:xfrm>
          <a:prstGeom prst="rect">
            <a:avLst/>
          </a:prstGeom>
        </p:spPr>
      </p:pic>
      <p:pic>
        <p:nvPicPr>
          <p:cNvPr id="17" name="Рисунок 1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6D77955-D4DD-F5A3-6534-3C72A247F3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347" y="6003347"/>
            <a:ext cx="744749" cy="816634"/>
          </a:xfrm>
          <a:prstGeom prst="rect">
            <a:avLst/>
          </a:prstGeom>
        </p:spPr>
      </p:pic>
      <p:pic>
        <p:nvPicPr>
          <p:cNvPr id="7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F3938E6-DA03-C7D8-F535-EFD3FD9A58E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5189" y="5293084"/>
            <a:ext cx="488358" cy="642829"/>
          </a:xfrm>
          <a:prstGeom prst="rect">
            <a:avLst/>
          </a:prstGeom>
        </p:spPr>
      </p:pic>
      <p:pic>
        <p:nvPicPr>
          <p:cNvPr id="4" name="Рисунок 1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F7C48C-C79E-6CA1-E518-93380B50DF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975" y="4276905"/>
            <a:ext cx="744749" cy="8166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577" y="5273714"/>
            <a:ext cx="537578" cy="577843"/>
          </a:xfrm>
          <a:prstGeom prst="rect">
            <a:avLst/>
          </a:prstGeom>
        </p:spPr>
      </p:pic>
      <p:pic>
        <p:nvPicPr>
          <p:cNvPr id="18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C20E088-9F23-3967-3270-E29AAC92BA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3582" y="5221179"/>
            <a:ext cx="430904" cy="70292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912" y="5225137"/>
            <a:ext cx="537578" cy="57784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723" y="3962144"/>
            <a:ext cx="537578" cy="57784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9615" y="4822270"/>
            <a:ext cx="537578" cy="577843"/>
          </a:xfrm>
          <a:prstGeom prst="rect">
            <a:avLst/>
          </a:prstGeom>
        </p:spPr>
      </p:pic>
      <p:pic>
        <p:nvPicPr>
          <p:cNvPr id="23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F3938E6-DA03-C7D8-F535-EFD3FD9A58E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4714" y="4440858"/>
            <a:ext cx="488358" cy="642829"/>
          </a:xfrm>
          <a:prstGeom prst="rect">
            <a:avLst/>
          </a:prstGeom>
        </p:spPr>
      </p:pic>
      <p:pic>
        <p:nvPicPr>
          <p:cNvPr id="2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C82BBEF-EAFF-D057-395A-234BCC530CD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6626" y="3971850"/>
            <a:ext cx="790004" cy="577843"/>
          </a:xfrm>
          <a:prstGeom prst="rect">
            <a:avLst/>
          </a:prstGeom>
        </p:spPr>
      </p:pic>
      <p:pic>
        <p:nvPicPr>
          <p:cNvPr id="2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E067471-DFD2-33DC-0AA1-1536F590B2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8912" y="4808844"/>
            <a:ext cx="459634" cy="6702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980" y="5934622"/>
            <a:ext cx="622600" cy="85675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422" y="4365334"/>
            <a:ext cx="622600" cy="85675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212" y="5735014"/>
            <a:ext cx="622600" cy="85675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41" y="3807595"/>
            <a:ext cx="622600" cy="856759"/>
          </a:xfrm>
          <a:prstGeom prst="rect">
            <a:avLst/>
          </a:prstGeom>
        </p:spPr>
      </p:pic>
      <p:pic>
        <p:nvPicPr>
          <p:cNvPr id="31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E067471-DFD2-33DC-0AA1-1536F590B2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7360" y="5687070"/>
            <a:ext cx="459634" cy="670234"/>
          </a:xfrm>
          <a:prstGeom prst="rect">
            <a:avLst/>
          </a:prstGeom>
        </p:spPr>
      </p:pic>
      <p:pic>
        <p:nvPicPr>
          <p:cNvPr id="32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C82BBEF-EAFF-D057-395A-234BCC530CD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1497" y="5782123"/>
            <a:ext cx="790004" cy="577843"/>
          </a:xfrm>
          <a:prstGeom prst="rect">
            <a:avLst/>
          </a:prstGeom>
        </p:spPr>
      </p:pic>
      <p:pic>
        <p:nvPicPr>
          <p:cNvPr id="34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F3938E6-DA03-C7D8-F535-EFD3FD9A58E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9052" y="6154448"/>
            <a:ext cx="488358" cy="642829"/>
          </a:xfrm>
          <a:prstGeom prst="rect">
            <a:avLst/>
          </a:prstGeom>
        </p:spPr>
      </p:pic>
      <p:pic>
        <p:nvPicPr>
          <p:cNvPr id="3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C20E088-9F23-3967-3270-E29AAC92BA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1807" y="6118504"/>
            <a:ext cx="430904" cy="70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silofon-melodiya-nejnyiy-perezv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4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5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45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nopka-schelchok-korotkii-zvonkii-blizkii-suhoi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95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4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950"/>
                            </p:stCondLst>
                            <p:childTnLst>
                              <p:par>
                                <p:cTn id="7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4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nopka-schelchok-korotkii-zvonkii-blizkii-suhoi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95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45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95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450"/>
                            </p:stCondLst>
                            <p:childTnLst>
                              <p:par>
                                <p:cTn id="10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nopka-schelchok-korotkii-zvonkii-blizkii-suhoi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95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45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950"/>
                            </p:stCondLst>
                            <p:childTnLst>
                              <p:par>
                                <p:cTn id="1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450"/>
                            </p:stCondLst>
                            <p:childTnLst>
                              <p:par>
                                <p:cTn id="1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nopka-schelchok-korotkii-zvonkii-blizkii-suhoi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950"/>
                            </p:stCondLst>
                            <p:childTnLst>
                              <p:par>
                                <p:cTn id="1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9936" y="2986136"/>
            <a:ext cx="1219200" cy="9245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cap="none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Мягкий</a:t>
            </a:r>
            <a:r>
              <a:rPr lang="en-US" i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cap="none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</a:t>
            </a:r>
            <a:r>
              <a:rPr lang="en-US" i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cap="none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endParaRPr lang="ru-RU" cap="none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E2BDB08-D5EC-4640-2D04-76633FBC619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913775" y="2214694"/>
            <a:ext cx="10363826" cy="45356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 cap="none" dirty="0" err="1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Мягкий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 err="1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i="1" cap="none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en-US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школу всех</a:t>
            </a:r>
            <a:r>
              <a:rPr lang="en-US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собрал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i="1" cap="none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«б»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«в</a:t>
            </a:r>
            <a:r>
              <a:rPr lang="en-US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i="1" cap="none" dirty="0" err="1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 err="1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тут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i="1" cap="none" dirty="0" err="1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Книжки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 err="1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en-US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cap="none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раздал</a:t>
            </a:r>
            <a:r>
              <a:rPr lang="ru-RU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cap="none" dirty="0" smtClean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стал помощи и доброте,</a:t>
            </a:r>
          </a:p>
          <a:p>
            <a:r>
              <a:rPr lang="ru-RU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друга не бросать в беде.</a:t>
            </a:r>
          </a:p>
          <a:p>
            <a:r>
              <a:rPr lang="ru-RU" sz="2400" i="1" cap="none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буквы все </a:t>
            </a:r>
            <a:r>
              <a:rPr lang="ru-RU" sz="2400" i="1" cap="none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расспорились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Вспылили и </a:t>
            </a:r>
            <a:r>
              <a:rPr lang="ru-RU" sz="2400" i="1" cap="none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посорились</a:t>
            </a:r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 наш учитель мудрый урок свой не забыл,</a:t>
            </a:r>
          </a:p>
          <a:p>
            <a:r>
              <a:rPr lang="ru-RU" sz="2400" i="1" cap="none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сразу всех повздоривших смягчил и примирил</a:t>
            </a:r>
            <a:endParaRPr lang="ru-RU" sz="2400" i="1" cap="none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4880" y="1137016"/>
            <a:ext cx="2895600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8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zmah-volshebnoy-palochko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9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ts_demofiles_636d5e761d87416090537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2812-3C26-9932-B198-A34ABD9F3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libri"/>
                <a:cs typeface="Calibri"/>
              </a:rPr>
              <a:t>Игра "третий лишний"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8B38FE-1331-7C8C-6A16-79E6D3E9829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ru-RU" dirty="0">
                <a:latin typeface="Calibri"/>
                <a:cs typeface="Calibri"/>
              </a:rPr>
              <a:t>Условия игры таковы: в каждой тройке муравьёв есть кузнечик он отличается от них. </a:t>
            </a:r>
            <a:r>
              <a:rPr lang="ru-RU" dirty="0" smtClean="0">
                <a:latin typeface="Calibri"/>
                <a:cs typeface="Calibri"/>
              </a:rPr>
              <a:t>Найди слог который отличается от других – это и есть кузнечик!</a:t>
            </a:r>
            <a:r>
              <a:rPr lang="ru-RU" dirty="0">
                <a:latin typeface="Calibri"/>
                <a:cs typeface="Calibri"/>
              </a:rPr>
              <a:t> </a:t>
            </a:r>
          </a:p>
          <a:p>
            <a:pPr>
              <a:buClr>
                <a:srgbClr val="000000"/>
              </a:buClr>
            </a:pP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Л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я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л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ь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</a:t>
            </a:r>
            <a:r>
              <a:rPr lang="ru-RU" sz="3600" dirty="0" err="1">
                <a:solidFill>
                  <a:srgbClr val="00B050"/>
                </a:solidFill>
                <a:latin typeface="Calibri"/>
                <a:cs typeface="Calibri"/>
              </a:rPr>
              <a:t>л</a:t>
            </a:r>
            <a:r>
              <a:rPr lang="ru-RU" sz="3600" dirty="0" err="1">
                <a:solidFill>
                  <a:srgbClr val="C00000"/>
                </a:solidFill>
                <a:latin typeface="Calibri"/>
                <a:cs typeface="Calibri"/>
              </a:rPr>
              <a:t>у</a:t>
            </a:r>
            <a:endParaRPr lang="ru-RU" sz="3600" dirty="0">
              <a:solidFill>
                <a:srgbClr val="C00000"/>
              </a:solidFill>
              <a:latin typeface="Calibri"/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Р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и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р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ю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</a:t>
            </a:r>
            <a:r>
              <a:rPr lang="ru-RU" sz="3600" dirty="0" err="1">
                <a:solidFill>
                  <a:srgbClr val="00B050"/>
                </a:solidFill>
                <a:latin typeface="Calibri"/>
                <a:cs typeface="Calibri"/>
              </a:rPr>
              <a:t>р</a:t>
            </a:r>
            <a:r>
              <a:rPr lang="ru-RU" sz="3600" dirty="0" err="1">
                <a:solidFill>
                  <a:srgbClr val="C00000"/>
                </a:solidFill>
                <a:latin typeface="Calibri"/>
                <a:cs typeface="Calibri"/>
              </a:rPr>
              <a:t>а</a:t>
            </a:r>
            <a:endParaRPr lang="ru-RU" sz="3600" dirty="0">
              <a:solidFill>
                <a:srgbClr val="C00000"/>
              </a:solidFill>
              <a:latin typeface="Calibri"/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sz="3600" dirty="0" err="1">
                <a:solidFill>
                  <a:srgbClr val="00B050"/>
                </a:solidFill>
                <a:latin typeface="Calibri"/>
                <a:cs typeface="Calibri"/>
              </a:rPr>
              <a:t>М</a:t>
            </a:r>
            <a:r>
              <a:rPr lang="ru-RU" sz="3600" dirty="0" err="1">
                <a:solidFill>
                  <a:srgbClr val="C00000"/>
                </a:solidFill>
                <a:latin typeface="Calibri"/>
                <a:cs typeface="Calibri"/>
              </a:rPr>
              <a:t>ё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</a:t>
            </a:r>
            <a:r>
              <a:rPr lang="ru-RU" sz="3600" dirty="0" err="1">
                <a:solidFill>
                  <a:srgbClr val="00B050"/>
                </a:solidFill>
                <a:latin typeface="Calibri"/>
                <a:cs typeface="Calibri"/>
              </a:rPr>
              <a:t>м</a:t>
            </a:r>
            <a:r>
              <a:rPr lang="ru-RU" sz="3600" dirty="0" err="1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ь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м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ы</a:t>
            </a:r>
            <a:endParaRPr lang="ru-RU" sz="3600" dirty="0">
              <a:solidFill>
                <a:srgbClr val="C00000"/>
              </a:solidFill>
            </a:endParaRPr>
          </a:p>
          <a:p>
            <a:pPr>
              <a:buClr>
                <a:srgbClr val="000000"/>
              </a:buClr>
            </a:pP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Т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а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 - т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е </a:t>
            </a:r>
            <a:r>
              <a:rPr lang="ru-RU" sz="3600" dirty="0">
                <a:solidFill>
                  <a:srgbClr val="00B050"/>
                </a:solidFill>
                <a:latin typeface="Calibri"/>
                <a:cs typeface="Calibri"/>
              </a:rPr>
              <a:t>- т</a:t>
            </a:r>
            <a:r>
              <a:rPr lang="ru-RU" sz="3600" dirty="0">
                <a:solidFill>
                  <a:srgbClr val="C00000"/>
                </a:solidFill>
                <a:latin typeface="Calibri"/>
                <a:cs typeface="Calibri"/>
              </a:rPr>
              <a:t>ю</a:t>
            </a:r>
            <a:endParaRPr lang="ru-RU" sz="3600" dirty="0">
              <a:solidFill>
                <a:srgbClr val="C00000"/>
              </a:solidFill>
            </a:endParaRPr>
          </a:p>
          <a:p>
            <a:pPr>
              <a:buClr>
                <a:srgbClr val="000000"/>
              </a:buClr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E4EC9B5-5002-97CF-D2B4-A30BD35D30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775" y="2967868"/>
            <a:ext cx="1722409" cy="889335"/>
          </a:xfrm>
          <a:prstGeom prst="rect">
            <a:avLst/>
          </a:prstGeom>
        </p:spPr>
      </p:pic>
      <p:pic>
        <p:nvPicPr>
          <p:cNvPr id="5" name="Рисунок 4" descr="Изображение выглядит как насекомое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75EC5892-9D0B-0A13-DD0D-BFA76DAEC8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8935" y="3380034"/>
            <a:ext cx="1722409" cy="889335"/>
          </a:xfrm>
          <a:prstGeom prst="rect">
            <a:avLst/>
          </a:prstGeom>
        </p:spPr>
      </p:pic>
      <p:pic>
        <p:nvPicPr>
          <p:cNvPr id="6" name="Рисунок 5" descr="Изображение выглядит как насекомое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ED721363-A96B-B64E-1B46-AA6636E8F0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4624" y="3573445"/>
            <a:ext cx="1722409" cy="889335"/>
          </a:xfrm>
          <a:prstGeom prst="rect">
            <a:avLst/>
          </a:prstGeom>
        </p:spPr>
      </p:pic>
      <p:pic>
        <p:nvPicPr>
          <p:cNvPr id="7" name="Рисунок 6" descr="Изображение выглядит как насекомое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07D3A3A0-2C0A-6828-0320-17C8305CB6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657" y="2935367"/>
            <a:ext cx="1722409" cy="889335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D3CE8E72-201F-BDFD-9CAB-56E26415CC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0945" y="2935367"/>
            <a:ext cx="8413455" cy="1527413"/>
          </a:xfrm>
          <a:prstGeom prst="rect">
            <a:avLst/>
          </a:prstGeom>
        </p:spPr>
      </p:pic>
      <p:pic>
        <p:nvPicPr>
          <p:cNvPr id="9" name="Рисунок 10" descr="Изображение выглядит как текст, визит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C2410C69-F61B-C1D1-04A8-83EB1C0F2E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570" y="3128322"/>
            <a:ext cx="974785" cy="515097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визит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5F13A223-55A4-3BE4-A655-368B5B3F1B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570" y="3732171"/>
            <a:ext cx="974785" cy="515097"/>
          </a:xfrm>
          <a:prstGeom prst="rect">
            <a:avLst/>
          </a:prstGeom>
        </p:spPr>
      </p:pic>
      <p:pic>
        <p:nvPicPr>
          <p:cNvPr id="12" name="Рисунок 10" descr="Изображение выглядит как текст, визит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5E12AA9C-4E74-4FBD-BA20-B0A3F2EF15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570" y="4307265"/>
            <a:ext cx="974785" cy="515097"/>
          </a:xfrm>
          <a:prstGeom prst="rect">
            <a:avLst/>
          </a:prstGeom>
        </p:spPr>
      </p:pic>
      <p:pic>
        <p:nvPicPr>
          <p:cNvPr id="13" name="Рисунок 10" descr="Изображение выглядит как текст, визит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068E9FA6-1C7D-125A-73E5-09DADAD44F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306" y="4968622"/>
            <a:ext cx="917276" cy="48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7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8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8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36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14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920"/>
                            </p:stCondLst>
                            <p:childTnLst>
                              <p:par>
                                <p:cTn id="4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85185E-6 L 0.00078 0.3502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59259E-6 L -0.07995 0.05556 C -0.09752 0.06597 -0.11354 0.0926 -0.12487 0.12639 C -0.13672 0.16574 -0.14154 0.20162 -0.13776 0.2338 L -0.12513 0.38472 " pathEditMode="relative" rAng="7200000" ptsTypes="AAAAA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8" y="1601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ultyashnyiy-zvuk-prujink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69 L -0.12058 -0.05579 C -0.14701 -0.06991 -0.17123 -0.06134 -0.18711 -0.03472 C -0.2056 -0.0044 -0.21146 0.03634 -0.20534 0.08472 L -0.18268 0.30231 " pathEditMode="relative" rAng="8220000" ptsTypes="AAAAA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58" y="594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ultyashnyiy-zvuk-prujink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23 0.00092 L -0.11954 0.10254 C -0.13594 0.12337 -0.14649 0.15925 -0.14987 0.19722 C -0.15326 0.2412 -0.14805 0.2787 -0.1349 0.30717 L -0.08073 0.44074 " pathEditMode="relative" rAng="5880000" ptsTypes="AAAAA"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2090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ultyashnyiy-zvuk-prujink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L -0.08633 0.11135 C -0.10625 0.13426 -0.11693 0.17061 -0.11784 0.20973 C -0.1194 0.25394 -0.11042 0.29051 -0.09245 0.31667 L -0.01315 0.44375 " pathEditMode="relative" rAng="5580000" ptsTypes="AAAAA">
                                      <p:cBhvr>
                                        <p:cTn id="7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24" y="21667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ultyashnyiy-zvuk-prujink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3739" y="3152894"/>
            <a:ext cx="68114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Спасибо за внимание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5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440</TotalTime>
  <Words>157</Words>
  <Application>Microsoft Office PowerPoint</Application>
  <PresentationFormat>Широкоэкранный</PresentationFormat>
  <Paragraphs>28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Tw Cen MT</vt:lpstr>
      <vt:lpstr>Капля</vt:lpstr>
      <vt:lpstr>Два способа смягчения согласных</vt:lpstr>
      <vt:lpstr>Два способа</vt:lpstr>
      <vt:lpstr>Смягчающие гласные</vt:lpstr>
      <vt:lpstr>Мягкий знак учитель</vt:lpstr>
      <vt:lpstr>Игра "третий лишний"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Admin</cp:lastModifiedBy>
  <cp:revision>406</cp:revision>
  <dcterms:created xsi:type="dcterms:W3CDTF">2022-11-08T19:10:23Z</dcterms:created>
  <dcterms:modified xsi:type="dcterms:W3CDTF">2022-11-14T16:47:45Z</dcterms:modified>
</cp:coreProperties>
</file>