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6" r:id="rId9"/>
    <p:sldId id="267" r:id="rId10"/>
    <p:sldId id="268" r:id="rId11"/>
    <p:sldId id="269" r:id="rId12"/>
    <p:sldId id="271" r:id="rId13"/>
    <p:sldId id="273" r:id="rId14"/>
    <p:sldId id="274" r:id="rId15"/>
    <p:sldId id="276" r:id="rId16"/>
    <p:sldId id="281" r:id="rId17"/>
    <p:sldId id="283" r:id="rId18"/>
    <p:sldId id="284" r:id="rId19"/>
    <p:sldId id="285" r:id="rId20"/>
    <p:sldId id="286" r:id="rId21"/>
    <p:sldId id="287" r:id="rId22"/>
    <p:sldId id="288" r:id="rId23"/>
    <p:sldId id="289" r:id="rId24"/>
    <p:sldId id="292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8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81FB39-58BC-4111-A60A-A2EFD11281B5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F62AD2-8DC3-42BC-947E-A59A71FF9E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64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62AD2-8DC3-42BC-947E-A59A71FF9E52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7;&#1088;&#1077;&#1079;&#1077;&#1085;&#1090;&#1072;&#1094;&#1080;&#1080;%202%20&#1082;&#1083;&#1072;&#1089;&#1089;\&#1085;&#1072;&#1088;&#1086;&#1076;&#1085;&#1099;&#1077;%20&#1080;&#1085;&#1089;&#1090;&#1088;&#1091;&#1084;&#1077;&#1085;&#1090;&#1099;%20&#1084;&#1086;&#1103;\&#1073;&#1091;&#1073;&#1077;&#1085;%206.mp3" TargetMode="Externa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7;&#1088;&#1077;&#1079;&#1077;&#1085;&#1090;&#1072;&#1094;&#1080;&#1080;%202%20&#1082;&#1083;&#1072;&#1089;&#1089;\&#1085;&#1072;&#1088;&#1086;&#1076;&#1085;&#1099;&#1077;%20&#1080;&#1085;&#1089;&#1090;&#1088;&#1091;&#1084;&#1077;&#1085;&#1090;&#1099;%20&#1084;&#1086;&#1103;\&#1083;&#1086;&#1078;&#1082;&#1080;.mp3" TargetMode="Externa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7;&#1088;&#1077;&#1079;&#1077;&#1085;&#1090;&#1072;&#1094;&#1080;&#1080;%202%20&#1082;&#1083;&#1072;&#1089;&#1089;\&#1085;&#1072;&#1088;&#1086;&#1076;&#1085;&#1099;&#1077;%20&#1080;&#1085;&#1089;&#1090;&#1088;&#1091;&#1084;&#1077;&#1085;&#1090;&#1099;%20&#1084;&#1086;&#1103;\&#1082;&#1086;&#1083;&#1086;&#1082;&#1086;&#1083;&#1100;&#1095;&#1080;&#1082;%203.mp3" TargetMode="Externa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7;&#1088;&#1077;&#1079;&#1077;&#1085;&#1090;&#1072;&#1094;&#1080;&#1080;%202%20&#1082;&#1083;&#1072;&#1089;&#1089;\&#1085;&#1072;&#1088;&#1086;&#1076;&#1085;&#1099;&#1077;%20&#1080;&#1085;&#1089;&#1090;&#1088;&#1091;&#1084;&#1077;&#1085;&#1090;&#1099;%20&#1084;&#1086;&#1103;\&#1089;&#1074;&#1080;&#1089;&#1090;&#1091;&#1083;&#1100;&#1082;&#1072;.mp3" TargetMode="External"/><Relationship Id="rId5" Type="http://schemas.openxmlformats.org/officeDocument/2006/relationships/image" Target="../media/image28.png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7;&#1088;&#1077;&#1079;&#1077;&#1085;&#1090;&#1072;&#1094;&#1080;&#1080;%202%20&#1082;&#1083;&#1072;&#1089;&#1089;\&#1085;&#1072;&#1088;&#1086;&#1076;&#1085;&#1099;&#1077;%20&#1080;&#1085;&#1089;&#1090;&#1088;&#1091;&#1084;&#1077;&#1085;&#1090;&#1099;%20&#1084;&#1086;&#1103;\&#1086;&#1082;&#1072;&#1088;&#1080;&#1085;&#1072;.mp3" TargetMode="Externa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4" Type="http://schemas.openxmlformats.org/officeDocument/2006/relationships/image" Target="../media/image29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7;&#1088;&#1077;&#1079;&#1077;&#1085;&#1090;&#1072;&#1094;&#1080;&#1080;%202%20&#1082;&#1083;&#1072;&#1089;&#1089;\&#1085;&#1072;&#1088;&#1086;&#1076;&#1085;&#1099;&#1077;%20&#1080;&#1085;&#1089;&#1090;&#1088;&#1091;&#1084;&#1077;&#1085;&#1090;&#1099;%20&#1084;&#1086;&#1103;\&#1089;&#1074;&#1080;&#1088;&#1077;&#1083;&#1100;.mp3" TargetMode="External"/><Relationship Id="rId6" Type="http://schemas.openxmlformats.org/officeDocument/2006/relationships/image" Target="../media/image34.pn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7;&#1088;&#1077;&#1079;&#1077;&#1085;&#1090;&#1072;&#1094;&#1080;&#1080;%202%20&#1082;&#1083;&#1072;&#1089;&#1089;\&#1085;&#1072;&#1088;&#1086;&#1076;&#1085;&#1099;&#1077;%20&#1080;&#1085;&#1089;&#1090;&#1088;&#1091;&#1084;&#1077;&#1085;&#1090;&#1099;%20&#1084;&#1086;&#1103;\&#1078;&#1072;&#1083;&#1077;&#1081;&#1082;&#1072;.mp3" TargetMode="External"/><Relationship Id="rId6" Type="http://schemas.openxmlformats.org/officeDocument/2006/relationships/image" Target="../media/image37.pn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7;&#1088;&#1077;&#1079;&#1077;&#1085;&#1090;&#1072;&#1094;&#1080;&#1080;%202%20&#1082;&#1083;&#1072;&#1089;&#1089;\&#1085;&#1072;&#1088;&#1086;&#1076;&#1085;&#1099;&#1077;%20&#1080;&#1085;&#1089;&#1090;&#1088;&#1091;&#1084;&#1077;&#1085;&#1090;&#1099;%20&#1084;&#1086;&#1103;\&#1088;&#1086;&#1078;&#1086;&#1082;.mp3" TargetMode="External"/><Relationship Id="rId5" Type="http://schemas.openxmlformats.org/officeDocument/2006/relationships/image" Target="../media/image40.png"/><Relationship Id="rId4" Type="http://schemas.openxmlformats.org/officeDocument/2006/relationships/image" Target="../media/image3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7;&#1088;&#1077;&#1079;&#1077;&#1085;&#1090;&#1072;&#1094;&#1080;&#1080;%202%20&#1082;&#1083;&#1072;&#1089;&#1089;\&#1085;&#1072;&#1088;&#1086;&#1076;&#1085;&#1099;&#1077;%20&#1080;&#1085;&#1089;&#1090;&#1088;&#1091;&#1084;&#1077;&#1085;&#1090;&#1099;%20&#1084;&#1086;&#1103;\&#1075;&#1072;&#1088;&#1084;&#1086;&#1096;&#1082;&#1072;.mp3" TargetMode="External"/><Relationship Id="rId5" Type="http://schemas.openxmlformats.org/officeDocument/2006/relationships/image" Target="../media/image43.png"/><Relationship Id="rId4" Type="http://schemas.openxmlformats.org/officeDocument/2006/relationships/image" Target="../media/image4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7;&#1088;&#1077;&#1079;&#1077;&#1085;&#1090;&#1072;&#1094;&#1080;&#1080;%202%20&#1082;&#1083;&#1072;&#1089;&#1089;\&#1085;&#1072;&#1088;&#1086;&#1076;&#1085;&#1099;&#1077;%20&#1080;&#1085;&#1089;&#1090;&#1088;&#1091;&#1084;&#1077;&#1085;&#1090;&#1099;%20&#1084;&#1086;&#1103;\&#1076;&#1086;&#1084;&#1088;&#1072;.mp3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7;&#1088;&#1077;&#1079;&#1077;&#1085;&#1090;&#1072;&#1094;&#1080;&#1080;%202%20&#1082;&#1083;&#1072;&#1089;&#1089;\&#1085;&#1072;&#1088;&#1086;&#1076;&#1085;&#1099;&#1077;%20&#1080;&#1085;&#1089;&#1090;&#1088;&#1091;&#1084;&#1077;&#1085;&#1090;&#1099;%20&#1084;&#1086;&#1103;\&#1090;&#1088;&#1077;&#1097;&#1105;&#1090;&#1082;&#1072;.mp3" TargetMode="Externa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фоны для презентаций\image_96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2143140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Русские народные инструменты</a:t>
            </a:r>
            <a:endParaRPr lang="ru-RU" sz="7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6" name="Рисунок 5" descr="http://pandia.ru/text/77/150/images/image004_5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2500306"/>
            <a:ext cx="1704974" cy="1214446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Рисунок 6" descr="http://pandia.ru/text/77/150/images/image010_4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1" y="2571745"/>
            <a:ext cx="1714512" cy="1143008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Рисунок 7" descr="http://pandia.ru/text/77/150/images/image016_2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1857364"/>
            <a:ext cx="1714512" cy="1714512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Рисунок 8" descr="http://pandia.ru/text/77/150/images/image018_24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8992" y="4429132"/>
            <a:ext cx="1714512" cy="1428760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" name="Рисунок 9" descr="http://pandia.ru/text/77/150/images/image031_10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57884" y="4643446"/>
            <a:ext cx="1768475" cy="809625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1" name="Рисунок 10" descr="http://pandia.ru/text/77/150/images/image039_8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1472" y="4500570"/>
            <a:ext cx="933450" cy="1504950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" name="Рисунок 11" descr="http://pandia.ru/text/77/150/images/image048_9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57818" y="3000372"/>
            <a:ext cx="1262064" cy="1271589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395536" y="5805264"/>
            <a:ext cx="8474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музыкальный руководитель: Новикова М.А.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фоны для презентаций\image_96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27649" name="Picture 1" descr="C:\Documents and Settings\admin\Рабочий стол\народный оркестр\бубен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85728"/>
            <a:ext cx="2423192" cy="2423192"/>
          </a:xfrm>
          <a:prstGeom prst="roundRect">
            <a:avLst>
              <a:gd name="adj" fmla="val 16667"/>
            </a:avLst>
          </a:prstGeom>
          <a:ln>
            <a:solidFill>
              <a:srgbClr val="C0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3071802" y="285728"/>
            <a:ext cx="585791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8000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Бубен – музыкальный ударный инструмент в виде неширокой круглой деревянной обечайки (боковая часть корпуса музыкальных инструментов) с натянутой на одной стороне кожаной мембраной. Иногда внутри обечайки подвешивают бубенчики и </a:t>
            </a:r>
            <a:r>
              <a:rPr kumimoji="0" lang="ru-RU" sz="2800" b="1" i="0" u="none" strike="noStrike" normalizeH="0" baseline="0" dirty="0" err="1" smtClean="0">
                <a:ln w="18000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колокольцы</a:t>
            </a:r>
            <a:r>
              <a:rPr kumimoji="0" lang="ru-RU" sz="2800" b="1" i="0" u="none" strike="noStrike" normalizeH="0" baseline="0" dirty="0" smtClean="0">
                <a:ln w="18000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а в прорези стенок вставляют бряцающие металлические пластинки.</a:t>
            </a:r>
            <a:endParaRPr kumimoji="0" lang="ru-RU" sz="2800" b="1" i="0" u="none" strike="noStrike" normalizeH="0" baseline="0" dirty="0" smtClean="0">
              <a:ln w="18000">
                <a:noFill/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бубен 6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043608" y="198884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3336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фоны для презентаций\image_96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26625" name="Picture 1" descr="C:\Documents and Settings\admin\Рабочий стол\народный оркестр\ложк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14290"/>
            <a:ext cx="2214577" cy="2952769"/>
          </a:xfrm>
          <a:prstGeom prst="roundRect">
            <a:avLst>
              <a:gd name="adj" fmla="val 16667"/>
            </a:avLst>
          </a:prstGeom>
          <a:ln>
            <a:solidFill>
              <a:srgbClr val="C0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3000364" y="101873"/>
            <a:ext cx="5857916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8000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Ложки. Кто и когда первый додумался превратить наши обыкновенные столовые ложки в ударный инструмент, сказать теперь совершенно невозможно. </a:t>
            </a:r>
            <a:r>
              <a:rPr lang="ru-RU" sz="2800" b="1" dirty="0" smtClean="0">
                <a:ln w="18000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</a:t>
            </a:r>
            <a:r>
              <a:rPr kumimoji="0" lang="ru-RU" sz="2800" b="1" i="0" u="none" strike="noStrike" normalizeH="0" baseline="0" dirty="0" smtClean="0">
                <a:ln w="18000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ожки популярны не только у нас, но и за рубежом. Тысячами вывозят их иностранцы к себе домой в качестве сувениров. Еще бы: легко, красиво, дешево и сразу «два зайца» — старинный предмет быта и он же — музыкальный инструмент.</a:t>
            </a:r>
            <a:endParaRPr kumimoji="0" lang="ru-RU" sz="2800" b="1" i="0" u="none" strike="noStrike" normalizeH="0" baseline="0" dirty="0" smtClean="0">
              <a:ln w="18000">
                <a:noFill/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фоны для презентаций\image_96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987824" y="80166"/>
            <a:ext cx="5870456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8000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Обычно в игре одного исполнителя используются три ложки. Две из них закладываются между пальцами левой руки, третья берется в правую. Первые две служат как бы двойной «наковальней», по которой бьют третьей ложкой. Получается все время многозвучный ажурный ритмический рисунок. Иногда, при игре сидя, в ногах зажимают два-три, а то и четыре половника, по которым также периодически ударяют ложкой или проводят ею глиссандо.</a:t>
            </a:r>
            <a:endParaRPr kumimoji="0" lang="ru-RU" sz="2800" b="1" i="0" u="none" strike="noStrike" normalizeH="0" baseline="0" dirty="0" smtClean="0">
              <a:ln w="18000">
                <a:noFill/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pandia.ru/text/77/150/images/image004_58.jpg"/>
          <p:cNvPicPr/>
          <p:nvPr/>
        </p:nvPicPr>
        <p:blipFill>
          <a:blip r:embed="rId4" cstate="print"/>
          <a:srcRect l="50258" t="52097"/>
          <a:stretch>
            <a:fillRect/>
          </a:stretch>
        </p:blipFill>
        <p:spPr bwMode="auto">
          <a:xfrm>
            <a:off x="323528" y="428604"/>
            <a:ext cx="2533960" cy="2208308"/>
          </a:xfrm>
          <a:prstGeom prst="roundRect">
            <a:avLst>
              <a:gd name="adj" fmla="val 16667"/>
            </a:avLst>
          </a:prstGeom>
          <a:ln>
            <a:solidFill>
              <a:srgbClr val="C0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лож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979712" y="191683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572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фоны для презентаций\image_96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4" name="Рисунок 3" descr="http://pandia.ru/text/77/150/images/image010_4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85728"/>
            <a:ext cx="2391084" cy="2351184"/>
          </a:xfrm>
          <a:prstGeom prst="roundRect">
            <a:avLst>
              <a:gd name="adj" fmla="val 16667"/>
            </a:avLst>
          </a:prstGeom>
          <a:ln>
            <a:solidFill>
              <a:srgbClr val="C0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771800" y="332656"/>
            <a:ext cx="612068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	</a:t>
            </a:r>
            <a:r>
              <a:rPr lang="ru-RU" sz="2800" b="1" dirty="0" smtClean="0">
                <a:ln w="18000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Рубель, так же как и ложки, — предмет повседневного обихода русского народа. В прежние времена, когда утюга еще не было, белье гладили, накручивая его во влажном состоянии на скалку и затем продолжительное время укатывая, утрамбовывая рубелем. Возможно, что кто-то когда-то случайно провел по его зубцам другим упругим предметом и получился искристый каскад звуков, похожий на тот, который мы извлекаем палкой из досок забора. </a:t>
            </a:r>
            <a:endParaRPr lang="ru-RU" sz="2800" dirty="0">
              <a:ln w="18000">
                <a:noFill/>
                <a:prstDash val="solid"/>
                <a:miter lim="800000"/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фоны для презентаций\image_96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34817" name="Picture 1" descr="C:\Documents and Settings\admin\Рабочий стол\народный оркестр\колокольчик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5" y="142853"/>
            <a:ext cx="3143272" cy="2094205"/>
          </a:xfrm>
          <a:prstGeom prst="roundRect">
            <a:avLst>
              <a:gd name="adj" fmla="val 16667"/>
            </a:avLst>
          </a:prstGeom>
          <a:ln>
            <a:solidFill>
              <a:srgbClr val="C0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3203848" y="76015"/>
            <a:ext cx="5616624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8000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Колокольчики- их название произошло от старинной </a:t>
            </a:r>
            <a:r>
              <a:rPr lang="ru-RU" sz="2800" b="1" dirty="0" smtClean="0">
                <a:ln w="18000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их</a:t>
            </a:r>
            <a:r>
              <a:rPr kumimoji="0" lang="ru-RU" sz="2800" b="1" i="0" u="none" strike="noStrike" normalizeH="0" baseline="0" dirty="0" smtClean="0">
                <a:ln w="18000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разновидности, где звучащим телом были настроенные на определённую высоту маленькие колокольчики. Позже их заменили набором металлических пластинок разной величины. Они расположены в два ряда, наподобие клавишей фортепиано, и укреплены в деревянном ящике. Играют на колокольчиках двумя металлическими  молоточками.</a:t>
            </a:r>
            <a:endParaRPr kumimoji="0" lang="ru-RU" sz="2800" b="1" i="0" u="none" strike="noStrike" normalizeH="0" baseline="0" dirty="0" smtClean="0">
              <a:ln w="18000">
                <a:noFill/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9" name="Picture 3" descr="C:\Documents and Settings\admin\Рабочий стол\народный оркестр\колокольчик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285720" y="2643182"/>
            <a:ext cx="3071834" cy="1856172"/>
          </a:xfrm>
          <a:prstGeom prst="rect">
            <a:avLst/>
          </a:prstGeom>
          <a:noFill/>
        </p:spPr>
      </p:pic>
      <p:pic>
        <p:nvPicPr>
          <p:cNvPr id="6" name="колокольчик 3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67544" y="184482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545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фоны для презентаций\image_96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4" name="Рисунок 3" descr="Подпись: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57388" cy="2000264"/>
          </a:xfrm>
          <a:prstGeom prst="roundRect">
            <a:avLst>
              <a:gd name="adj" fmla="val 16667"/>
            </a:avLst>
          </a:prstGeom>
          <a:ln>
            <a:solidFill>
              <a:srgbClr val="C0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Подпись: &#10;Бубенчик&#10;"/>
          <p:cNvPicPr/>
          <p:nvPr/>
        </p:nvPicPr>
        <p:blipFill>
          <a:blip r:embed="rId4" cstate="print"/>
          <a:srcRect b="8064"/>
          <a:stretch>
            <a:fillRect/>
          </a:stretch>
        </p:blipFill>
        <p:spPr bwMode="auto">
          <a:xfrm rot="10800000">
            <a:off x="0" y="2285992"/>
            <a:ext cx="2214578" cy="2143140"/>
          </a:xfrm>
          <a:prstGeom prst="roundRect">
            <a:avLst>
              <a:gd name="adj" fmla="val 16667"/>
            </a:avLst>
          </a:prstGeom>
          <a:ln>
            <a:solidFill>
              <a:srgbClr val="C0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051720" y="8728"/>
            <a:ext cx="680656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8000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Чем отличаются колокольчики от бубенчиков?</a:t>
            </a:r>
            <a:r>
              <a:rPr kumimoji="0" lang="ru-RU" sz="2800" b="1" i="0" u="none" strike="noStrike" normalizeH="0" dirty="0" smtClean="0">
                <a:ln w="18000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normalizeH="0" baseline="0" dirty="0" smtClean="0">
                <a:ln w="18000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Колокольчик представляет собой открытую книзу металлическую чашечку с закрепленным внутри ударником (язычком). Звучит он только в подвешенном вертикальном положении. Бубенчик же является полым шаром, в котором свободно катается металлический шарик, при встряске ударяющийся о стенки и извлекающий звук. Колокольчик более чист и ярок по тембру, бубенчик тускловат; звук его менее продолжителен. Зато звучит он в любом положении. </a:t>
            </a:r>
            <a:endParaRPr kumimoji="0" lang="ru-RU" sz="2800" b="1" i="0" u="none" strike="noStrike" normalizeH="0" baseline="0" dirty="0" smtClean="0">
              <a:ln w="18000">
                <a:noFill/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фоны для презентаций\image_96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3" name="Рисунок 2" descr="http://pandia.ru/text/77/150/images/image018_2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142852"/>
            <a:ext cx="2286016" cy="2571768"/>
          </a:xfrm>
          <a:prstGeom prst="roundRect">
            <a:avLst>
              <a:gd name="adj" fmla="val 16667"/>
            </a:avLst>
          </a:prstGeom>
          <a:ln>
            <a:solidFill>
              <a:srgbClr val="C0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3071802" y="279990"/>
            <a:ext cx="592935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8000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Свистульки. Подавляющее большинство музыкальных инструментов делается из дерева. Однако некоторые духовые инструменты хороши из глины или фарфора. К ним относится всемирно распространенная окарина, что в буквальном переводе с итальянского означает гусенок. (Первоначально по форме окарина действительно напоминала гусенка.)</a:t>
            </a:r>
            <a:endParaRPr kumimoji="0" lang="ru-RU" sz="2800" b="1" i="0" u="none" strike="noStrike" normalizeH="0" baseline="0" dirty="0" smtClean="0">
              <a:ln w="18000">
                <a:noFill/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вистуль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99592" y="220486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168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фоны для презентаций\image_96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3214678" y="80693"/>
            <a:ext cx="5715040" cy="5693866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8000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У нас на Руси инструменты такого типа народ просто назвал свистульками. В разных районах страны они имеют самую разнообразную форму и раскраску. Наибольшее распространение получили «петушки» с тремя-четырьмя игровыми отверстиями.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8000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Эти примитивные духовые инструменты в глубокой древности имели обрядовое значение. </a:t>
            </a:r>
            <a:endParaRPr kumimoji="0" lang="ru-RU" sz="2800" b="1" i="0" u="none" strike="noStrike" normalizeH="0" baseline="0" dirty="0" smtClean="0">
              <a:ln w="18000">
                <a:noFill/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Подпись: &#10;Окарина&#10;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357166"/>
            <a:ext cx="2286016" cy="2286016"/>
          </a:xfrm>
          <a:prstGeom prst="roundRect">
            <a:avLst>
              <a:gd name="adj" fmla="val 16667"/>
            </a:avLst>
          </a:prstGeom>
          <a:ln>
            <a:solidFill>
              <a:srgbClr val="C0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3012" name="Picture 4" descr="C:\Documents and Settings\admin\Рабочий стол\народный оркестр\свистульк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3286124"/>
            <a:ext cx="1900279" cy="2924173"/>
          </a:xfrm>
          <a:prstGeom prst="roundRect">
            <a:avLst>
              <a:gd name="adj" fmla="val 16667"/>
            </a:avLst>
          </a:prstGeom>
          <a:ln>
            <a:solidFill>
              <a:srgbClr val="C0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окарин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2195736" y="191683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8597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фоны для презентаций\image_96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771800" y="332656"/>
            <a:ext cx="5943604" cy="44257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n w="18000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СВИРЕЛЬ - парная продольная свистковая флейта с двумя не скрепленными между собой стволами из ивы, клена, черемухи. Головки стволов имеют клювовидную форму; в нижних частях стволов вырезано или выжжено по 3 игровых отверстия, из которых два - на лицевой стороне и одно - на тыльной.</a:t>
            </a:r>
            <a:endParaRPr lang="ru-RU" sz="2800" b="1" dirty="0">
              <a:ln w="18000">
                <a:noFill/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www.radost-moscow.ru/images/narodnye/svirel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214290"/>
            <a:ext cx="2071702" cy="1857388"/>
          </a:xfrm>
          <a:prstGeom prst="roundRect">
            <a:avLst>
              <a:gd name="adj" fmla="val 16667"/>
            </a:avLst>
          </a:prstGeom>
          <a:ln>
            <a:solidFill>
              <a:srgbClr val="C0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67544" y="4581128"/>
            <a:ext cx="83529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n w="18000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Во время игры "клювы" берут в рот, а стволы держат несколько наклонно вниз, раздвигая под острым углом друг к другу; пальцы обеих рук накладывают на отверстия соответствующих стволов.</a:t>
            </a:r>
            <a:endParaRPr lang="ru-RU" sz="2800" b="1" dirty="0">
              <a:ln w="18000">
                <a:noFill/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pandia.ru/text/77/150/images/image020_18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2428868"/>
            <a:ext cx="1690370" cy="1890719"/>
          </a:xfrm>
          <a:prstGeom prst="roundRect">
            <a:avLst>
              <a:gd name="adj" fmla="val 16667"/>
            </a:avLst>
          </a:prstGeom>
          <a:ln>
            <a:solidFill>
              <a:srgbClr val="C0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свирел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539552" y="350100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3915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фоны для презентаций\image_96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3" name="Рисунок 2" descr="http://pandia.ru/text/77/150/images/image023_1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214290"/>
            <a:ext cx="3133012" cy="2134590"/>
          </a:xfrm>
          <a:prstGeom prst="roundRect">
            <a:avLst>
              <a:gd name="adj" fmla="val 16667"/>
            </a:avLst>
          </a:prstGeom>
          <a:ln>
            <a:solidFill>
              <a:srgbClr val="C0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3635896" y="620688"/>
            <a:ext cx="525658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n w="18000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ЖАЛЕЙКА - небольшая трубочка из ивы или бузины, длиной 100 - 150 мм, в верхний конец которой вставлен пищик с одинарным язычком из камыша или гусиного пера, а на нижний надет раструб из коровьего рога или из бересты. Язычок иногда надрезают на самой трубочке. В стволе имеется от 3 до 7 игровых отверстий. </a:t>
            </a:r>
            <a:endParaRPr lang="ru-RU" sz="2800" b="1" dirty="0">
              <a:ln w="18000">
                <a:noFill/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www.radost-moscow.ru/images/narodnye/jaleyka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2636912"/>
            <a:ext cx="2772972" cy="3665568"/>
          </a:xfrm>
          <a:prstGeom prst="roundRect">
            <a:avLst>
              <a:gd name="adj" fmla="val 16667"/>
            </a:avLst>
          </a:prstGeom>
          <a:ln>
            <a:solidFill>
              <a:srgbClr val="C0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жалей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1835696" y="155679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614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фоны для презентаций\image_96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55776" y="142852"/>
            <a:ext cx="6373942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n w="18000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ДОМРА - струнный инструмент, получивший распространение в 16 - 17 вв. преимущественно среди скоморохов.  Корпус делают из гнутых клепок, дека плоская, с круглым резонаторным отверстием в середине. На грифе врезаны металлические лады, дающие хроматический звукоряд. Струны стальные, крепятся к пуговке в нижней части корпуса и к механическим колкам вверху. На верхней деке под струнами находится подставка. Звук извлекается с помощью медиатора.</a:t>
            </a:r>
            <a:endParaRPr lang="ru-RU" sz="2800" b="1" dirty="0">
              <a:ln w="18000">
                <a:noFill/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www.radost-moscow.ru/images/narodnye/domra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85728"/>
            <a:ext cx="1857388" cy="3357586"/>
          </a:xfrm>
          <a:prstGeom prst="roundRect">
            <a:avLst>
              <a:gd name="adj" fmla="val 16667"/>
            </a:avLst>
          </a:prstGeom>
          <a:ln>
            <a:solidFill>
              <a:srgbClr val="C0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фоны для презентаций\image_96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3" name="Рисунок 2" descr="http://www.radost-moscow.ru/images/narodnye/rojok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42852"/>
            <a:ext cx="2702674" cy="3214140"/>
          </a:xfrm>
          <a:prstGeom prst="roundRect">
            <a:avLst>
              <a:gd name="adj" fmla="val 16667"/>
            </a:avLst>
          </a:prstGeom>
          <a:ln>
            <a:solidFill>
              <a:srgbClr val="C0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3214678" y="332656"/>
            <a:ext cx="542928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n w="18000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РОЖОК изготовляют из березы, клена или можжевельника. По утверждению некоторых рожечников, лучшими звуковыми качествами обладают можжевеловые рожки. В прошлом их выделывали тем же способом, что и пастушеские рога, то есть из двух половин, скрепленных берестой; в настоящее время их вытачивают на токарном станке. </a:t>
            </a:r>
            <a:endParaRPr lang="ru-RU" sz="2800" b="1" dirty="0">
              <a:ln w="18000">
                <a:noFill/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фоны для презентаций\image_96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14678" y="332656"/>
            <a:ext cx="567780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	</a:t>
            </a:r>
            <a:r>
              <a:rPr lang="ru-RU" sz="2800" b="1" dirty="0" smtClean="0">
                <a:ln w="18000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Звук рожка довольно сильный, но мягкий. На рожке исполняют песни, танцы и сопровождают хоровое пение. На основе типового инструмента были созданы ансамблевые разновидности рожков: малые дискантовые рожки, получившие образное название "</a:t>
            </a:r>
            <a:r>
              <a:rPr lang="ru-RU" sz="2800" b="1" dirty="0" err="1" smtClean="0">
                <a:ln w="18000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визгунки</a:t>
            </a:r>
            <a:r>
              <a:rPr lang="ru-RU" sz="2800" b="1" dirty="0" smtClean="0">
                <a:ln w="18000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", и крупные, звучащие октавой ниже - басовые. Ансамблевые рожки имеют 6 игровых отверстий, из которых верхнее располагается на тыльной стороне. </a:t>
            </a:r>
            <a:endParaRPr lang="ru-RU" sz="2800" b="1" dirty="0">
              <a:ln w="18000">
                <a:noFill/>
                <a:prstDash val="solid"/>
                <a:miter lim="800000"/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2" name="Picture 2" descr="C:\Documents and Settings\admin\Рабочий стол\народный оркестр\рожок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428596" y="142852"/>
            <a:ext cx="2500330" cy="2311490"/>
          </a:xfrm>
          <a:prstGeom prst="roundRect">
            <a:avLst>
              <a:gd name="adj" fmla="val 18080"/>
            </a:avLst>
          </a:prstGeom>
          <a:ln>
            <a:solidFill>
              <a:srgbClr val="C0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ожо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979712" y="62068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109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фоны для презентаций\image_96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3" name="Рисунок 2" descr="http://pandia.ru/text/77/150/images/image045_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14290"/>
            <a:ext cx="2880320" cy="2782662"/>
          </a:xfrm>
          <a:prstGeom prst="roundRect">
            <a:avLst>
              <a:gd name="adj" fmla="val 16667"/>
            </a:avLst>
          </a:prstGeom>
          <a:ln>
            <a:solidFill>
              <a:srgbClr val="C0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3214678" y="-14425"/>
            <a:ext cx="5643602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8000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Гармоника – под таким названием объединяются губные и ручные гармоники. Извлечение звука происходит в результате колебания металлических пластинок – язычков – под воздействием струи воздуха. Гармоника уже давно стала в России (и не только в России) самым распространённым, подлинно массовым музыкальным инструментом, вытеснившим многие другие инструменты.</a:t>
            </a:r>
            <a:endParaRPr kumimoji="0" lang="ru-RU" sz="2800" b="1" i="0" u="none" strike="noStrike" normalizeH="0" baseline="0" dirty="0" smtClean="0">
              <a:ln w="18000">
                <a:noFill/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фоны для презентаций\image_96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3" name="Рисунок 2" descr="http://pandia.ru/text/77/150/images/image047_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14290"/>
            <a:ext cx="2286016" cy="22145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2915816" y="166328"/>
            <a:ext cx="5929354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8000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В народном музыкальном быту она используется как сольный и аккомпанирующий инструмент. При сопровождении песен, особенно частушек, партия гармоники часто значительно более развита, чем мелодия голоса. Существуют дуэты, трио, квартеты и оркестры русских народных инструментов и становится обязательным участником многих национальных инструментальных ансамблей.</a:t>
            </a:r>
            <a:endParaRPr kumimoji="0" lang="ru-RU" sz="2800" b="1" i="0" u="none" strike="noStrike" normalizeH="0" baseline="0" dirty="0" smtClean="0">
              <a:ln w="18000">
                <a:noFill/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гармош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 flipH="1">
            <a:off x="2060104" y="1844824"/>
            <a:ext cx="432048" cy="4320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240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фоны для презентаций\image_96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55297" name="Rectangle 1"/>
          <p:cNvSpPr>
            <a:spLocks noChangeArrowheads="1"/>
          </p:cNvSpPr>
          <p:nvPr/>
        </p:nvSpPr>
        <p:spPr bwMode="auto">
          <a:xfrm>
            <a:off x="3357554" y="87392"/>
            <a:ext cx="5572164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8000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Представьте себе: на сцену выходит обыкновенный прохожий с вязанкой дров за спиной. Затем он раскладывает свои «дрова» перед собой и небольшими деревянными молоточками начинает играть на них веселые плясовые мелодии. А если к нему присоединяются другие музыканты с подобного рода инструментами, эффект будет большой и неожиданный. Все это в традициях русского скоморошества.</a:t>
            </a:r>
            <a:endParaRPr kumimoji="0" lang="ru-RU" sz="2800" b="1" i="0" u="none" strike="noStrike" normalizeH="0" baseline="0" dirty="0" smtClean="0">
              <a:ln w="18000">
                <a:noFill/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pandia.ru/text/77/150/images/image013_3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42852"/>
            <a:ext cx="3024336" cy="2998116"/>
          </a:xfrm>
          <a:prstGeom prst="roundRect">
            <a:avLst>
              <a:gd name="adj" fmla="val 16667"/>
            </a:avLst>
          </a:prstGeom>
          <a:ln>
            <a:solidFill>
              <a:srgbClr val="C0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фоны для презентаций\image_96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2928926" y="19677"/>
            <a:ext cx="607223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8000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Домры - преимущественно ансамблевые или оркестровые инструменты. В оркестре они - основная мелодическая группа, тогда как балалайки (кроме балалаек прим) являются аккомпанирующими инструментами. Домрам часто поручается соло, а для домр малых (как и для балалаек прим) пишут сольные концертные произведения. Используются следующие разновидности домр: пикколо, малая, альтовая, басовая. </a:t>
            </a:r>
            <a:endParaRPr kumimoji="0" lang="ru-RU" sz="2800" b="1" i="0" u="none" strike="noStrike" normalizeH="0" baseline="0" dirty="0" smtClean="0">
              <a:ln w="18000">
                <a:noFill/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pandia.ru/text/77/150/images/image037_1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57166"/>
            <a:ext cx="2286016" cy="2428892"/>
          </a:xfrm>
          <a:prstGeom prst="roundRect">
            <a:avLst>
              <a:gd name="adj" fmla="val 16667"/>
            </a:avLst>
          </a:prstGeom>
          <a:ln>
            <a:solidFill>
              <a:srgbClr val="C0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домр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55576" y="328498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748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фоны для презентаций\image_96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000364" y="214290"/>
            <a:ext cx="592935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n w="18000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БАЛАЛАЙКА </a:t>
            </a:r>
            <a:br>
              <a:rPr lang="ru-RU" sz="2800" b="1" dirty="0" smtClean="0">
                <a:ln w="18000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n w="18000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O популярности балалайки в деревенском и городском музыкальном быту красноречиво говорят многочисленные лубки и различные народные картинки. Применение балалайки в музыкальной жизни народа было весьма разнообразным: на ней исполняли песни и танцы, сопровождали сольное и хоровое пение, ее вводили в состав различных инструментальных ансамблей.</a:t>
            </a:r>
            <a:endParaRPr lang="ru-RU" sz="2800" b="1" dirty="0">
              <a:ln w="18000">
                <a:noFill/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www.radost-moscow.ru/images/narodnye/balal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290"/>
            <a:ext cx="2071702" cy="2857520"/>
          </a:xfrm>
          <a:prstGeom prst="roundRect">
            <a:avLst>
              <a:gd name="adj" fmla="val 16667"/>
            </a:avLst>
          </a:prstGeom>
          <a:ln>
            <a:solidFill>
              <a:srgbClr val="C0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фоны для презентаций\image_96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3" name="Рисунок 2" descr="Подпись:"/>
          <p:cNvPicPr/>
          <p:nvPr/>
        </p:nvPicPr>
        <p:blipFill>
          <a:blip r:embed="rId3" cstate="print"/>
          <a:srcRect l="6342" t="2757" r="5682" b="6249"/>
          <a:stretch>
            <a:fillRect/>
          </a:stretch>
        </p:blipFill>
        <p:spPr bwMode="auto">
          <a:xfrm flipH="1">
            <a:off x="3995936" y="332656"/>
            <a:ext cx="2991276" cy="3142702"/>
          </a:xfrm>
          <a:prstGeom prst="roundRect">
            <a:avLst>
              <a:gd name="adj" fmla="val 16667"/>
            </a:avLst>
          </a:prstGeom>
          <a:ln>
            <a:solidFill>
              <a:srgbClr val="C0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3131840" y="3429000"/>
            <a:ext cx="564360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 w="18000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оркестре балалайка выполняет как мелодическую, так и аккомпанирующею функцию. Используются следующие разновидности балалаек: прима, секунда, альт, бас, контрабас.</a:t>
            </a:r>
            <a:endParaRPr lang="ru-RU" sz="2800" b="1" dirty="0">
              <a:ln w="18000">
                <a:noFill/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фоны для презентаций\image_96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143240" y="285728"/>
            <a:ext cx="578647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n w="18000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ГУСЛИ - прямоугольные (столообразные) наиболее сложный по конструкции тип русских гуслей в виде продолговатого плоского ящика с крышкой. Струны у старинных инструментов латунные, а у более современных - стальные; басовые, кроме того, обвиты канителью.</a:t>
            </a:r>
          </a:p>
          <a:p>
            <a:pPr algn="just"/>
            <a:r>
              <a:rPr lang="ru-RU" sz="2800" b="1" dirty="0" smtClean="0">
                <a:ln w="18000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Количество  струн колеблется от 55 до 66.</a:t>
            </a:r>
            <a:endParaRPr lang="ru-RU" sz="2800" b="1" dirty="0">
              <a:ln w="18000">
                <a:noFill/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www.radost-moscow.ru/images/narodnye/gusli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85728"/>
            <a:ext cx="2428860" cy="2214578"/>
          </a:xfrm>
          <a:prstGeom prst="roundRect">
            <a:avLst>
              <a:gd name="adj" fmla="val 16667"/>
            </a:avLst>
          </a:prstGeom>
          <a:ln>
            <a:solidFill>
              <a:srgbClr val="C0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755576" y="5301208"/>
            <a:ext cx="55721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фоны для презентаций\image_96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347864" y="332656"/>
            <a:ext cx="565329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n w="18000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Прямоугольные гусли появились в России, по-видимому, в начале XVII века. Сложность конструкции инструмента, трудность его изготовления и в особенности техника игры, требующая профессиональной выучки, говорят о том, что эти гусли могли быть созданы и первоначально найти применение в узком кругу профессиональных музыкантов - скоморохов. </a:t>
            </a:r>
            <a:endParaRPr lang="ru-RU" sz="2800" b="1" dirty="0">
              <a:ln w="18000">
                <a:noFill/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admin\Рабочий стол\народный оркестр\гусли.JPG"/>
          <p:cNvPicPr>
            <a:picLocks noChangeAspect="1" noChangeArrowheads="1"/>
          </p:cNvPicPr>
          <p:nvPr/>
        </p:nvPicPr>
        <p:blipFill>
          <a:blip r:embed="rId3" cstate="print"/>
          <a:srcRect l="69531" t="23958" r="3125" b="37500"/>
          <a:stretch>
            <a:fillRect/>
          </a:stretch>
        </p:blipFill>
        <p:spPr bwMode="auto">
          <a:xfrm>
            <a:off x="214282" y="214290"/>
            <a:ext cx="3040942" cy="3214710"/>
          </a:xfrm>
          <a:prstGeom prst="roundRect">
            <a:avLst>
              <a:gd name="adj" fmla="val 16667"/>
            </a:avLst>
          </a:prstGeom>
          <a:ln>
            <a:solidFill>
              <a:srgbClr val="C0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фоны для презентаций\image_96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23554" name="Picture 2" descr="C:\Documents and Settings\admin\Рабочий стол\народный оркестр\трещётка.jpg"/>
          <p:cNvPicPr>
            <a:picLocks noChangeAspect="1" noChangeArrowheads="1"/>
          </p:cNvPicPr>
          <p:nvPr/>
        </p:nvPicPr>
        <p:blipFill>
          <a:blip r:embed="rId3" cstate="print"/>
          <a:srcRect l="6212" t="29659" r="5411" b="7214"/>
          <a:stretch>
            <a:fillRect/>
          </a:stretch>
        </p:blipFill>
        <p:spPr bwMode="auto">
          <a:xfrm>
            <a:off x="357158" y="142852"/>
            <a:ext cx="2928958" cy="2092113"/>
          </a:xfrm>
          <a:prstGeom prst="roundRect">
            <a:avLst>
              <a:gd name="adj" fmla="val 16667"/>
            </a:avLst>
          </a:prstGeom>
          <a:ln>
            <a:solidFill>
              <a:srgbClr val="C0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3286116" y="998979"/>
            <a:ext cx="5643602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8000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sz="2800" b="1" i="0" u="none" strike="noStrike" normalizeH="0" baseline="0" dirty="0" err="1" smtClean="0">
                <a:ln w="18000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Трещётка</a:t>
            </a:r>
            <a:r>
              <a:rPr kumimoji="0" lang="ru-RU" sz="2800" b="1" i="0" u="none" strike="noStrike" normalizeH="0" baseline="0" dirty="0" smtClean="0">
                <a:ln w="18000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набор (до 20 штук) деревянных пластинок размером примерно 50 мм </a:t>
            </a:r>
            <a:r>
              <a:rPr kumimoji="0" lang="ru-RU" sz="2800" b="1" i="0" u="none" strike="noStrike" normalizeH="0" baseline="0" dirty="0" err="1" smtClean="0">
                <a:ln w="18000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</a:t>
            </a:r>
            <a:r>
              <a:rPr kumimoji="0" lang="ru-RU" sz="2800" b="1" i="0" u="none" strike="noStrike" normalizeH="0" baseline="0" dirty="0" smtClean="0">
                <a:ln w="18000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130 мм, нанизанных одним концом на две параллельные верёвки или на ремешки. Чтобы пластинки вплотную не прикасались друг к другу, между ними сделаны деревянные прокладки.</a:t>
            </a:r>
            <a:endParaRPr kumimoji="0" lang="ru-RU" sz="2800" b="1" i="0" u="none" strike="noStrike" normalizeH="0" baseline="0" dirty="0" smtClean="0">
              <a:ln w="18000">
                <a:noFill/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фоны для презентаций\image_96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4" name="Picture 2" descr="C:\Documents and Settings\admin\Рабочий стол\народный оркестр\трещётка.jpg"/>
          <p:cNvPicPr>
            <a:picLocks noChangeAspect="1" noChangeArrowheads="1"/>
          </p:cNvPicPr>
          <p:nvPr/>
        </p:nvPicPr>
        <p:blipFill>
          <a:blip r:embed="rId4" cstate="print"/>
          <a:srcRect l="6212" t="29659" r="5411" b="7214"/>
          <a:stretch>
            <a:fillRect/>
          </a:stretch>
        </p:blipFill>
        <p:spPr bwMode="auto">
          <a:xfrm>
            <a:off x="251520" y="548680"/>
            <a:ext cx="2928958" cy="2092113"/>
          </a:xfrm>
          <a:prstGeom prst="roundRect">
            <a:avLst>
              <a:gd name="adj" fmla="val 16667"/>
            </a:avLst>
          </a:prstGeom>
          <a:ln>
            <a:solidFill>
              <a:srgbClr val="C0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3203848" y="1160748"/>
            <a:ext cx="550072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8000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sz="2800" b="1" i="0" u="none" strike="noStrike" normalizeH="0" baseline="0" dirty="0" err="1" smtClean="0">
                <a:ln w="18000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Трещётку</a:t>
            </a:r>
            <a:r>
              <a:rPr kumimoji="0" lang="ru-RU" sz="2800" b="1" i="0" u="none" strike="noStrike" normalizeH="0" baseline="0" dirty="0" smtClean="0">
                <a:ln w="18000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берут за концы верёвок (ремешков) в обе руки. От резкого или плавного движения пластины ударяются друг о друга. Звук их щёлкающий. Играли на них преимущественно женщины на свадьбах при исполнении величальных песен.</a:t>
            </a:r>
            <a:endParaRPr kumimoji="0" lang="ru-RU" sz="2800" b="1" i="0" u="none" strike="noStrike" normalizeH="0" baseline="0" dirty="0" smtClean="0">
              <a:ln w="18000">
                <a:noFill/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трещёт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55576" y="170080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8781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587</TotalTime>
  <Words>33</Words>
  <Application>Microsoft Office PowerPoint</Application>
  <PresentationFormat>Экран (4:3)</PresentationFormat>
  <Paragraphs>30</Paragraphs>
  <Slides>24</Slides>
  <Notes>1</Notes>
  <HiddenSlides>0</HiddenSlides>
  <MMClips>11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Русские народные инструменты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Оркестр народных инструментов</dc:title>
  <cp:lastModifiedBy>1</cp:lastModifiedBy>
  <cp:revision>92</cp:revision>
  <dcterms:modified xsi:type="dcterms:W3CDTF">2022-11-14T06:22:43Z</dcterms:modified>
</cp:coreProperties>
</file>