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522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72008" y="-387424"/>
            <a:ext cx="9396536" cy="1872208"/>
          </a:xfrm>
        </p:spPr>
        <p:txBody>
          <a:bodyPr>
            <a:normAutofit/>
          </a:bodyPr>
          <a:lstStyle/>
          <a:p>
            <a:pPr algn="ctr"/>
            <a:r>
              <a:rPr lang="ru-RU" sz="3900" dirty="0" smtClean="0"/>
              <a:t>Энергетическое обеспечение зданий. </a:t>
            </a:r>
            <a:br>
              <a:rPr lang="ru-RU" sz="3900" dirty="0" smtClean="0"/>
            </a:br>
            <a:r>
              <a:rPr lang="ru-RU" sz="3900" dirty="0" smtClean="0"/>
              <a:t>Энергосбережение в быту.</a:t>
            </a:r>
            <a:endParaRPr lang="ru-RU" sz="3900" dirty="0"/>
          </a:p>
        </p:txBody>
      </p:sp>
      <p:pic>
        <p:nvPicPr>
          <p:cNvPr id="6" name="Picture 2" descr="https://lampagid.ru/wp-content/uploads/2017/05/image005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096" y="1556792"/>
            <a:ext cx="7452320" cy="493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6300192" cy="1340768"/>
          </a:xfrm>
        </p:spPr>
        <p:txBody>
          <a:bodyPr/>
          <a:lstStyle/>
          <a:p>
            <a:pPr algn="ctr"/>
            <a:r>
              <a:rPr lang="ru-RU" b="1" dirty="0" smtClean="0"/>
              <a:t>«Умный дом»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9144000" cy="50405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 настоящее время во многих странах ведётся</a:t>
            </a:r>
          </a:p>
          <a:p>
            <a:pPr>
              <a:buNone/>
            </a:pPr>
            <a:r>
              <a:rPr lang="ru-RU" dirty="0" smtClean="0"/>
              <a:t> работа по строительству «умных домов».</a:t>
            </a:r>
          </a:p>
          <a:p>
            <a:pPr>
              <a:buNone/>
            </a:pPr>
            <a:r>
              <a:rPr lang="ru-RU" dirty="0" smtClean="0"/>
              <a:t>Эти дома отличаются следующими особенностями:</a:t>
            </a:r>
          </a:p>
          <a:p>
            <a:r>
              <a:rPr lang="ru-RU" dirty="0" smtClean="0"/>
              <a:t>Стены здания имеют повышенную теплоизоляцию;</a:t>
            </a:r>
          </a:p>
          <a:p>
            <a:r>
              <a:rPr lang="ru-RU" dirty="0" smtClean="0"/>
              <a:t>Приточная вентиляция снабжена фильтрами и приборами подогрева воздуха;</a:t>
            </a:r>
          </a:p>
          <a:p>
            <a:r>
              <a:rPr lang="ru-RU" dirty="0" smtClean="0"/>
              <a:t>Вода нагревается солнечными водонагревателями или используется горячая вода из подземных источников  (например, как в Исландии);</a:t>
            </a:r>
          </a:p>
          <a:p>
            <a:r>
              <a:rPr lang="ru-RU" dirty="0" smtClean="0"/>
              <a:t>Воздух в помещениях нагревается за счёт солнечных лучей через большие окна со специальными стеклопакетами;</a:t>
            </a:r>
          </a:p>
          <a:p>
            <a:r>
              <a:rPr lang="ru-RU" dirty="0" smtClean="0"/>
              <a:t>Электричество вырабатывается с помощью солнечной батареи или электрогенератора на стоящей рядом с домом  башне с ветровым двигателем. </a:t>
            </a:r>
          </a:p>
          <a:p>
            <a:endParaRPr lang="ru-RU" dirty="0"/>
          </a:p>
        </p:txBody>
      </p:sp>
      <p:pic>
        <p:nvPicPr>
          <p:cNvPr id="6" name="Рисунок 5" descr="C:\Users\Zver\Desktop\3 солн бат.png"/>
          <p:cNvPicPr/>
          <p:nvPr/>
        </p:nvPicPr>
        <p:blipFill>
          <a:blip r:embed="rId2" cstate="print"/>
          <a:srcRect t="61687" r="62848" b="9735"/>
          <a:stretch>
            <a:fillRect/>
          </a:stretch>
        </p:blipFill>
        <p:spPr bwMode="auto">
          <a:xfrm>
            <a:off x="6372200" y="0"/>
            <a:ext cx="277180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1268760"/>
          </a:xfrm>
        </p:spPr>
        <p:txBody>
          <a:bodyPr/>
          <a:lstStyle/>
          <a:p>
            <a:pPr algn="ctr"/>
            <a:r>
              <a:rPr lang="ru-RU" dirty="0" smtClean="0"/>
              <a:t>Энергоснабжение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07504" y="1772816"/>
            <a:ext cx="9036496" cy="496855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Энергосбережение:  </a:t>
            </a:r>
          </a:p>
          <a:p>
            <a:r>
              <a:rPr lang="ru-RU" dirty="0" smtClean="0"/>
              <a:t> Электроснабжение </a:t>
            </a:r>
          </a:p>
          <a:p>
            <a:r>
              <a:rPr lang="ru-RU" dirty="0" smtClean="0"/>
              <a:t>Газоснабжение</a:t>
            </a:r>
          </a:p>
          <a:p>
            <a:r>
              <a:rPr lang="ru-RU" dirty="0" smtClean="0"/>
              <a:t>Теплоснабжение</a:t>
            </a:r>
          </a:p>
          <a:p>
            <a:pPr>
              <a:buNone/>
            </a:pPr>
            <a:r>
              <a:rPr lang="ru-RU" u="sng" dirty="0" smtClean="0"/>
              <a:t>Энергоснабжение</a:t>
            </a:r>
            <a:r>
              <a:rPr lang="ru-RU" dirty="0" smtClean="0"/>
              <a:t> —  это  обеспечение  поставок  электричества,</a:t>
            </a:r>
          </a:p>
          <a:p>
            <a:pPr>
              <a:buNone/>
            </a:pPr>
            <a:r>
              <a:rPr lang="ru-RU" u="sng" dirty="0" smtClean="0"/>
              <a:t>Газоснабжение</a:t>
            </a:r>
            <a:r>
              <a:rPr lang="ru-RU" dirty="0" smtClean="0"/>
              <a:t> (поставка газа), </a:t>
            </a:r>
          </a:p>
          <a:p>
            <a:pPr>
              <a:buNone/>
            </a:pPr>
            <a:r>
              <a:rPr lang="ru-RU" u="sng" dirty="0" smtClean="0"/>
              <a:t>Теплоснабжение </a:t>
            </a:r>
            <a:r>
              <a:rPr lang="ru-RU" dirty="0" smtClean="0"/>
              <a:t>(поставка горячей воды и тепла).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Ð¿ÑÐ¾ÑÐµÑÑÐ¸Ñ ÑÐ»ÐµÐºÑÑÐ¸Ðº Ð¾Ð¿Ð¸ÑÐ°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0"/>
            <a:ext cx="464400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pPr algn="ctr"/>
            <a:r>
              <a:rPr lang="ru-RU" b="1" dirty="0" err="1" smtClean="0"/>
              <a:t>Электробезопасность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6588224" cy="53012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—  это  система  мероприятий,  предотвращающих  опасное  воздействие  на  людей  электрического тока.  При  проектировании  здания  предусмотрена  тщательная  изоляция электрических кабелей и недоступность  электроустановок  для  посторонних.  После  заселения  здания за  безопасностью  внутридомовых электросетей наблюдают квалифицированные </a:t>
            </a:r>
            <a:r>
              <a:rPr lang="ru-RU" u="sng" dirty="0" smtClean="0"/>
              <a:t>электрики</a:t>
            </a:r>
            <a:r>
              <a:rPr lang="ru-RU" dirty="0" smtClean="0"/>
              <a:t>. Знак, укреплённый на наружных дверях электрических щитов  означает: «Осторожно, электрическое напряжение».</a:t>
            </a:r>
          </a:p>
          <a:p>
            <a:endParaRPr lang="ru-RU" dirty="0"/>
          </a:p>
        </p:txBody>
      </p:sp>
      <p:pic>
        <p:nvPicPr>
          <p:cNvPr id="6" name="Рисунок 5" descr="C:\Users\Zver\Desktop\3 безоп.png"/>
          <p:cNvPicPr/>
          <p:nvPr/>
        </p:nvPicPr>
        <p:blipFill>
          <a:blip r:embed="rId2" cstate="print"/>
          <a:srcRect t="10235" r="61341" b="66492"/>
          <a:stretch>
            <a:fillRect/>
          </a:stretch>
        </p:blipFill>
        <p:spPr bwMode="auto">
          <a:xfrm>
            <a:off x="6732240" y="1628800"/>
            <a:ext cx="2411760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Ð¿Ð»ÑÑÑ Ð¿ÑÐ¾ÑÐµÑÑÐ¸Ð¸ ÑÐ»ÐµÐºÑÑÐ¸ÐºÐ°"/>
          <p:cNvPicPr>
            <a:picLocks noChangeAspect="1" noChangeArrowheads="1"/>
          </p:cNvPicPr>
          <p:nvPr/>
        </p:nvPicPr>
        <p:blipFill>
          <a:blip r:embed="rId3" cstate="print"/>
          <a:srcRect l="9524" t="5714" r="1918"/>
          <a:stretch>
            <a:fillRect/>
          </a:stretch>
        </p:blipFill>
        <p:spPr bwMode="auto">
          <a:xfrm>
            <a:off x="6156176" y="4077072"/>
            <a:ext cx="298782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/>
          <a:lstStyle/>
          <a:p>
            <a:pPr algn="ctr"/>
            <a:r>
              <a:rPr lang="ru-RU" b="1" dirty="0" smtClean="0"/>
              <a:t>Газоснабжение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628800"/>
            <a:ext cx="9144000" cy="5112568"/>
          </a:xfrm>
        </p:spPr>
        <p:txBody>
          <a:bodyPr/>
          <a:lstStyle/>
          <a:p>
            <a:r>
              <a:rPr lang="ru-RU" dirty="0" smtClean="0"/>
              <a:t>Газ  поступает  в  дома  по  трубам  от  городских  газовых  сетей. </a:t>
            </a:r>
          </a:p>
          <a:p>
            <a:r>
              <a:rPr lang="ru-RU" dirty="0" smtClean="0"/>
              <a:t>Работники  газовых  служб  периодически  проверяют  состояние внутридомовых сетей: работоспособность кранов, газовых счётчиков, газовых плит, колонок и др. </a:t>
            </a:r>
          </a:p>
          <a:p>
            <a:endParaRPr lang="ru-RU" dirty="0"/>
          </a:p>
        </p:txBody>
      </p:sp>
      <p:pic>
        <p:nvPicPr>
          <p:cNvPr id="1027" name="Picture 3" descr="C:\Users\Zver\Desktop\naruzhnyy_gazoprov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149080"/>
            <a:ext cx="3923928" cy="2609140"/>
          </a:xfrm>
          <a:prstGeom prst="rect">
            <a:avLst/>
          </a:prstGeom>
          <a:noFill/>
        </p:spPr>
      </p:pic>
      <p:pic>
        <p:nvPicPr>
          <p:cNvPr id="1028" name="Picture 4" descr="C:\Users\Zver\Desktop\vnutrenniy_gazoprov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14908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Zver\Desktop\энергоснаб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0"/>
            <a:ext cx="3923929" cy="309535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2048" y="116632"/>
            <a:ext cx="3995936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Теплоснабжение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07504" y="2276872"/>
            <a:ext cx="8928992" cy="4464496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</a:pPr>
            <a:r>
              <a:rPr lang="ru-RU" dirty="0" smtClean="0"/>
              <a:t>Горячая  вода  для  бытовых  нужд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поступает  по  трубам  из  котельной. </a:t>
            </a:r>
          </a:p>
          <a:p>
            <a:pPr marL="0" indent="0" algn="just">
              <a:spcBef>
                <a:spcPts val="0"/>
              </a:spcBef>
            </a:pPr>
            <a:r>
              <a:rPr lang="ru-RU" dirty="0" smtClean="0"/>
              <a:t>При центральном отоплении зданий источник тепла (горячая вода) также подаётся по трубам из котельной. Службы ЖКХ обязаны установить  в  домах приборы  учёта  тепловой энергии, следить  за  состоянием  труб  отопления  внутри  зданий,  регулировать  подачу  тепла  в  зависимости  от  погодных  условий, в случае необходимости провести комплекс работ по утеплению здания.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4644008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Энергосбережение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—  это  комплекс  мероприятий,  направленных  на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экономное  расходование  топливно-энергетических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ресурсов.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u="sng" dirty="0" smtClean="0"/>
              <a:t>Способы экономии электроэнергии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максимально использовать дневной свет (регулярно очищать окна от пыли и грязи);</a:t>
            </a:r>
          </a:p>
          <a:p>
            <a:r>
              <a:rPr lang="ru-RU" dirty="0" smtClean="0"/>
              <a:t>применять местное направленное освещение;</a:t>
            </a:r>
          </a:p>
          <a:p>
            <a:r>
              <a:rPr lang="ru-RU" dirty="0" smtClean="0"/>
              <a:t>заменять лампы накаливания на энергосберегающие (люминесцентные, светодиодные);</a:t>
            </a:r>
          </a:p>
          <a:p>
            <a:r>
              <a:rPr lang="ru-RU" dirty="0" smtClean="0"/>
              <a:t>применять устройства управления освещением (автоматическое включение света в помещении    при входе туда человека и выключение при его выходе и др.) —датчики движения; </a:t>
            </a:r>
          </a:p>
          <a:p>
            <a:r>
              <a:rPr lang="ru-RU" dirty="0" smtClean="0"/>
              <a:t>применять автоматическое включение и отключение электрообогревательных устройств при изменении температуры воздуха в помещении;</a:t>
            </a:r>
          </a:p>
          <a:p>
            <a:r>
              <a:rPr lang="ru-RU" dirty="0" smtClean="0"/>
              <a:t>использовать на кухне вместо варочных панелей </a:t>
            </a:r>
            <a:r>
              <a:rPr lang="ru-RU" dirty="0" err="1" smtClean="0"/>
              <a:t>мультиварки</a:t>
            </a:r>
            <a:r>
              <a:rPr lang="ru-RU" dirty="0" smtClean="0"/>
              <a:t>, которые закрывают приготовляемую пищу и не дают теплу выходить наружу (экономия около 40%);</a:t>
            </a:r>
          </a:p>
          <a:p>
            <a:r>
              <a:rPr lang="ru-RU" dirty="0" smtClean="0"/>
              <a:t> устанавливать современные энергосберегающие холодильники правильно  подбирать мощность и место установки кондиционера;</a:t>
            </a:r>
          </a:p>
          <a:p>
            <a:r>
              <a:rPr lang="ru-RU" dirty="0" smtClean="0"/>
              <a:t>не открывать при кондиционировании окна и двери—иначе кондиционер будет охлаждать улицу или коридор;</a:t>
            </a:r>
          </a:p>
          <a:p>
            <a:r>
              <a:rPr lang="ru-RU" dirty="0" smtClean="0"/>
              <a:t>приобретать новую аудио, видео, компьютерную и другую технику, имеющую меньшее энергопотребление;</a:t>
            </a:r>
          </a:p>
          <a:p>
            <a:r>
              <a:rPr lang="ru-RU" dirty="0" smtClean="0"/>
              <a:t>не оставлять без необходимости включёнными в сеть зарядные устройства для мобильных приборов.</a:t>
            </a:r>
          </a:p>
          <a:p>
            <a:endParaRPr lang="ru-RU" dirty="0"/>
          </a:p>
        </p:txBody>
      </p:sp>
      <p:pic>
        <p:nvPicPr>
          <p:cNvPr id="1026" name="Picture 2" descr="C:\Users\Zver\Desktop\св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0"/>
            <a:ext cx="4139952" cy="2559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6588224" cy="1340768"/>
          </a:xfrm>
        </p:spPr>
        <p:txBody>
          <a:bodyPr/>
          <a:lstStyle/>
          <a:p>
            <a:pPr algn="ctr"/>
            <a:r>
              <a:rPr lang="ru-RU" b="1" dirty="0" err="1" smtClean="0"/>
              <a:t>Теплосбережение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6948264" cy="50405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Способы устранения тепловых потерь в помещении:</a:t>
            </a:r>
            <a:endParaRPr lang="ru-RU" dirty="0" smtClean="0"/>
          </a:p>
          <a:p>
            <a:r>
              <a:rPr lang="ru-RU" dirty="0" smtClean="0"/>
              <a:t>устанавливать </a:t>
            </a:r>
            <a:r>
              <a:rPr lang="ru-RU" dirty="0" err="1" smtClean="0"/>
              <a:t>теплосберегающие</a:t>
            </a:r>
            <a:r>
              <a:rPr lang="ru-RU" dirty="0" smtClean="0"/>
              <a:t> оконные конструкции и двери, что позволяет сэкономить 10—20% тепла;</a:t>
            </a:r>
          </a:p>
          <a:p>
            <a:r>
              <a:rPr lang="ru-RU" dirty="0" smtClean="0"/>
              <a:t>не закрывать радиаторы отопления декоративными панелями;</a:t>
            </a:r>
          </a:p>
          <a:p>
            <a:r>
              <a:rPr lang="ru-RU" dirty="0" smtClean="0"/>
              <a:t>использовать приборы учёта тепловой энергии;</a:t>
            </a:r>
          </a:p>
          <a:p>
            <a:r>
              <a:rPr lang="ru-RU" dirty="0" smtClean="0"/>
              <a:t>рационально выполнять проветривание помещений;</a:t>
            </a:r>
          </a:p>
          <a:p>
            <a:r>
              <a:rPr lang="ru-RU" dirty="0" smtClean="0"/>
              <a:t>использовать местное регулирование отопительных приборов;</a:t>
            </a:r>
          </a:p>
          <a:p>
            <a:r>
              <a:rPr lang="ru-RU" dirty="0" smtClean="0"/>
              <a:t>принимать меры по утеплению квартир.</a:t>
            </a:r>
          </a:p>
          <a:p>
            <a:endParaRPr lang="ru-RU" dirty="0"/>
          </a:p>
        </p:txBody>
      </p:sp>
      <p:pic>
        <p:nvPicPr>
          <p:cNvPr id="4098" name="Picture 2" descr="C:\Users\Zver\Desktop\decor-radiator-purm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60648"/>
            <a:ext cx="2771800" cy="3829270"/>
          </a:xfrm>
          <a:prstGeom prst="rect">
            <a:avLst/>
          </a:prstGeom>
          <a:noFill/>
        </p:spPr>
      </p:pic>
      <p:pic>
        <p:nvPicPr>
          <p:cNvPr id="4099" name="Picture 3" descr="C:\Users\Zver\Desktop\raditor-purm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0787" y="4365104"/>
            <a:ext cx="313321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5004048" cy="908720"/>
          </a:xfrm>
        </p:spPr>
        <p:txBody>
          <a:bodyPr/>
          <a:lstStyle/>
          <a:p>
            <a:pPr algn="ctr"/>
            <a:r>
              <a:rPr lang="ru-RU" b="1" dirty="0" err="1" smtClean="0"/>
              <a:t>Водосбережение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2708920"/>
            <a:ext cx="9144000" cy="4032448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Способы экономии воды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Устанавливать приборы учёта потребления воды;</a:t>
            </a:r>
          </a:p>
          <a:p>
            <a:r>
              <a:rPr lang="ru-RU" dirty="0" smtClean="0"/>
              <a:t>использовать воду только тогда, когда это действительно необходимо;</a:t>
            </a:r>
          </a:p>
          <a:p>
            <a:r>
              <a:rPr lang="ru-RU" dirty="0" smtClean="0"/>
              <a:t>устанавливать автоматические регуляторы расхода воды;</a:t>
            </a:r>
          </a:p>
          <a:p>
            <a:r>
              <a:rPr lang="ru-RU" dirty="0" smtClean="0"/>
              <a:t>собирать и использовать дождевую воду (в частных домах).</a:t>
            </a:r>
          </a:p>
          <a:p>
            <a:endParaRPr lang="ru-RU" dirty="0"/>
          </a:p>
        </p:txBody>
      </p:sp>
      <p:pic>
        <p:nvPicPr>
          <p:cNvPr id="3074" name="Picture 2" descr="C:\Users\Zver\Desktop\vodosnabgenied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034" y="0"/>
            <a:ext cx="4176968" cy="2780928"/>
          </a:xfrm>
          <a:prstGeom prst="rect">
            <a:avLst/>
          </a:prstGeom>
          <a:noFill/>
        </p:spPr>
      </p:pic>
      <p:pic>
        <p:nvPicPr>
          <p:cNvPr id="3075" name="Picture 3" descr="C:\Users\Zver\Desktop\vodosnabgeniedoma1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3492926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5868144" cy="1340768"/>
          </a:xfrm>
        </p:spPr>
        <p:txBody>
          <a:bodyPr/>
          <a:lstStyle/>
          <a:p>
            <a:pPr algn="ctr"/>
            <a:r>
              <a:rPr lang="ru-RU" b="1" dirty="0" err="1" smtClean="0"/>
              <a:t>Газосбережение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9144000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/>
              <a:t>Способы экономии газа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Устанавливать эффективные радиаторы отопления в помещениях, где используется обогрев газовым котлом;</a:t>
            </a:r>
          </a:p>
          <a:p>
            <a:r>
              <a:rPr lang="ru-RU" dirty="0" smtClean="0"/>
              <a:t>Подбирать оптимальную мощность газового котла и насоса;</a:t>
            </a:r>
          </a:p>
          <a:p>
            <a:r>
              <a:rPr lang="ru-RU" dirty="0" smtClean="0"/>
              <a:t>Использовать при приготовлении пищи на газовых плитах посуду с широким плоским дном                          и закрывающейся прозрачной крышкой;</a:t>
            </a:r>
          </a:p>
          <a:p>
            <a:r>
              <a:rPr lang="ru-RU" dirty="0" smtClean="0"/>
              <a:t>подогревать в чайнике только                           необходимое количество воды.</a:t>
            </a:r>
          </a:p>
          <a:p>
            <a:endParaRPr lang="ru-RU" dirty="0"/>
          </a:p>
        </p:txBody>
      </p:sp>
      <p:pic>
        <p:nvPicPr>
          <p:cNvPr id="6" name="Picture 2" descr="C:\Users\Zver\Desktop\gazosnabzhenie-chastnogo-zhilogo-d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869160"/>
            <a:ext cx="2339752" cy="1988840"/>
          </a:xfrm>
          <a:prstGeom prst="rect">
            <a:avLst/>
          </a:prstGeom>
          <a:noFill/>
        </p:spPr>
      </p:pic>
      <p:pic>
        <p:nvPicPr>
          <p:cNvPr id="7" name="Picture 4" descr="C:\Users\Zver\Desktop\vnutrenniy_gazoprov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3131840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</TotalTime>
  <Words>558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Энергетическое обеспечение зданий.  Энергосбережение в быту.</vt:lpstr>
      <vt:lpstr>Энергоснабжение </vt:lpstr>
      <vt:lpstr>Электробезопасность</vt:lpstr>
      <vt:lpstr>Газоснабжение</vt:lpstr>
      <vt:lpstr>Теплоснабжение</vt:lpstr>
      <vt:lpstr>Энергосбережение </vt:lpstr>
      <vt:lpstr>Теплосбережение</vt:lpstr>
      <vt:lpstr>Водосбережение</vt:lpstr>
      <vt:lpstr>Газосбережение</vt:lpstr>
      <vt:lpstr>«Умный дом»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Энергетическое обеспечение зданий.  Энергосбережение в быту.</dc:title>
  <dc:creator>Zver</dc:creator>
  <cp:lastModifiedBy>Сергей</cp:lastModifiedBy>
  <cp:revision>21</cp:revision>
  <dcterms:created xsi:type="dcterms:W3CDTF">2020-08-29T11:49:58Z</dcterms:created>
  <dcterms:modified xsi:type="dcterms:W3CDTF">2022-09-12T09:00:17Z</dcterms:modified>
</cp:coreProperties>
</file>