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802775" y="3140967"/>
            <a:ext cx="7495759" cy="115212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1532604" y="4437111"/>
            <a:ext cx="6061239" cy="1008111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grpSp>
        <p:nvGrpSpPr>
          <p:cNvPr id="313" name="Группа 312"/>
          <p:cNvGrpSpPr/>
          <p:nvPr userDrawn="1"/>
        </p:nvGrpSpPr>
        <p:grpSpPr bwMode="auto">
          <a:xfrm>
            <a:off x="-16504" y="-7442"/>
            <a:ext cx="9160506" cy="1742779"/>
            <a:chOff x="4150861" y="2204917"/>
            <a:chExt cx="4317345" cy="1155514"/>
          </a:xfrm>
        </p:grpSpPr>
        <p:grpSp>
          <p:nvGrpSpPr>
            <p:cNvPr id="383" name="Группа 382"/>
            <p:cNvGrpSpPr/>
            <p:nvPr userDrawn="1"/>
          </p:nvGrpSpPr>
          <p:grpSpPr bwMode="auto">
            <a:xfrm>
              <a:off x="7602966" y="2208431"/>
              <a:ext cx="865239" cy="1152000"/>
              <a:chOff x="6738966" y="2208431"/>
              <a:chExt cx="865239" cy="1152000"/>
            </a:xfrm>
          </p:grpSpPr>
          <p:sp>
            <p:nvSpPr>
              <p:cNvPr id="432" name="Прямоугольник 431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 bwMode="auto">
                <a:xfrm>
                  <a:off x="673896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 bwMode="auto">
                <a:xfrm>
                  <a:off x="70256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 bwMode="auto">
                <a:xfrm>
                  <a:off x="7312807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 bwMode="auto">
            <a:xfrm>
              <a:off x="6739413" y="2204917"/>
              <a:ext cx="864792" cy="1152000"/>
              <a:chOff x="6739413" y="2208431"/>
              <a:chExt cx="864792" cy="1152000"/>
            </a:xfrm>
          </p:grpSpPr>
          <p:sp>
            <p:nvSpPr>
              <p:cNvPr id="421" name="Прямоугольник 420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 bwMode="auto">
            <a:xfrm>
              <a:off x="5874620" y="2208431"/>
              <a:ext cx="867398" cy="1152000"/>
              <a:chOff x="6739413" y="2208431"/>
              <a:chExt cx="867398" cy="1152000"/>
            </a:xfrm>
          </p:grpSpPr>
          <p:sp>
            <p:nvSpPr>
              <p:cNvPr id="410" name="Прямоугольник 409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 bwMode="auto">
                <a:xfrm>
                  <a:off x="731881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 bwMode="auto">
            <a:xfrm>
              <a:off x="5012472" y="2204917"/>
              <a:ext cx="864792" cy="1152000"/>
              <a:chOff x="6739413" y="2208431"/>
              <a:chExt cx="864792" cy="1152000"/>
            </a:xfrm>
          </p:grpSpPr>
          <p:sp>
            <p:nvSpPr>
              <p:cNvPr id="399" name="Прямоугольник 398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 bwMode="auto">
            <a:xfrm>
              <a:off x="4150861" y="2204917"/>
              <a:ext cx="864792" cy="1152000"/>
              <a:chOff x="6739413" y="2208431"/>
              <a:chExt cx="864792" cy="1152000"/>
            </a:xfrm>
          </p:grpSpPr>
          <p:sp>
            <p:nvSpPr>
              <p:cNvPr id="388" name="Прямоугольник 38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9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 bwMode="auto">
          <a:xfrm>
            <a:off x="0" y="6597351"/>
            <a:ext cx="9143998" cy="290795"/>
            <a:chOff x="-16504" y="8796469"/>
            <a:chExt cx="4890341" cy="387727"/>
          </a:xfrm>
        </p:grpSpPr>
        <p:sp>
          <p:nvSpPr>
            <p:cNvPr id="464" name="Прямоугольник 463"/>
            <p:cNvSpPr/>
            <p:nvPr userDrawn="1"/>
          </p:nvSpPr>
          <p:spPr bwMode="auto">
            <a:xfrm>
              <a:off x="4009043" y="8799984"/>
              <a:ext cx="864000" cy="380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 bwMode="auto">
            <a:xfrm>
              <a:off x="4011995" y="8799984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 bwMode="auto">
            <a:xfrm>
              <a:off x="4298629" y="8799984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 bwMode="auto">
            <a:xfrm>
              <a:off x="4585836" y="8799984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 bwMode="auto">
            <a:xfrm>
              <a:off x="3145043" y="8796469"/>
              <a:ext cx="864000" cy="3804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 bwMode="auto">
            <a:xfrm>
              <a:off x="3147995" y="8796469"/>
              <a:ext cx="288000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 bwMode="auto">
            <a:xfrm>
              <a:off x="3434629" y="8796469"/>
              <a:ext cx="288000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 bwMode="auto">
            <a:xfrm>
              <a:off x="3721836" y="8796469"/>
              <a:ext cx="288000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 bwMode="auto">
            <a:xfrm>
              <a:off x="2280250" y="8799984"/>
              <a:ext cx="864000" cy="38048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 bwMode="auto">
            <a:xfrm>
              <a:off x="2283202" y="8799984"/>
              <a:ext cx="288000" cy="383999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 bwMode="auto">
            <a:xfrm>
              <a:off x="2569836" y="8799984"/>
              <a:ext cx="288000" cy="383999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 bwMode="auto">
            <a:xfrm>
              <a:off x="2857043" y="8799984"/>
              <a:ext cx="288000" cy="383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 bwMode="auto">
            <a:xfrm>
              <a:off x="1418103" y="8796469"/>
              <a:ext cx="864000" cy="3804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 bwMode="auto">
            <a:xfrm>
              <a:off x="1421055" y="8796469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 bwMode="auto">
            <a:xfrm>
              <a:off x="1707688" y="8796469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 bwMode="auto">
            <a:xfrm>
              <a:off x="1994895" y="8796469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 bwMode="auto">
            <a:xfrm>
              <a:off x="556491" y="8796469"/>
              <a:ext cx="864000" cy="383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 bwMode="auto">
            <a:xfrm>
              <a:off x="559443" y="8796469"/>
              <a:ext cx="288000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999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 bwMode="auto">
            <a:xfrm>
              <a:off x="846077" y="8796469"/>
              <a:ext cx="288000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 bwMode="auto">
            <a:xfrm>
              <a:off x="1133284" y="8796469"/>
              <a:ext cx="288000" cy="383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6999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 bwMode="auto">
            <a:xfrm>
              <a:off x="-16504" y="8800197"/>
              <a:ext cx="577812" cy="3802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 bwMode="auto">
            <a:xfrm>
              <a:off x="-13104" y="8800197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 bwMode="auto">
            <a:xfrm>
              <a:off x="274101" y="8800197"/>
              <a:ext cx="288000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980729"/>
            <a:ext cx="2057400" cy="5040559"/>
          </a:xfrm>
        </p:spPr>
        <p:txBody>
          <a:bodyPr vert="eaVert"/>
          <a:lstStyle>
            <a:lvl1pPr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980727"/>
            <a:ext cx="6019799" cy="504056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14"/>
          <p:cNvSpPr>
            <a:spLocks noGrp="1"/>
          </p:cNvSpPr>
          <p:nvPr>
            <p:ph type="dt" sz="half" idx="10"/>
          </p:nvPr>
        </p:nvSpPr>
        <p:spPr bwMode="auto">
          <a:xfrm>
            <a:off x="455445" y="6109507"/>
            <a:ext cx="2133599" cy="365125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5" name="Нижний колонтитул 15"/>
          <p:cNvSpPr>
            <a:spLocks noGrp="1"/>
          </p:cNvSpPr>
          <p:nvPr>
            <p:ph type="ftr" sz="quarter" idx="11"/>
          </p:nvPr>
        </p:nvSpPr>
        <p:spPr bwMode="auto">
          <a:xfrm>
            <a:off x="5819163" y="6132835"/>
            <a:ext cx="289559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 bwMode="auto">
          <a:xfrm>
            <a:off x="3892797" y="6132835"/>
            <a:ext cx="714475" cy="365125"/>
          </a:xfrm>
        </p:spPr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3" y="980729"/>
            <a:ext cx="8208911" cy="1002034"/>
          </a:xfrm>
          <a:prstGeom prst="rect">
            <a:avLst/>
          </a:prstGeo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67543" y="2060847"/>
            <a:ext cx="8208911" cy="3960439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23317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199" y="1423317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775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052538"/>
            <a:ext cx="40401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412775"/>
            <a:ext cx="404177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6" y="2052538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635895" y="1196753"/>
            <a:ext cx="5112567" cy="48245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67544" y="1196753"/>
            <a:ext cx="3008313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7" y="4797151"/>
            <a:ext cx="5486400" cy="576063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7" y="1196751"/>
            <a:ext cx="5486400" cy="35283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7" y="5445223"/>
            <a:ext cx="5486400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 bwMode="auto">
          <a:xfrm>
            <a:off x="569306" y="-8406"/>
            <a:ext cx="858434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 bwMode="auto">
          <a:xfrm>
            <a:off x="0" y="-5610"/>
            <a:ext cx="574090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 bwMode="auto">
          <a:xfrm>
            <a:off x="1" y="-8405"/>
            <a:ext cx="9149368" cy="867598"/>
            <a:chOff x="0" y="-11207"/>
            <a:chExt cx="9149368" cy="1156798"/>
          </a:xfrm>
        </p:grpSpPr>
        <p:grpSp>
          <p:nvGrpSpPr>
            <p:cNvPr id="113" name="Группа 112"/>
            <p:cNvGrpSpPr/>
            <p:nvPr userDrawn="1"/>
          </p:nvGrpSpPr>
          <p:grpSpPr bwMode="auto">
            <a:xfrm>
              <a:off x="8289702" y="-6409"/>
              <a:ext cx="859666" cy="1147201"/>
              <a:chOff x="6738966" y="2208431"/>
              <a:chExt cx="865239" cy="1152000"/>
            </a:xfrm>
          </p:grpSpPr>
          <p:sp>
            <p:nvSpPr>
              <p:cNvPr id="6" name="Прямоугольник 5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 bwMode="auto">
                <a:xfrm>
                  <a:off x="673896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 bwMode="auto">
                <a:xfrm>
                  <a:off x="70256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 bwMode="auto">
                <a:xfrm>
                  <a:off x="7312807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 bwMode="auto">
            <a:xfrm>
              <a:off x="7431711" y="-9923"/>
              <a:ext cx="859222" cy="1152000"/>
              <a:chOff x="6739413" y="2208431"/>
              <a:chExt cx="864792" cy="1152000"/>
            </a:xfrm>
          </p:grpSpPr>
          <p:sp>
            <p:nvSpPr>
              <p:cNvPr id="192" name="Прямоугольник 191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 bwMode="auto">
            <a:xfrm>
              <a:off x="6572488" y="-6409"/>
              <a:ext cx="861811" cy="1152000"/>
              <a:chOff x="6739413" y="2208431"/>
              <a:chExt cx="867398" cy="1152000"/>
            </a:xfrm>
          </p:grpSpPr>
          <p:sp>
            <p:nvSpPr>
              <p:cNvPr id="204" name="Прямоугольник 203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 bwMode="auto">
                <a:xfrm>
                  <a:off x="731881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 bwMode="auto">
            <a:xfrm>
              <a:off x="5715893" y="-9923"/>
              <a:ext cx="859222" cy="1152000"/>
              <a:chOff x="6739413" y="2208431"/>
              <a:chExt cx="864792" cy="1152000"/>
            </a:xfrm>
          </p:grpSpPr>
          <p:sp>
            <p:nvSpPr>
              <p:cNvPr id="216" name="Прямоугольник 215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 bwMode="auto">
            <a:xfrm>
              <a:off x="4859832" y="-9923"/>
              <a:ext cx="859222" cy="1152000"/>
              <a:chOff x="6739413" y="2208431"/>
              <a:chExt cx="864792" cy="1152000"/>
            </a:xfrm>
          </p:grpSpPr>
          <p:sp>
            <p:nvSpPr>
              <p:cNvPr id="228" name="Прямоугольник 22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9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 bwMode="auto">
            <a:xfrm>
              <a:off x="3999175" y="-7693"/>
              <a:ext cx="859666" cy="1152000"/>
              <a:chOff x="6738966" y="2208431"/>
              <a:chExt cx="865239" cy="1152000"/>
            </a:xfrm>
          </p:grpSpPr>
          <p:sp>
            <p:nvSpPr>
              <p:cNvPr id="290" name="Прямоугольник 289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 bwMode="auto">
              <a:xfrm>
                <a:off x="6738966" y="2208431"/>
                <a:ext cx="865239" cy="1152000"/>
                <a:chOff x="6738966" y="2208431"/>
                <a:chExt cx="865239" cy="1152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 bwMode="auto">
                <a:xfrm>
                  <a:off x="673896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 bwMode="auto">
                <a:xfrm>
                  <a:off x="70256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 bwMode="auto">
                <a:xfrm>
                  <a:off x="7312807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 bwMode="auto">
            <a:xfrm>
              <a:off x="3141184" y="-11207"/>
              <a:ext cx="859222" cy="1152000"/>
              <a:chOff x="6739413" y="2208431"/>
              <a:chExt cx="864792" cy="1152000"/>
            </a:xfrm>
          </p:grpSpPr>
          <p:sp>
            <p:nvSpPr>
              <p:cNvPr id="279" name="Прямоугольник 278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 bwMode="auto">
            <a:xfrm>
              <a:off x="2281961" y="-7693"/>
              <a:ext cx="861811" cy="1152000"/>
              <a:chOff x="6739413" y="2208431"/>
              <a:chExt cx="867398" cy="1152000"/>
            </a:xfrm>
          </p:grpSpPr>
          <p:sp>
            <p:nvSpPr>
              <p:cNvPr id="268" name="Прямоугольник 267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 bwMode="auto">
              <a:xfrm>
                <a:off x="6741572" y="2208431"/>
                <a:ext cx="865239" cy="1152000"/>
                <a:chOff x="6741572" y="2208431"/>
                <a:chExt cx="865239" cy="1152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 bwMode="auto">
                <a:xfrm>
                  <a:off x="7318812" y="2976431"/>
                  <a:ext cx="288000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 bwMode="auto">
            <a:xfrm>
              <a:off x="1425366" y="-11207"/>
              <a:ext cx="859222" cy="1152000"/>
              <a:chOff x="6739413" y="2208431"/>
              <a:chExt cx="864792" cy="1152000"/>
            </a:xfrm>
          </p:grpSpPr>
          <p:sp>
            <p:nvSpPr>
              <p:cNvPr id="257" name="Прямоугольник 256"/>
              <p:cNvSpPr/>
              <p:nvPr userDrawn="1"/>
            </p:nvSpPr>
            <p:spPr bwMode="auto">
              <a:xfrm>
                <a:off x="6739413" y="2208431"/>
                <a:ext cx="864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 bwMode="auto">
              <a:xfrm>
                <a:off x="6741572" y="2208431"/>
                <a:ext cx="862633" cy="1152000"/>
                <a:chOff x="6741572" y="2208431"/>
                <a:chExt cx="862633" cy="1152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 bwMode="auto">
                <a:xfrm>
                  <a:off x="6742365" y="2592432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 bwMode="auto">
                <a:xfrm>
                  <a:off x="7029000" y="2592432"/>
                  <a:ext cx="288000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 bwMode="auto">
                <a:xfrm>
                  <a:off x="7316206" y="2592432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 bwMode="auto">
                <a:xfrm>
                  <a:off x="6742365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 bwMode="auto">
                <a:xfrm>
                  <a:off x="7029000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 bwMode="auto">
                <a:xfrm>
                  <a:off x="7316206" y="2208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 bwMode="auto">
                <a:xfrm>
                  <a:off x="6741572" y="2976431"/>
                  <a:ext cx="288000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 bwMode="auto">
                <a:xfrm>
                  <a:off x="7028206" y="2976431"/>
                  <a:ext cx="288000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 bwMode="auto">
                <a:xfrm>
                  <a:off x="7315413" y="2976431"/>
                  <a:ext cx="288000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 bwMode="auto">
            <a:xfrm>
              <a:off x="572238" y="-11207"/>
              <a:ext cx="856289" cy="1156798"/>
              <a:chOff x="572238" y="-11207"/>
              <a:chExt cx="856289" cy="1156798"/>
            </a:xfrm>
          </p:grpSpPr>
          <p:sp>
            <p:nvSpPr>
              <p:cNvPr id="248" name="Прямоугольник 247"/>
              <p:cNvSpPr/>
              <p:nvPr userDrawn="1"/>
            </p:nvSpPr>
            <p:spPr bwMode="auto">
              <a:xfrm>
                <a:off x="572238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 bwMode="auto">
              <a:xfrm>
                <a:off x="857026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 bwMode="auto">
              <a:xfrm>
                <a:off x="1142383" y="372791"/>
                <a:ext cx="286144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15999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 bwMode="auto">
              <a:xfrm>
                <a:off x="572238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3999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 bwMode="auto">
              <a:xfrm>
                <a:off x="857026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 bwMode="auto">
              <a:xfrm>
                <a:off x="1142383" y="-11207"/>
                <a:ext cx="286144" cy="38399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6999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 bwMode="auto">
              <a:xfrm>
                <a:off x="574376" y="761590"/>
                <a:ext cx="286144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 bwMode="auto">
              <a:xfrm>
                <a:off x="856238" y="756792"/>
                <a:ext cx="286144" cy="383999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 bwMode="auto">
              <a:xfrm>
                <a:off x="1141596" y="756792"/>
                <a:ext cx="286144" cy="383999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 bwMode="auto">
            <a:xfrm>
              <a:off x="0" y="-7479"/>
              <a:ext cx="574878" cy="1148271"/>
              <a:chOff x="7025600" y="2208431"/>
              <a:chExt cx="578605" cy="1152000"/>
            </a:xfrm>
          </p:grpSpPr>
          <p:sp>
            <p:nvSpPr>
              <p:cNvPr id="354" name="Прямоугольник 353"/>
              <p:cNvSpPr/>
              <p:nvPr userDrawn="1"/>
            </p:nvSpPr>
            <p:spPr bwMode="auto">
              <a:xfrm>
                <a:off x="7025600" y="2592432"/>
                <a:ext cx="288000" cy="383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 bwMode="auto">
              <a:xfrm>
                <a:off x="7312807" y="2592432"/>
                <a:ext cx="288000" cy="3839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 bwMode="auto">
              <a:xfrm>
                <a:off x="7029000" y="2208431"/>
                <a:ext cx="288000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 bwMode="auto">
              <a:xfrm>
                <a:off x="7316206" y="2208431"/>
                <a:ext cx="288000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 bwMode="auto">
              <a:xfrm>
                <a:off x="7028206" y="2976431"/>
                <a:ext cx="288000" cy="383999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 bwMode="auto">
              <a:xfrm>
                <a:off x="7315413" y="2976431"/>
                <a:ext cx="288000" cy="383999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 bwMode="auto">
          <a:xfrm>
            <a:off x="8287085" y="6600570"/>
            <a:ext cx="85811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 bwMode="auto">
          <a:xfrm>
            <a:off x="8290018" y="6594997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 bwMode="auto">
          <a:xfrm>
            <a:off x="8574701" y="6600570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 bwMode="auto">
          <a:xfrm>
            <a:off x="8859953" y="6600570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 bwMode="auto">
          <a:xfrm>
            <a:off x="7428967" y="6598214"/>
            <a:ext cx="85811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 bwMode="auto">
          <a:xfrm>
            <a:off x="7431899" y="6598214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 bwMode="auto">
          <a:xfrm>
            <a:off x="7717152" y="6681515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 bwMode="auto">
          <a:xfrm>
            <a:off x="8001835" y="6598214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 bwMode="auto">
          <a:xfrm>
            <a:off x="6570062" y="6600570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 bwMode="auto">
          <a:xfrm>
            <a:off x="6572995" y="6594997"/>
            <a:ext cx="286038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 bwMode="auto">
          <a:xfrm>
            <a:off x="6863031" y="6594997"/>
            <a:ext cx="286038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 bwMode="auto">
          <a:xfrm>
            <a:off x="7141077" y="6597036"/>
            <a:ext cx="286038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 bwMode="auto">
          <a:xfrm>
            <a:off x="5713783" y="6598214"/>
            <a:ext cx="85811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 bwMode="auto">
          <a:xfrm>
            <a:off x="5716716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 bwMode="auto">
          <a:xfrm>
            <a:off x="6001399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 bwMode="auto">
          <a:xfrm>
            <a:off x="6286650" y="6598214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 bwMode="auto">
          <a:xfrm>
            <a:off x="4858038" y="6598214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 bwMode="auto">
          <a:xfrm>
            <a:off x="4860971" y="6598214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 bwMode="auto">
          <a:xfrm>
            <a:off x="5145653" y="6598214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 bwMode="auto">
          <a:xfrm>
            <a:off x="5430906" y="6598214"/>
            <a:ext cx="286038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9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 bwMode="auto">
          <a:xfrm>
            <a:off x="3998142" y="6599709"/>
            <a:ext cx="85811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 bwMode="auto">
          <a:xfrm>
            <a:off x="4001076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 bwMode="auto">
          <a:xfrm>
            <a:off x="4285757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 bwMode="auto">
          <a:xfrm>
            <a:off x="4571010" y="6599709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 bwMode="auto">
          <a:xfrm>
            <a:off x="3140024" y="6597353"/>
            <a:ext cx="85811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 bwMode="auto">
          <a:xfrm>
            <a:off x="3142957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 bwMode="auto">
          <a:xfrm>
            <a:off x="3427639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 bwMode="auto">
          <a:xfrm>
            <a:off x="3712891" y="6597353"/>
            <a:ext cx="286038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 bwMode="auto">
          <a:xfrm>
            <a:off x="2281118" y="6599709"/>
            <a:ext cx="85811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 bwMode="auto">
          <a:xfrm>
            <a:off x="2284051" y="6599709"/>
            <a:ext cx="286038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 bwMode="auto">
          <a:xfrm>
            <a:off x="2568735" y="6599709"/>
            <a:ext cx="286038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 bwMode="auto">
          <a:xfrm>
            <a:off x="2853985" y="6599709"/>
            <a:ext cx="286038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 bwMode="auto">
          <a:xfrm>
            <a:off x="1424839" y="6597353"/>
            <a:ext cx="85811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 bwMode="auto">
          <a:xfrm>
            <a:off x="1427772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 bwMode="auto">
          <a:xfrm>
            <a:off x="1712455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 bwMode="auto">
          <a:xfrm>
            <a:off x="1997707" y="65973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 bwMode="auto">
          <a:xfrm>
            <a:off x="569094" y="6597353"/>
            <a:ext cx="858117" cy="2574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 bwMode="auto">
          <a:xfrm>
            <a:off x="572027" y="6597353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 bwMode="auto">
          <a:xfrm>
            <a:off x="856710" y="6597353"/>
            <a:ext cx="286038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 bwMode="auto">
          <a:xfrm>
            <a:off x="1141961" y="6597353"/>
            <a:ext cx="286038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9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 bwMode="auto">
          <a:xfrm>
            <a:off x="0" y="6599851"/>
            <a:ext cx="573878" cy="254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 bwMode="auto">
          <a:xfrm>
            <a:off x="3376" y="65998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 bwMode="auto">
          <a:xfrm>
            <a:off x="288628" y="6599853"/>
            <a:ext cx="286038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340767"/>
            <a:ext cx="8229600" cy="460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2007365" y="220639"/>
            <a:ext cx="5062558" cy="85612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3892797" y="6132835"/>
            <a:ext cx="71447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 bwMode="auto">
          <a:xfrm>
            <a:off x="455445" y="6109507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14.11.2022</a:t>
            </a:fld>
            <a:endParaRPr lang="ru-RU"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5819163" y="6132835"/>
            <a:ext cx="289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3200" b="1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2862" y="892760"/>
            <a:ext cx="9025912" cy="228601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>
              <a:defRPr/>
            </a:pPr>
            <a:br>
              <a:rPr lang="ru-RU" sz="4800" b="1" cap="all">
                <a:ln w="0"/>
                <a:gradFill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</a:gradFill>
                <a:latin typeface="Monotype Corsiva"/>
              </a:rPr>
            </a:br>
            <a:br>
              <a:rPr lang="ru-RU" sz="4800" b="1" cap="all">
                <a:ln w="0"/>
                <a:gradFill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</a:gradFill>
                <a:latin typeface="Monotype Corsiva"/>
              </a:rPr>
            </a:br>
            <a:br>
              <a:rPr lang="ru-RU" sz="4800" b="1" cap="all">
                <a:ln w="0"/>
                <a:gradFill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</a:gradFill>
                <a:latin typeface="Monotype Corsiva"/>
              </a:rPr>
            </a:br>
            <a:br>
              <a:rPr lang="ru-RU" sz="4800" b="1" cap="all">
                <a:ln w="0"/>
                <a:gradFill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 scaled="1"/>
                </a:gradFill>
                <a:latin typeface="Monotype Corsiva"/>
              </a:rPr>
            </a:br>
            <a:r>
              <a:rPr lang="ru-RU" sz="4800" b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Carlito"/>
                <a:cs typeface="Carlito"/>
              </a:rPr>
              <a:t>Развитие </a:t>
            </a:r>
            <a:br>
              <a:rPr lang="ru-RU" sz="4800" b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Carlito"/>
                <a:cs typeface="Carlito"/>
              </a:rPr>
            </a:br>
            <a:r>
              <a:rPr lang="ru-RU" sz="4800" b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Carlito"/>
                <a:cs typeface="Carlito"/>
              </a:rPr>
              <a:t>интеллектуальных  способностей  </a:t>
            </a:r>
            <a:br>
              <a:rPr lang="ru-RU" sz="4800" b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Carlito"/>
                <a:cs typeface="Carlito"/>
              </a:rPr>
            </a:br>
            <a:r>
              <a:rPr lang="ru-RU" sz="4800" b="1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Carlito"/>
                <a:cs typeface="Carlito"/>
              </a:rPr>
              <a:t>у детей дошкольного возраста</a:t>
            </a:r>
            <a:endParaRPr sz="4800" b="1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B0F0"/>
              </a:solidFill>
              <a:latin typeface="Carlito"/>
              <a:cs typeface="Carlito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85303" y="892760"/>
            <a:ext cx="7249592" cy="4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1" i="0" u="none" strike="noStrike" cap="none">
                <a:ln>
                  <a:noFill/>
                </a:ln>
                <a:solidFill>
                  <a:srgbClr val="002060"/>
                </a:solidFill>
                <a:latin typeface="Carlito"/>
                <a:ea typeface="Calibri"/>
                <a:cs typeface="Carlito"/>
              </a:rPr>
              <a:t>МДОУ «Детский сад №94 компенсирующего вида»</a:t>
            </a:r>
            <a:endParaRPr sz="1800" b="0" i="0" u="none" strike="noStrike" cap="none">
              <a:ln>
                <a:noFill/>
              </a:ln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286116" y="6074361"/>
            <a:ext cx="2286195" cy="4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1" i="0" u="none" strike="noStrike" cap="none">
                <a:ln>
                  <a:noFill/>
                </a:ln>
                <a:solidFill>
                  <a:srgbClr val="002060"/>
                </a:solidFill>
                <a:latin typeface="Carlito"/>
                <a:ea typeface="Calibri"/>
                <a:cs typeface="Carlito"/>
              </a:rPr>
              <a:t>г. Ухта, 2020</a:t>
            </a:r>
            <a:endParaRPr sz="1800" b="0" i="0" u="none" strike="noStrike" cap="none">
              <a:ln>
                <a:noFill/>
              </a:ln>
              <a:solidFill>
                <a:schemeClr val="tx1"/>
              </a:solidFill>
              <a:latin typeface="Carlito"/>
              <a:cs typeface="Carlito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087324" y="5033092"/>
            <a:ext cx="3981521" cy="76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0" i="0" u="none" strike="noStrike" cap="none">
                <a:ln>
                  <a:noFill/>
                </a:ln>
                <a:solidFill>
                  <a:srgbClr val="002060"/>
                </a:solidFill>
                <a:latin typeface="Carlito"/>
                <a:ea typeface="Calibri"/>
                <a:cs typeface="Carlito"/>
              </a:rPr>
              <a:t>Петряшева Ирина Николаевна</a:t>
            </a:r>
            <a:endParaRPr b="0">
              <a:latin typeface="Carlito"/>
              <a:cs typeface="Carlito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0" i="0" u="none" strike="noStrike" cap="none">
                <a:ln>
                  <a:noFill/>
                </a:ln>
                <a:solidFill>
                  <a:srgbClr val="002060"/>
                </a:solidFill>
                <a:latin typeface="Carlito"/>
                <a:ea typeface="Calibri"/>
                <a:cs typeface="Carlito"/>
              </a:rPr>
              <a:t>                              воспитатель</a:t>
            </a:r>
            <a:endParaRPr sz="1800" b="0" i="0" u="none" strike="noStrike" cap="none">
              <a:ln>
                <a:noFill/>
              </a:ln>
              <a:solidFill>
                <a:schemeClr val="tx1"/>
              </a:solidFill>
              <a:latin typeface="Carlito"/>
              <a:cs typeface="Carli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edge/>
      </p:transition>
    </mc:Choice>
    <mc:Fallback xmlns:w="http://schemas.openxmlformats.org/wordprocessingml/2006/main" xmlns:m="http://schemas.openxmlformats.org/officeDocument/2006/math" xmlns="">
      <p:transition spd="slow" advClick="1" advTm="3000">
        <p:wedg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875538"/>
            <a:ext cx="8305800" cy="43889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Шашки и шахматы</a:t>
            </a:r>
          </a:p>
        </p:txBody>
      </p:sp>
      <p:pic>
        <p:nvPicPr>
          <p:cNvPr id="3" name="Рисунок 2" descr="шахматы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00100" y="3429000"/>
            <a:ext cx="3127712" cy="2897395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19" y="1417284"/>
            <a:ext cx="8644141" cy="201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>
                <a:ln>
                  <a:noFill/>
                </a:ln>
                <a:solidFill>
                  <a:srgbClr val="39414B"/>
                </a:solidFill>
                <a:latin typeface="Times New Roman"/>
                <a:ea typeface="Calibri"/>
                <a:cs typeface="Times New Roman"/>
              </a:rPr>
              <a:t>Эти игры давно признаны лучшими тренажерами абстрактного мышления, логики, математических и прогностических способностей. Играя в шахматы и шашки, дети учатся анализировать действия противника, продумывать варианты возможного поведения, выстраивать логические цепочки и делать самостоятельные умозаключения. Кроме того, шахматы требуют от игрока большой концентрации внимания, хорошей памяти и определенных волевых усилий, при этом активно работает образное и стратегическое мышление.</a:t>
            </a: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7" name="Рисунок 6" descr="шахматы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38"/>
          <a:stretch/>
        </p:blipFill>
        <p:spPr bwMode="auto">
          <a:xfrm>
            <a:off x="4929190" y="3571876"/>
            <a:ext cx="3509665" cy="2988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871516"/>
            <a:ext cx="8305800" cy="64294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Ментальная арифметика</a:t>
            </a:r>
          </a:p>
        </p:txBody>
      </p:sp>
      <p:pic>
        <p:nvPicPr>
          <p:cNvPr id="3" name="Рисунок 2" descr="мент ар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000628" y="2071678"/>
            <a:ext cx="3867616" cy="3858494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7" y="1418520"/>
            <a:ext cx="4429299" cy="521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ru-RU" sz="1600" b="0" i="0" u="none" strike="noStrike" cap="none">
                <a:ln>
                  <a:noFill/>
                </a:ln>
                <a:latin typeface="Times New Roman"/>
                <a:ea typeface="Times New Roman"/>
                <a:cs typeface="Times New Roman"/>
              </a:rPr>
              <a:t>Влияние ментального счёта на развитие интеллектуальных способностей у детей очень масштабное:</a:t>
            </a:r>
            <a:endParaRPr lang="ru-RU" sz="1600" b="0" i="0" u="none" strike="noStrike" cap="none">
              <a:ln>
                <a:noFill/>
              </a:ln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600" b="0" i="0" u="none" strike="noStrike" cap="none">
                <a:ln>
                  <a:noFill/>
                </a:ln>
                <a:latin typeface="Times New Roman"/>
                <a:ea typeface="Times New Roman"/>
                <a:cs typeface="Times New Roman"/>
              </a:rPr>
              <a:t>Малыши учатся делать подсчёты (умножать и складывать, вычитать и делить) так же быстро, как думают.</a:t>
            </a:r>
            <a:endParaRPr lang="ru-RU" sz="1600" b="0" i="0" u="none" strike="noStrike" cap="none">
              <a:ln>
                <a:noFill/>
              </a:ln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600" b="0" i="0" u="none" strike="noStrike" cap="none">
                <a:ln>
                  <a:noFill/>
                </a:ln>
                <a:latin typeface="Times New Roman"/>
                <a:ea typeface="Times New Roman"/>
                <a:cs typeface="Times New Roman"/>
              </a:rPr>
              <a:t>Развивается правое полушарие и те способности, за которые оно отвечает: образное восприятие информации, воображение, интуиция, творческие задатки.</a:t>
            </a:r>
            <a:endParaRPr lang="ru-RU" sz="1600" b="0" i="0" u="none" strike="noStrike" cap="none">
              <a:ln>
                <a:noFill/>
              </a:ln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600" b="0" i="0" u="none" strike="noStrike" cap="none">
                <a:ln>
                  <a:noFill/>
                </a:ln>
                <a:latin typeface="Times New Roman"/>
                <a:ea typeface="Times New Roman"/>
                <a:cs typeface="Times New Roman"/>
              </a:rPr>
              <a:t>Тренируется левое полушарие, развиваются рациональные свойства ума: анализ, логика, буквальное (вербальное) восприятие.</a:t>
            </a:r>
            <a:endParaRPr lang="ru-RU" sz="1600" b="0" i="0" u="none" strike="noStrike" cap="none">
              <a:ln>
                <a:noFill/>
              </a:ln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600" b="0" i="0" u="none" strike="noStrike" cap="none">
                <a:ln>
                  <a:noFill/>
                </a:ln>
                <a:latin typeface="Times New Roman"/>
                <a:ea typeface="Times New Roman"/>
                <a:cs typeface="Times New Roman"/>
              </a:rPr>
              <a:t>Потребность взаимодействия в ходе решения арифметических задач способствует синхронизации полушарий. Это даёт возможность ребёнку использовать весь потенциал своего интеллекта, комплексно рассматривать задачи (проблемы) и быстро находить наиболее эффективное решение.</a:t>
            </a:r>
            <a:endParaRPr lang="ru-RU" sz="1600" b="0" i="0" u="none" strike="noStrike" cap="none">
              <a:ln>
                <a:noFill/>
              </a:ln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14282" y="2143116"/>
            <a:ext cx="8572560" cy="214314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7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Спасибо </a:t>
            </a:r>
            <a:br>
              <a:rPr lang="ru-RU" sz="7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</a:br>
            <a:r>
              <a:rPr lang="ru-RU" sz="7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edge/>
      </p:transition>
    </mc:Choice>
    <mc:Fallback xmlns:w="http://schemas.openxmlformats.org/wordprocessingml/2006/main" xmlns:m="http://schemas.openxmlformats.org/officeDocument/2006/math" xmlns="">
      <p:transition spd="slow" advClick="1">
        <p:wedg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14281" y="99990"/>
            <a:ext cx="8644141" cy="673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defRPr/>
            </a:pPr>
            <a:endParaRPr lang="ru-RU"/>
          </a:p>
          <a:p>
            <a:pPr indent="457200" algn="just">
              <a:defRPr/>
            </a:pPr>
            <a:endParaRPr lang="ru-RU"/>
          </a:p>
          <a:p>
            <a:pPr indent="457200" algn="just">
              <a:defRPr/>
            </a:pPr>
            <a:endParaRPr lang="ru-RU"/>
          </a:p>
          <a:p>
            <a:pPr indent="457200" algn="just">
              <a:defRPr/>
            </a:pPr>
            <a:endParaRPr lang="ru-RU"/>
          </a:p>
          <a:p>
            <a:pPr indent="457200" algn="just">
              <a:defRPr/>
            </a:pPr>
            <a:r>
              <a:rPr lang="ru-RU" sz="2000">
                <a:latin typeface="Times New Roman"/>
                <a:cs typeface="Times New Roman"/>
              </a:rPr>
              <a:t>Эффективное развитие интеллектуальных способностей детей дошкольного возраста - одна из актуальных проблем современности.</a:t>
            </a:r>
            <a:endParaRPr/>
          </a:p>
          <a:p>
            <a:pPr indent="457200" algn="just">
              <a:defRPr/>
            </a:pPr>
            <a:r>
              <a:rPr lang="ru-RU" sz="2000">
                <a:latin typeface="Times New Roman"/>
                <a:cs typeface="Times New Roman"/>
              </a:rPr>
              <a:t> Дошкольники с развитым интеллектом быстрее запоминают материал, более уверенны в своих силах, легче адаптируются в новой обстановке, лучше подготовлены к школе.</a:t>
            </a:r>
            <a:endParaRPr/>
          </a:p>
          <a:p>
            <a:pPr indent="457200" algn="just">
              <a:defRPr/>
            </a:pPr>
            <a:r>
              <a:rPr lang="ru-RU" sz="2000">
                <a:latin typeface="Times New Roman"/>
                <a:cs typeface="Times New Roman"/>
              </a:rPr>
              <a:t>Интеллектуальное развитие ребенка-дошкольника - это важнейшая составная часть его психического развития. </a:t>
            </a:r>
          </a:p>
          <a:p>
            <a:pPr indent="457200" algn="just">
              <a:defRPr/>
            </a:pPr>
            <a:r>
              <a:rPr lang="ru-RU" sz="2000">
                <a:latin typeface="Times New Roman"/>
                <a:cs typeface="Times New Roman"/>
              </a:rPr>
              <a:t>Основа интеллекта человека, его сенсорный опыт закладывается в первые годы жизни ребенка. В дошкольном детстве происходит развитие восприятия, внимания, памяти, воображения, а также становление первых форм абстракции, обобщения и простых умозаключений, переход от практического мышления к логическому.</a:t>
            </a:r>
            <a:endParaRPr/>
          </a:p>
          <a:p>
            <a:pPr indent="457200" algn="just">
              <a:defRPr/>
            </a:pPr>
            <a:endParaRPr lang="ru-RU" sz="2000">
              <a:latin typeface="Times New Roman"/>
              <a:cs typeface="Times New Roman"/>
            </a:endParaRPr>
          </a:p>
          <a:p>
            <a:pPr indent="457200" algn="ctr">
              <a:defRPr/>
            </a:pPr>
            <a:r>
              <a:rPr lang="ru-RU" sz="2800" b="1">
                <a:solidFill>
                  <a:srgbClr val="7030A0"/>
                </a:solidFill>
                <a:latin typeface="Times New Roman"/>
                <a:cs typeface="Times New Roman"/>
              </a:rPr>
              <a:t>Предлагаем вам игры и упражнения, которые влияют на развитие интеллектуальных способностей детей.</a:t>
            </a:r>
            <a:endParaRPr/>
          </a:p>
          <a:p>
            <a:pPr indent="457200" algn="just">
              <a:defRPr/>
            </a:pPr>
            <a:endParaRPr lang="ru-RU"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000"/>
    </mc:Choice>
    <mc:Fallback xmlns:w="http://schemas.openxmlformats.org/wordprocessingml/2006/main" xmlns:m="http://schemas.openxmlformats.org/officeDocument/2006/math" xmlns="">
      <p:transition advClick="1" advTm="1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894587"/>
            <a:ext cx="8229600" cy="1010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ru-RU" sz="3200" b="1">
                <a:solidFill>
                  <a:srgbClr val="7030A0"/>
                </a:solidFill>
                <a:latin typeface="+mn-lt"/>
              </a:rPr>
            </a:br>
            <a:r>
              <a:rPr lang="ru-RU" sz="3100" b="1">
                <a:solidFill>
                  <a:srgbClr val="00B050"/>
                </a:solidFill>
                <a:latin typeface="+mn-lt"/>
              </a:rPr>
              <a:t>Занимательные вопросы, ребусы, кроссворды и лабиринты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 bwMode="auto">
          <a:xfrm>
            <a:off x="2000232" y="2071678"/>
            <a:ext cx="4857784" cy="4252922"/>
          </a:xfrm>
        </p:spPr>
        <p:txBody>
          <a:bodyPr>
            <a:noAutofit/>
          </a:bodyPr>
          <a:lstStyle/>
          <a:p>
            <a:pPr indent="274320" algn="just">
              <a:defRPr/>
            </a:pPr>
            <a:r>
              <a:rPr lang="ru-RU" sz="1400"/>
              <a:t>Занимаясь ребусами дошкольники не только повышают словарный запас, но и развивают свой интеллект. Они учатся правильно писать, запоминают новые слова и  подбирают синонимы, тренируют память и внимание.</a:t>
            </a:r>
            <a:endParaRPr/>
          </a:p>
          <a:p>
            <a:pPr indent="274320" algn="just">
              <a:defRPr/>
            </a:pPr>
            <a:r>
              <a:rPr lang="ru-RU" sz="1400"/>
              <a:t>С помощью игр лабиринтов дети смогут научиться логически прокладывать ходы, перебирать все возможные варианты, они учат детей анализировать, развивает внимание.</a:t>
            </a:r>
            <a:br>
              <a:rPr lang="ru-RU" sz="1400"/>
            </a:br>
            <a:r>
              <a:rPr lang="ru-RU" sz="1400"/>
              <a:t>Лабиринты помогают детям развивать такие качества как целеустремленность, концентрацию внимания.</a:t>
            </a:r>
            <a:endParaRPr/>
          </a:p>
          <a:p>
            <a:pPr indent="274320" algn="just">
              <a:defRPr/>
            </a:pPr>
            <a:r>
              <a:rPr lang="ru-RU" sz="1400"/>
              <a:t>Кроссворды активизируют у ребёнка умственную деятельность, развивают логическое мышление, память, внимание, помогают узнать больше об окружающем мире, обогатить словарный запас; формируют орфографическую зоркость; развивают мелкую моторику, усидчивость, умение добиваться результата, создают положительный эмоциональный настрой, формируют навык самоконтроля, необходимый в будущей учебной деятельности.</a:t>
            </a:r>
          </a:p>
        </p:txBody>
      </p:sp>
      <p:pic>
        <p:nvPicPr>
          <p:cNvPr id="3" name="Рисунок 2" descr="кроссворды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42844" y="3929066"/>
            <a:ext cx="2138030" cy="2428892"/>
          </a:xfrm>
          <a:prstGeom prst="rect">
            <a:avLst/>
          </a:prstGeom>
        </p:spPr>
      </p:pic>
      <p:pic>
        <p:nvPicPr>
          <p:cNvPr id="5" name="Рисунок 4" descr="р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858016" y="2000240"/>
            <a:ext cx="2143108" cy="1269614"/>
          </a:xfrm>
          <a:prstGeom prst="rect">
            <a:avLst/>
          </a:prstGeom>
        </p:spPr>
      </p:pic>
      <p:pic>
        <p:nvPicPr>
          <p:cNvPr id="6" name="Рисунок 5" descr="р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5720" y="2214554"/>
            <a:ext cx="1714512" cy="1143008"/>
          </a:xfrm>
          <a:prstGeom prst="rect">
            <a:avLst/>
          </a:prstGeom>
        </p:spPr>
      </p:pic>
      <p:pic>
        <p:nvPicPr>
          <p:cNvPr id="7" name="Рисунок 6" descr="лабир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979754" y="3571876"/>
            <a:ext cx="1992237" cy="2829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928670"/>
            <a:ext cx="8305800" cy="71438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Логические задачи на поиск недостающих фигур и нахождение закономерностей</a:t>
            </a:r>
          </a:p>
        </p:txBody>
      </p:sp>
      <p:pic>
        <p:nvPicPr>
          <p:cNvPr id="4" name="Рисунок 3" descr="таб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6116" y="3357562"/>
            <a:ext cx="2855976" cy="2930652"/>
          </a:xfrm>
          <a:prstGeom prst="rect">
            <a:avLst/>
          </a:prstGeom>
        </p:spPr>
      </p:pic>
      <p:pic>
        <p:nvPicPr>
          <p:cNvPr id="6" name="Рисунок 5" descr="лог цеп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14282" y="2960152"/>
            <a:ext cx="2857520" cy="3661913"/>
          </a:xfrm>
          <a:prstGeom prst="rect">
            <a:avLst/>
          </a:prstGeom>
        </p:spPr>
      </p:pic>
      <p:pic>
        <p:nvPicPr>
          <p:cNvPr id="7" name="Рисунок 6" descr="таб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429388" y="3143247"/>
            <a:ext cx="2504201" cy="3357586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1" y="1720346"/>
            <a:ext cx="8715579" cy="118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>
                <a:ln>
                  <a:noFill/>
                </a:ln>
                <a:solidFill>
                  <a:srgbClr val="39414B"/>
                </a:solidFill>
                <a:latin typeface="Times New Roman"/>
                <a:ea typeface="Calibri"/>
                <a:cs typeface="Times New Roman"/>
              </a:rPr>
              <a:t>Решая задачи на логику, память и мышление, ребенок учится устанавливать логические связи, анализировать и сопоставлять данные, классифицировать предметы, выявлять их общие свойства и черты, обобщать, выполнять другие логические действия. </a:t>
            </a: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28595" y="928669"/>
            <a:ext cx="8358246" cy="4286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Игры-головоломки</a:t>
            </a:r>
          </a:p>
        </p:txBody>
      </p:sp>
      <p:pic>
        <p:nvPicPr>
          <p:cNvPr id="3" name="Рисунок 2" descr="танграм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715139" y="4391032"/>
            <a:ext cx="2071702" cy="2071702"/>
          </a:xfrm>
          <a:prstGeom prst="rect">
            <a:avLst/>
          </a:prstGeom>
        </p:spPr>
      </p:pic>
      <p:pic>
        <p:nvPicPr>
          <p:cNvPr id="4" name="Рисунок 3" descr="колумб яйцо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71868" y="4857760"/>
            <a:ext cx="2357454" cy="1725656"/>
          </a:xfrm>
          <a:prstGeom prst="rect">
            <a:avLst/>
          </a:prstGeom>
        </p:spPr>
      </p:pic>
      <p:pic>
        <p:nvPicPr>
          <p:cNvPr id="5" name="Рисунок 4" descr="листик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5074" y="2857496"/>
            <a:ext cx="2714644" cy="1335782"/>
          </a:xfrm>
          <a:prstGeom prst="rect">
            <a:avLst/>
          </a:prstGeom>
        </p:spPr>
      </p:pic>
      <p:pic>
        <p:nvPicPr>
          <p:cNvPr id="8" name="Рисунок 7" descr="листик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263711">
            <a:off x="7197161" y="1452435"/>
            <a:ext cx="1170523" cy="1309871"/>
          </a:xfrm>
          <a:prstGeom prst="rect">
            <a:avLst/>
          </a:prstGeom>
        </p:spPr>
      </p:pic>
      <p:pic>
        <p:nvPicPr>
          <p:cNvPr id="9" name="Рисунок 8" descr="Сфинкс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7158" y="1500174"/>
            <a:ext cx="1500198" cy="2786669"/>
          </a:xfrm>
          <a:prstGeom prst="rect">
            <a:avLst/>
          </a:prstGeom>
        </p:spPr>
      </p:pic>
      <p:pic>
        <p:nvPicPr>
          <p:cNvPr id="10" name="Рисунок 9" descr="стомахион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7158" y="4714884"/>
            <a:ext cx="2476517" cy="1857388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071669" y="1263421"/>
            <a:ext cx="3857796" cy="351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Игры </a:t>
            </a:r>
            <a:r>
              <a:rPr lang="ru-RU" sz="1600" b="0" i="0" u="none" strike="noStrike" cap="none">
                <a:ln>
                  <a:noFill/>
                </a:ln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–</a:t>
            </a:r>
            <a:r>
              <a:rPr lang="ru-RU" sz="1600" b="0" i="0" u="none" strike="noStrike" cap="none">
                <a:ln>
                  <a:noFill/>
                </a:ln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головоломки, или геометрические конструкторы известны с незапамятных времён. Развивающее, воспитывающее и обучающее влияние геометрических конструкторов многогранно. Они развивают пространственные представления, воображение, конструктивное мышление, комбинаторные способности, сообразительность, смекалку, находчивость, целенаправленность в решении практических и интеллектуальных задач, способствует успешной подготовке детей к школе.</a:t>
            </a:r>
            <a:endParaRPr lang="ru-RU" sz="16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918402"/>
            <a:ext cx="8305800" cy="51033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Развивающие игры Воскобовича</a:t>
            </a:r>
          </a:p>
        </p:txBody>
      </p:sp>
      <p:pic>
        <p:nvPicPr>
          <p:cNvPr id="3" name="Рисунок 2" descr="воск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20658388">
            <a:off x="239444" y="1811055"/>
            <a:ext cx="2053425" cy="2053425"/>
          </a:xfrm>
          <a:prstGeom prst="rect">
            <a:avLst/>
          </a:prstGeom>
        </p:spPr>
      </p:pic>
      <p:pic>
        <p:nvPicPr>
          <p:cNvPr id="4" name="Рисунок 3" descr="воск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731709">
            <a:off x="7244921" y="1586044"/>
            <a:ext cx="1705053" cy="2019142"/>
          </a:xfrm>
          <a:prstGeom prst="rect">
            <a:avLst/>
          </a:prstGeom>
        </p:spPr>
      </p:pic>
      <p:pic>
        <p:nvPicPr>
          <p:cNvPr id="5" name="Рисунок 4" descr="геоконт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8794" y="4487175"/>
            <a:ext cx="2000264" cy="2062773"/>
          </a:xfrm>
          <a:prstGeom prst="rect">
            <a:avLst/>
          </a:prstGeom>
        </p:spPr>
      </p:pic>
      <p:pic>
        <p:nvPicPr>
          <p:cNvPr id="6" name="Рисунок 5" descr="квадрат воск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4809" y="4111224"/>
            <a:ext cx="2643206" cy="2438723"/>
          </a:xfrm>
          <a:prstGeom prst="rect">
            <a:avLst/>
          </a:prstGeom>
        </p:spPr>
      </p:pic>
      <p:pic>
        <p:nvPicPr>
          <p:cNvPr id="7" name="Рисунок 6" descr="чудо крестик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2473" y="3943355"/>
            <a:ext cx="1809370" cy="2440545"/>
          </a:xfrm>
          <a:prstGeom prst="rect">
            <a:avLst/>
          </a:prstGeom>
        </p:spPr>
      </p:pic>
      <p:pic>
        <p:nvPicPr>
          <p:cNvPr id="8" name="Рисунок 7" descr="волш восм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596" y="4500569"/>
            <a:ext cx="1143008" cy="2011695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28859" y="1443523"/>
            <a:ext cx="4643613" cy="301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>
                <a:ln>
                  <a:noFill/>
                </a:ln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Автор методики Вячеслав Вадимович Воскобович уверен, что обучение должно быть веселым и непринужденным. Развивающие игры автора достаточно многофункциональны. В игровой форме можно обучаться чтению или счету, параллельно развивая логику, мышление, память и другие психологические процессы. Таким образом, ценность игры заключается в ее способности всесторонне развивать и обучать малыша. Игры и сказки Воскобовича помогают развивать воображение, фантазию и творческий потенциал. </a:t>
            </a: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923924"/>
            <a:ext cx="8305799" cy="60005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Развивающие игры Никитиных</a:t>
            </a:r>
          </a:p>
        </p:txBody>
      </p:sp>
      <p:pic>
        <p:nvPicPr>
          <p:cNvPr id="4" name="Рисунок 3" descr="слож узор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5073" y="4492062"/>
            <a:ext cx="2571768" cy="1849381"/>
          </a:xfrm>
          <a:prstGeom prst="rect">
            <a:avLst/>
          </a:prstGeom>
        </p:spPr>
      </p:pic>
      <p:pic>
        <p:nvPicPr>
          <p:cNvPr id="5" name="Рисунок 4" descr="никит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14749" y="4619632"/>
            <a:ext cx="2571768" cy="1800238"/>
          </a:xfrm>
          <a:prstGeom prst="rect">
            <a:avLst/>
          </a:prstGeom>
        </p:spPr>
      </p:pic>
      <p:pic>
        <p:nvPicPr>
          <p:cNvPr id="6" name="Рисунок 5" descr="н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57224" y="3143247"/>
            <a:ext cx="1785950" cy="1476385"/>
          </a:xfrm>
          <a:prstGeom prst="rect">
            <a:avLst/>
          </a:prstGeom>
        </p:spPr>
      </p:pic>
      <p:pic>
        <p:nvPicPr>
          <p:cNvPr id="9" name="Рисунок 8" descr="куб дл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20" y="1428735"/>
            <a:ext cx="1643074" cy="1499063"/>
          </a:xfrm>
          <a:prstGeom prst="rect">
            <a:avLst/>
          </a:prstGeom>
        </p:spPr>
      </p:pic>
      <p:pic>
        <p:nvPicPr>
          <p:cNvPr id="10" name="Рисунок 9" descr="дроби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5719" y="4619632"/>
            <a:ext cx="2571768" cy="18431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643173" y="1442779"/>
            <a:ext cx="6286687" cy="286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231F20"/>
                </a:solidFill>
                <a:latin typeface="Arial"/>
                <a:ea typeface="Times New Roman"/>
                <a:cs typeface="Arial"/>
              </a:rPr>
              <a:t>Главное отличие игр Никитина состоит в том, что, играя в них, ребенок выступает как активная сторона и у него воспитывается не умение выполнять работу по предложенному шаблону, а развивается логическое и образное мышление, творчество, умение распознать и построить образ, способность к самостоятельности.</a:t>
            </a:r>
            <a:endParaRPr lang="ru-RU" sz="12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ea typeface="Times New Roman"/>
              <a:cs typeface="Arial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231F20"/>
                </a:solidFill>
                <a:latin typeface="Arial"/>
                <a:ea typeface="Times New Roman"/>
                <a:cs typeface="Arial"/>
              </a:rPr>
              <a:t>В большинстве своем игры представлены в виде многофункциональных головоломок, предоставляющих простор для творчества. Их можно подстраивать под себя, под свой уровень, свои интересы. Каждая игра имеет набор задач, которые ребенок решает с помощью кубиков, кирпичиков, квадратов из картона или пластика, деталей конструктора-механика и т.д.</a:t>
            </a:r>
            <a:endParaRPr lang="ru-RU" sz="12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ea typeface="Times New Roman"/>
              <a:cs typeface="Arial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231F20"/>
                </a:solidFill>
                <a:latin typeface="Arial"/>
                <a:ea typeface="Times New Roman"/>
                <a:cs typeface="Arial"/>
              </a:rPr>
              <a:t>Игры Никитина можно расширять, усовершенствовать, придумывать новые задания.</a:t>
            </a:r>
            <a:endParaRPr lang="ru-RU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9049" y="892950"/>
            <a:ext cx="8305800" cy="50006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Логические блоки Дьенеша</a:t>
            </a:r>
          </a:p>
        </p:txBody>
      </p:sp>
      <p:pic>
        <p:nvPicPr>
          <p:cNvPr id="3" name="Рисунок 2" descr="блоки дьенеш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5140" y="1142984"/>
            <a:ext cx="2143140" cy="1639729"/>
          </a:xfrm>
          <a:prstGeom prst="rect">
            <a:avLst/>
          </a:prstGeom>
        </p:spPr>
      </p:pic>
      <p:pic>
        <p:nvPicPr>
          <p:cNvPr id="4" name="Рисунок 3" descr="бл3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929454" y="2857496"/>
            <a:ext cx="2000264" cy="1420187"/>
          </a:xfrm>
          <a:prstGeom prst="rect">
            <a:avLst/>
          </a:prstGeom>
        </p:spPr>
      </p:pic>
      <p:pic>
        <p:nvPicPr>
          <p:cNvPr id="8" name="Рисунок 7" descr="бл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282" y="4786322"/>
            <a:ext cx="2428891" cy="1761554"/>
          </a:xfrm>
          <a:prstGeom prst="rect">
            <a:avLst/>
          </a:prstGeom>
        </p:spPr>
      </p:pic>
      <p:pic>
        <p:nvPicPr>
          <p:cNvPr id="6" name="Рисунок 5" descr="блок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08945" y="4714884"/>
            <a:ext cx="3791881" cy="1823607"/>
          </a:xfrm>
          <a:prstGeom prst="rect">
            <a:avLst/>
          </a:prstGeom>
        </p:spPr>
      </p:pic>
      <p:pic>
        <p:nvPicPr>
          <p:cNvPr id="7" name="Рисунок 6" descr="бл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858016" y="4500570"/>
            <a:ext cx="2071702" cy="2071702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9532" y="1393016"/>
            <a:ext cx="6143811" cy="350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 многих странах мира успешно используется дидактический материал «Логические блоки», разработанный венгерским психологом и математиком Дьенешем для развития логического мышления у детей.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Опыт российских педагогов показал эффективность использования логических блоков как игрового материала в работе с детьми дошкольного и начального школьного возраста для: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Ознакомления детей с геометрическими фигурами и формой предметов, размером.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Развития мыслительных умений: сравнивать, анализировать, классифицировать, обобщать, абстрагировать, кодировать и декодировать информацию.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Усвоения элементарных навыков алгоритмической культуры мышления.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Развития познавательных процессов восприятия памяти, внимания, воображения.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r>
              <a:rPr lang="ru-RU" sz="1400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Развития творческих способностей.</a:t>
            </a:r>
            <a:endParaRPr lang="ru-RU" sz="14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14281" y="1030692"/>
            <a:ext cx="8305800" cy="51033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>
                <a:solidFill>
                  <a:srgbClr val="00B050"/>
                </a:solidFill>
                <a:latin typeface="+mn-lt"/>
              </a:rPr>
              <a:t>Цветные счётные палочки Кюизенера</a:t>
            </a:r>
          </a:p>
        </p:txBody>
      </p:sp>
      <p:pic>
        <p:nvPicPr>
          <p:cNvPr id="3" name="Рисунок 2" descr="цв п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1801" y="4552958"/>
            <a:ext cx="2732506" cy="1928826"/>
          </a:xfrm>
          <a:prstGeom prst="rect">
            <a:avLst/>
          </a:prstGeom>
        </p:spPr>
      </p:pic>
      <p:pic>
        <p:nvPicPr>
          <p:cNvPr id="4" name="Рисунок 3" descr="цв п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0760" y="4643446"/>
            <a:ext cx="2891652" cy="1956144"/>
          </a:xfrm>
          <a:prstGeom prst="rect">
            <a:avLst/>
          </a:prstGeom>
        </p:spPr>
      </p:pic>
      <p:pic>
        <p:nvPicPr>
          <p:cNvPr id="5" name="Рисунок 4" descr="сч п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843" y="4522806"/>
            <a:ext cx="2786082" cy="1958978"/>
          </a:xfrm>
          <a:prstGeom prst="rect">
            <a:avLst/>
          </a:prstGeom>
        </p:spPr>
      </p:pic>
      <p:pic>
        <p:nvPicPr>
          <p:cNvPr id="6" name="Рисунок 5" descr="цв пал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5186" y="1541026"/>
            <a:ext cx="1571636" cy="1736129"/>
          </a:xfrm>
          <a:prstGeom prst="rect">
            <a:avLst/>
          </a:prstGeom>
        </p:spPr>
      </p:pic>
      <p:pic>
        <p:nvPicPr>
          <p:cNvPr id="7" name="Рисунок 6" descr="пал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5074" y="3124198"/>
            <a:ext cx="2597745" cy="142876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1" y="1655605"/>
            <a:ext cx="5643745" cy="256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0" u="none" strike="noStrike" cap="none">
                <a:ln>
                  <a:noFill/>
                </a:ln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Автором цветных палочек является бельгийский математик Джордж Кюизенер.   Набор предназначен для развития математических и творческих способностей ребенка, логического и пространственного мышления, абстрактного восприятия действительности, мелкой моторики рук, тренировки памяти и внимания, изучения понятий числа, цвета, формы, объема, сравнения величин, законов геометрии.</a:t>
            </a:r>
            <a:endParaRPr lang="ru-RU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5000"/>
    </mc:Choice>
    <mc:Fallback xmlns:w="http://schemas.openxmlformats.org/wordprocessingml/2006/main" xmlns:m="http://schemas.openxmlformats.org/officeDocument/2006/math" xmlns="">
      <p:transition advClick="1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917</Words>
  <Application>Microsoft Office PowerPoint</Application>
  <DocSecurity>0</DocSecurity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Carlito</vt:lpstr>
      <vt:lpstr>Monotype Corsiva</vt:lpstr>
      <vt:lpstr>Times New Roman</vt:lpstr>
      <vt:lpstr>Basic</vt:lpstr>
      <vt:lpstr>    Развитие  интеллектуальных  способностей   у детей дошкольного возраста</vt:lpstr>
      <vt:lpstr>Презентация PowerPoint</vt:lpstr>
      <vt:lpstr> Занимательные вопросы, ребусы, кроссворды и лабиринты</vt:lpstr>
      <vt:lpstr>Логические задачи на поиск недостающих фигур и нахождение закономерностей</vt:lpstr>
      <vt:lpstr>Игры-головоломки</vt:lpstr>
      <vt:lpstr>Развивающие игры Воскобовича</vt:lpstr>
      <vt:lpstr>Развивающие игры Никитиных</vt:lpstr>
      <vt:lpstr>Логические блоки Дьенеша</vt:lpstr>
      <vt:lpstr>Цветные счётные палочки Кюизенера</vt:lpstr>
      <vt:lpstr>Шашки и шахматы</vt:lpstr>
      <vt:lpstr>Ментальная арифметика</vt:lpstr>
      <vt:lpstr>Спасибо  за внимание!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Михаил</dc:creator>
  <cp:keywords/>
  <dc:description/>
  <cp:lastModifiedBy>ирина петряшева</cp:lastModifiedBy>
  <cp:revision>32</cp:revision>
  <dcterms:created xsi:type="dcterms:W3CDTF">2020-05-15T14:02:14Z</dcterms:created>
  <dcterms:modified xsi:type="dcterms:W3CDTF">2022-11-14T11:02:26Z</dcterms:modified>
  <cp:category/>
  <dc:identifier/>
  <cp:contentStatus/>
  <dc:language/>
  <cp:version/>
</cp:coreProperties>
</file>