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FF"/>
    <a:srgbClr val="0000FF"/>
    <a:srgbClr val="CC0000"/>
    <a:srgbClr val="336699"/>
    <a:srgbClr val="0066FF"/>
    <a:srgbClr val="FF0066"/>
    <a:srgbClr val="003366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E1DC3-B8C0-4123-9340-DB333F9AE38A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25550"/>
            <a:ext cx="4408487" cy="3306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16076"/>
            <a:ext cx="5388610" cy="38586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D5AF-1FA2-4CE4-87C0-A5A46B4928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4215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9661" y="421594"/>
            <a:ext cx="1714500" cy="188550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3" name="Group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97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4" name="Group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1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5" name="Group 111"/>
          <p:cNvGrpSpPr/>
          <p:nvPr/>
        </p:nvGrpSpPr>
        <p:grpSpPr>
          <a:xfrm>
            <a:off x="3991867" y="32456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5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4560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6799661" y="2484993"/>
            <a:ext cx="1714500" cy="3248729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33799" y="3555524"/>
            <a:ext cx="288036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8910" y="6019801"/>
            <a:ext cx="571500" cy="228600"/>
          </a:xfrm>
        </p:spPr>
        <p:txBody>
          <a:bodyPr/>
          <a:lstStyle>
            <a:lvl1pPr algn="l">
              <a:defRPr/>
            </a:lvl1pPr>
          </a:lstStyle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56708" y="6019801"/>
            <a:ext cx="1047195" cy="228600"/>
          </a:xfrm>
        </p:spPr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Group 7"/>
          <p:cNvGrpSpPr/>
          <p:nvPr/>
        </p:nvGrpSpPr>
        <p:grpSpPr>
          <a:xfrm>
            <a:off x="446659" y="781399"/>
            <a:ext cx="4825049" cy="5053665"/>
            <a:chOff x="5162444" y="781398"/>
            <a:chExt cx="6433398" cy="5053665"/>
          </a:xfrm>
        </p:grpSpPr>
        <p:sp>
          <p:nvSpPr>
            <p:cNvPr id="9" name="Freeform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reeform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2" name="Freef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9210" y="1828800"/>
            <a:ext cx="51435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909" y="304799"/>
            <a:ext cx="7543802" cy="121615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3" name="Group 8"/>
          <p:cNvGrpSpPr/>
          <p:nvPr/>
        </p:nvGrpSpPr>
        <p:grpSpPr>
          <a:xfrm>
            <a:off x="789317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6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7"/>
          </p:nvPr>
        </p:nvSpPr>
        <p:spPr>
          <a:xfrm>
            <a:off x="948771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789317" y="4935990"/>
            <a:ext cx="3276735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4" name="Group 21"/>
          <p:cNvGrpSpPr/>
          <p:nvPr/>
        </p:nvGrpSpPr>
        <p:grpSpPr>
          <a:xfrm>
            <a:off x="5072334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7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5231788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5057181" y="4935990"/>
            <a:ext cx="3276735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3" name="Group 51"/>
          <p:cNvGrpSpPr>
            <a:grpSpLocks noChangeAspect="1"/>
          </p:cNvGrpSpPr>
          <p:nvPr/>
        </p:nvGrpSpPr>
        <p:grpSpPr>
          <a:xfrm rot="5400000">
            <a:off x="393436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9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9"/>
          </p:nvPr>
        </p:nvSpPr>
        <p:spPr>
          <a:xfrm>
            <a:off x="936876" y="1824285"/>
            <a:ext cx="2036467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926409" y="4947405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4" name="Group 83"/>
          <p:cNvGrpSpPr>
            <a:grpSpLocks noChangeAspect="1"/>
          </p:cNvGrpSpPr>
          <p:nvPr/>
        </p:nvGrpSpPr>
        <p:grpSpPr>
          <a:xfrm rot="5400000">
            <a:off x="2997433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8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8"/>
          </p:nvPr>
        </p:nvSpPr>
        <p:spPr>
          <a:xfrm>
            <a:off x="3540693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3530406" y="4947405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5" name="Group 96"/>
          <p:cNvGrpSpPr>
            <a:grpSpLocks noChangeAspect="1"/>
          </p:cNvGrpSpPr>
          <p:nvPr/>
        </p:nvGrpSpPr>
        <p:grpSpPr>
          <a:xfrm rot="5400000">
            <a:off x="5623839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80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20"/>
          </p:nvPr>
        </p:nvSpPr>
        <p:spPr>
          <a:xfrm>
            <a:off x="6167099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6156812" y="4947405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8911" y="1752600"/>
            <a:ext cx="75438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8910" y="6019801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21363769-A7B8-4ABD-BB61-802465C5D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4710" y="6019801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FB2EC996-38A8-426F-B40E-C8AA060F6838}" type="datetimeFigureOut">
              <a:rPr lang="ru-RU" smtClean="0"/>
              <a:pPr/>
              <a:t>15.11.2022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13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image" Target="../media/image1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image" Target="../media/image11.gif"/><Relationship Id="rId5" Type="http://schemas.openxmlformats.org/officeDocument/2006/relationships/image" Target="../media/image7.jpeg"/><Relationship Id="rId10" Type="http://schemas.openxmlformats.org/officeDocument/2006/relationships/image" Target="../media/image10.png"/><Relationship Id="rId4" Type="http://schemas.openxmlformats.org/officeDocument/2006/relationships/slide" Target="slide9.xml"/><Relationship Id="rId9" Type="http://schemas.openxmlformats.org/officeDocument/2006/relationships/image" Target="../media/image9.jpeg"/><Relationship Id="rId1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633047" y="556846"/>
            <a:ext cx="8510953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Степанова Изабелла Михайловна</a:t>
            </a:r>
          </a:p>
          <a:p>
            <a:pPr algn="ctr"/>
            <a:r>
              <a:rPr lang="ru-RU" sz="4800" dirty="0" smtClean="0">
                <a:latin typeface="Monotype Corsiva" pitchFamily="66" charset="0"/>
              </a:rPr>
              <a:t>Учитель начальных  классов</a:t>
            </a:r>
          </a:p>
          <a:p>
            <a:pPr algn="ctr"/>
            <a:r>
              <a:rPr lang="ru-RU" sz="4800" dirty="0" smtClean="0">
                <a:latin typeface="Monotype Corsiva" pitchFamily="66" charset="0"/>
              </a:rPr>
              <a:t>МОБУ СОШ №27 г.Якутска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3085" y="829"/>
            <a:ext cx="754854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«Одушевленных и неодушевленных»</a:t>
            </a:r>
            <a:endParaRPr lang="ru-RU" sz="4000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16841" y="2403229"/>
            <a:ext cx="23235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CC0000"/>
                </a:solidFill>
                <a:latin typeface="Segoe UI Black" pitchFamily="34" charset="0"/>
                <a:ea typeface="Segoe UI Black" pitchFamily="34" charset="0"/>
              </a:rPr>
              <a:t>Силач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01736" y="2358679"/>
            <a:ext cx="23235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336699"/>
                </a:solidFill>
                <a:latin typeface="Segoe UI Black" pitchFamily="34" charset="0"/>
                <a:ea typeface="Segoe UI Black" pitchFamily="34" charset="0"/>
              </a:rPr>
              <a:t>Сила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kumimoji="0" lang="ru-RU" sz="4800" b="0" i="0" u="none" strike="noStrike" cap="none" normalizeH="0" baseline="0" dirty="0" smtClean="0">
                <a:ln w="3175">
                  <a:noFill/>
                </a:ln>
                <a:solidFill>
                  <a:srgbClr val="336699"/>
                </a:solidFill>
                <a:effectLst/>
                <a:latin typeface="Segoe UI Black" pitchFamily="34" charset="0"/>
                <a:ea typeface="Segoe UI Black" pitchFamily="34" charset="0"/>
                <a:cs typeface="Arial" pitchFamily="34" charset="0"/>
              </a:rPr>
              <a:t>Лыжи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ln w="3175">
                  <a:noFill/>
                </a:ln>
                <a:solidFill>
                  <a:srgbClr val="336699"/>
                </a:solidFill>
                <a:latin typeface="Segoe UI Black" pitchFamily="34" charset="0"/>
                <a:ea typeface="Segoe UI Black" pitchFamily="34" charset="0"/>
                <a:cs typeface="Arial" pitchFamily="34" charset="0"/>
              </a:rPr>
              <a:t>Гриб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kumimoji="0" lang="ru-RU" sz="4800" b="0" i="0" u="none" strike="noStrike" cap="none" normalizeH="0" baseline="0" dirty="0" smtClean="0">
                <a:ln w="3175">
                  <a:noFill/>
                </a:ln>
                <a:solidFill>
                  <a:srgbClr val="336699"/>
                </a:solidFill>
                <a:effectLst/>
                <a:latin typeface="Segoe UI Black" pitchFamily="34" charset="0"/>
                <a:ea typeface="Segoe UI Black" pitchFamily="34" charset="0"/>
                <a:cs typeface="Arial" pitchFamily="34" charset="0"/>
              </a:rPr>
              <a:t>Пожар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3404377" y="2602524"/>
            <a:ext cx="1223889" cy="506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214493" y="3104281"/>
            <a:ext cx="28884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CC0000"/>
                </a:solidFill>
                <a:latin typeface="Segoe UI Black" pitchFamily="34" charset="0"/>
                <a:ea typeface="Segoe UI Black" pitchFamily="34" charset="0"/>
              </a:rPr>
              <a:t>Лыжник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3402029" y="3303576"/>
            <a:ext cx="1223889" cy="506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226213" y="3833469"/>
            <a:ext cx="29049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CC0000"/>
                </a:solidFill>
                <a:latin typeface="Segoe UI Black" pitchFamily="34" charset="0"/>
                <a:ea typeface="Segoe UI Black" pitchFamily="34" charset="0"/>
              </a:rPr>
              <a:t>Грибник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3413749" y="4032764"/>
            <a:ext cx="1223889" cy="506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5008089" y="4590793"/>
            <a:ext cx="36435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CC0000"/>
                </a:solidFill>
                <a:latin typeface="Segoe UI Black" pitchFamily="34" charset="0"/>
                <a:ea typeface="Segoe UI Black" pitchFamily="34" charset="0"/>
              </a:rPr>
              <a:t>Пожарный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3425469" y="4790088"/>
            <a:ext cx="1223889" cy="506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08671" y="1334096"/>
            <a:ext cx="87501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2400" dirty="0" smtClean="0">
                <a:solidFill>
                  <a:srgbClr val="336699"/>
                </a:solidFill>
                <a:latin typeface="Segoe UI Black" pitchFamily="34" charset="0"/>
                <a:ea typeface="Segoe UI Black" pitchFamily="34" charset="0"/>
              </a:rPr>
              <a:t>Образуйте от данных слов  однокоренные одушевлённые существительные.</a:t>
            </a:r>
            <a:endParaRPr kumimoji="0" lang="ru-RU" sz="2400" b="0" i="0" u="none" strike="noStrike" cap="none" normalizeH="0" baseline="0" dirty="0" smtClean="0">
              <a:ln w="3175">
                <a:solidFill>
                  <a:srgbClr val="C00000"/>
                </a:solidFill>
              </a:ln>
              <a:solidFill>
                <a:srgbClr val="336699"/>
              </a:solidFill>
              <a:effectLst/>
              <a:latin typeface="Segoe UI Black" pitchFamily="34" charset="0"/>
              <a:ea typeface="Segoe UI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3085" y="829"/>
            <a:ext cx="754854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«Собственных и нарицательных»</a:t>
            </a:r>
            <a:endParaRPr lang="ru-RU" sz="4000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1016" y="1322363"/>
            <a:ext cx="875010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solidFill>
                  <a:srgbClr val="3399FF"/>
                </a:solidFill>
                <a:latin typeface="Segoe UI Black" pitchFamily="34" charset="0"/>
                <a:ea typeface="Segoe UI Black" pitchFamily="34" charset="0"/>
              </a:rPr>
              <a:t>Спишите, исправив ошибки.</a:t>
            </a:r>
          </a:p>
          <a:p>
            <a:r>
              <a:rPr lang="ru-RU" sz="4400" i="1" dirty="0" smtClean="0"/>
              <a:t>Город орел — родина моей мамы. Хищная птица — Орел. У </a:t>
            </a:r>
            <a:r>
              <a:rPr lang="ru-RU" sz="4400" i="1" dirty="0" err="1" smtClean="0"/>
              <a:t>никиты</a:t>
            </a:r>
            <a:r>
              <a:rPr lang="ru-RU" sz="4400" i="1" dirty="0" smtClean="0"/>
              <a:t> Черный карандаш. Летом я купался в черном Море. По небу плывет Белое облако. В белом море много рыбы.</a:t>
            </a:r>
            <a:endParaRPr lang="ru-RU" sz="4400" dirty="0"/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3085" y="829"/>
            <a:ext cx="754854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«Собственных и нарицательных»</a:t>
            </a:r>
            <a:endParaRPr lang="ru-RU" sz="4000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1016" y="1322363"/>
            <a:ext cx="875010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UI Black" pitchFamily="34" charset="0"/>
                <a:ea typeface="Segoe UI Black" pitchFamily="34" charset="0"/>
              </a:rPr>
              <a:t>Проверяем!</a:t>
            </a:r>
          </a:p>
          <a:p>
            <a:r>
              <a:rPr lang="ru-RU" sz="4400" i="1" dirty="0" smtClean="0"/>
              <a:t>Город </a:t>
            </a:r>
            <a:r>
              <a:rPr lang="ru-RU" sz="4400" i="1" u="sng" dirty="0" smtClean="0">
                <a:solidFill>
                  <a:srgbClr val="FF0000"/>
                </a:solidFill>
              </a:rPr>
              <a:t>О</a:t>
            </a:r>
            <a:r>
              <a:rPr lang="ru-RU" sz="4400" i="1" dirty="0" smtClean="0"/>
              <a:t>рел — родина моей мамы. Хищная птица — </a:t>
            </a:r>
            <a:r>
              <a:rPr lang="ru-RU" sz="4400" i="1" u="sng" dirty="0" smtClean="0">
                <a:solidFill>
                  <a:srgbClr val="FF0000"/>
                </a:solidFill>
              </a:rPr>
              <a:t>о</a:t>
            </a:r>
            <a:r>
              <a:rPr lang="ru-RU" sz="4400" i="1" dirty="0" smtClean="0"/>
              <a:t>рел. У </a:t>
            </a:r>
            <a:r>
              <a:rPr lang="ru-RU" sz="4400" i="1" u="sng" dirty="0" smtClean="0">
                <a:solidFill>
                  <a:srgbClr val="FF0000"/>
                </a:solidFill>
              </a:rPr>
              <a:t>Н</a:t>
            </a:r>
            <a:r>
              <a:rPr lang="ru-RU" sz="4400" i="1" dirty="0" smtClean="0"/>
              <a:t>икиты </a:t>
            </a:r>
            <a:r>
              <a:rPr lang="ru-RU" sz="4400" i="1" u="sng" dirty="0" smtClean="0">
                <a:solidFill>
                  <a:srgbClr val="FF0000"/>
                </a:solidFill>
              </a:rPr>
              <a:t>ч</a:t>
            </a:r>
            <a:r>
              <a:rPr lang="ru-RU" sz="4400" i="1" dirty="0" smtClean="0"/>
              <a:t>ерный карандаш. Летом я купался в </a:t>
            </a:r>
            <a:r>
              <a:rPr lang="ru-RU" sz="4400" i="1" u="sng" dirty="0" smtClean="0">
                <a:solidFill>
                  <a:srgbClr val="FF0000"/>
                </a:solidFill>
              </a:rPr>
              <a:t>Ч</a:t>
            </a:r>
            <a:r>
              <a:rPr lang="ru-RU" sz="4400" i="1" dirty="0" smtClean="0"/>
              <a:t>ерном </a:t>
            </a:r>
            <a:r>
              <a:rPr lang="ru-RU" sz="4400" i="1" u="sng" dirty="0" smtClean="0">
                <a:solidFill>
                  <a:srgbClr val="FF0000"/>
                </a:solidFill>
              </a:rPr>
              <a:t>м</a:t>
            </a:r>
            <a:r>
              <a:rPr lang="ru-RU" sz="4400" i="1" dirty="0" smtClean="0"/>
              <a:t>оре. По небу плывет </a:t>
            </a:r>
            <a:r>
              <a:rPr lang="ru-RU" sz="4400" i="1" u="sng" dirty="0" smtClean="0">
                <a:solidFill>
                  <a:srgbClr val="FF0000"/>
                </a:solidFill>
              </a:rPr>
              <a:t>б</a:t>
            </a:r>
            <a:r>
              <a:rPr lang="ru-RU" sz="4400" i="1" dirty="0" smtClean="0"/>
              <a:t>елое облако. В </a:t>
            </a:r>
            <a:r>
              <a:rPr lang="ru-RU" sz="4400" i="1" u="sng" dirty="0" smtClean="0">
                <a:solidFill>
                  <a:srgbClr val="FF0000"/>
                </a:solidFill>
              </a:rPr>
              <a:t>Б</a:t>
            </a:r>
            <a:r>
              <a:rPr lang="ru-RU" sz="4400" i="1" dirty="0" smtClean="0"/>
              <a:t>елом море много рыбы.</a:t>
            </a:r>
            <a:endParaRPr lang="ru-RU" sz="4400" dirty="0"/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1554" y="2095138"/>
            <a:ext cx="50411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МОЛОДЦЫ!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948" y="235975"/>
            <a:ext cx="8947052" cy="472992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 занятия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Обобщение знаний об именах существительных (урок-ярмарка)</a:t>
            </a: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обобщить  и систематизировать  изученное  по теме “Имя существительное”</a:t>
            </a: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Закрепить у учащихся представление об имени существительном как части речи и его грамматических признаках.</a:t>
            </a:r>
          </a:p>
          <a:p>
            <a:pPr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Развивать мышление, память, речь, внимание, пополнять словарный запас учащихся.</a:t>
            </a:r>
          </a:p>
          <a:p>
            <a:pPr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позитивное отношение к урокам русского языка через использование средств активизации учебного процесса.</a:t>
            </a: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УМК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Школа России </a:t>
            </a:r>
          </a:p>
        </p:txBody>
      </p:sp>
    </p:spTree>
    <p:extLst>
      <p:ext uri="{BB962C8B-B14F-4D97-AF65-F5344CB8AC3E}">
        <p14:creationId xmlns:p14="http://schemas.microsoft.com/office/powerpoint/2010/main" xmlns="" val="14929426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2844" y="2036640"/>
            <a:ext cx="3742006" cy="302773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ЯРМАРКА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большой торг обычно с увеселениями, развлечениями, устраиваемый регулярно, в одном месте и в одно время.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Осенняя ярмар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372" y="1688123"/>
            <a:ext cx="4799861" cy="3412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237404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Wooden Market Stall Farm Scene Festive Cartoon Vector Illustration Graphic  Design Royalty Free SVG, Cliparts, Vectors, And Stock Illustration. Image  127974374.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5555" b="10556"/>
          <a:stretch>
            <a:fillRect/>
          </a:stretch>
        </p:blipFill>
        <p:spPr bwMode="auto">
          <a:xfrm>
            <a:off x="211020" y="1222772"/>
            <a:ext cx="3769356" cy="2191657"/>
          </a:xfrm>
          <a:prstGeom prst="rect">
            <a:avLst/>
          </a:prstGeom>
          <a:noFill/>
        </p:spPr>
      </p:pic>
      <p:pic>
        <p:nvPicPr>
          <p:cNvPr id="1028" name="Picture 4" descr="Food stall with cupcakes and sweets fixed market Vector Image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22150" t="10072" r="21128" b="19076"/>
          <a:stretch>
            <a:fillRect/>
          </a:stretch>
        </p:blipFill>
        <p:spPr bwMode="auto">
          <a:xfrm>
            <a:off x="6558630" y="1263859"/>
            <a:ext cx="2022662" cy="2728685"/>
          </a:xfrm>
          <a:prstGeom prst="rect">
            <a:avLst/>
          </a:prstGeom>
          <a:noFill/>
        </p:spPr>
      </p:pic>
      <p:pic>
        <p:nvPicPr>
          <p:cNvPr id="1030" name="Picture 6" descr="street food stall vector illustration 515089 Vector Art at Vecteezy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 t="8532" b="12624"/>
          <a:stretch>
            <a:fillRect/>
          </a:stretch>
        </p:blipFill>
        <p:spPr bwMode="auto">
          <a:xfrm>
            <a:off x="3992525" y="3403042"/>
            <a:ext cx="2555875" cy="2583543"/>
          </a:xfrm>
          <a:prstGeom prst="rect">
            <a:avLst/>
          </a:prstGeom>
          <a:noFill/>
        </p:spPr>
      </p:pic>
      <p:pic>
        <p:nvPicPr>
          <p:cNvPr id="1036" name="Picture 12" descr="Vector Realistic Of Empty Market Stall Stock Illustration - Download Image  Now - Awning, Traveling Carnival, Canopy - iStock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 l="17361" t="6420" r="14777" b="6256"/>
          <a:stretch>
            <a:fillRect/>
          </a:stretch>
        </p:blipFill>
        <p:spPr bwMode="auto">
          <a:xfrm>
            <a:off x="240155" y="3950565"/>
            <a:ext cx="2570480" cy="2336800"/>
          </a:xfrm>
          <a:prstGeom prst="rect">
            <a:avLst/>
          </a:prstGeom>
          <a:noFill/>
        </p:spPr>
      </p:pic>
      <p:pic>
        <p:nvPicPr>
          <p:cNvPr id="1040" name="Picture 16" descr="Ярмарка надпись - фото и картинки abrakadabra.fu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00664" y="229084"/>
            <a:ext cx="2117430" cy="5890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419643" y="745588"/>
            <a:ext cx="5519041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UI Black" pitchFamily="34" charset="0"/>
                <a:ea typeface="Segoe UI Black" pitchFamily="34" charset="0"/>
              </a:rPr>
              <a:t>«Имя существительное»</a:t>
            </a:r>
            <a:endParaRPr lang="ru-RU" sz="2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UI Black" pitchFamily="34" charset="0"/>
              <a:ea typeface="Segoe UI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38191" y="3164279"/>
            <a:ext cx="213257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«Числовая»</a:t>
            </a:r>
            <a:endParaRPr lang="ru-RU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9070" y="5750390"/>
            <a:ext cx="201991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>
                  <a:solidFill>
                    <a:srgbClr val="0000FF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«Родовая»</a:t>
            </a:r>
            <a:endParaRPr lang="ru-RU" b="1" cap="none" spc="50" dirty="0">
              <a:ln w="11430">
                <a:solidFill>
                  <a:srgbClr val="0000FF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60351" y="3769201"/>
            <a:ext cx="26385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«Одушевленных</a:t>
            </a:r>
          </a:p>
          <a:p>
            <a:pPr algn="ctr"/>
            <a:r>
              <a:rPr lang="ru-RU" b="1" spc="50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неодушевленных</a:t>
            </a:r>
            <a:r>
              <a:rPr lang="ru-RU" b="1" cap="none" spc="50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b="1" cap="none" spc="50" dirty="0">
              <a:ln w="11430">
                <a:solidFill>
                  <a:schemeClr val="accent6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19745" y="5736331"/>
            <a:ext cx="24435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«Собственных </a:t>
            </a:r>
          </a:p>
          <a:p>
            <a:pPr algn="ctr"/>
            <a:r>
              <a:rPr lang="ru-RU" b="1" cap="none" spc="50" dirty="0" smtClean="0">
                <a:ln w="1143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нарицательных»</a:t>
            </a:r>
            <a:endParaRPr lang="ru-RU" b="1" cap="none" spc="50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Зазывалки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24473" y="4093699"/>
            <a:ext cx="1314017" cy="1349058"/>
          </a:xfrm>
          <a:prstGeom prst="rect">
            <a:avLst/>
          </a:prstGeom>
          <a:noFill/>
        </p:spPr>
      </p:pic>
      <p:sp>
        <p:nvSpPr>
          <p:cNvPr id="3" name="AutoShape 4" descr="Магазин русских сувенир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Магазин русских сувенир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Магазин русских сувенир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10" descr="Ехать на ярмарку, ехать с ярмарки"/>
          <p:cNvPicPr>
            <a:picLocks noChangeAspect="1" noChangeArrowheads="1"/>
          </p:cNvPicPr>
          <p:nvPr/>
        </p:nvPicPr>
        <p:blipFill>
          <a:blip r:embed="rId12"/>
          <a:srcRect l="30635" t="4349" r="28749" b="11232"/>
          <a:stretch>
            <a:fillRect/>
          </a:stretch>
        </p:blipFill>
        <p:spPr bwMode="auto">
          <a:xfrm>
            <a:off x="4538432" y="1828801"/>
            <a:ext cx="1215257" cy="1420836"/>
          </a:xfrm>
          <a:prstGeom prst="rect">
            <a:avLst/>
          </a:prstGeom>
          <a:noFill/>
        </p:spPr>
      </p:pic>
      <p:sp>
        <p:nvSpPr>
          <p:cNvPr id="6" name="AutoShape 12" descr="Магазин русских сувенир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Как нарисовать народный праздник?"/>
          <p:cNvPicPr>
            <a:picLocks noChangeAspect="1" noChangeArrowheads="1"/>
          </p:cNvPicPr>
          <p:nvPr/>
        </p:nvPicPr>
        <p:blipFill>
          <a:blip r:embed="rId13"/>
          <a:srcRect l="8191" r="29439"/>
          <a:stretch>
            <a:fillRect/>
          </a:stretch>
        </p:blipFill>
        <p:spPr bwMode="auto">
          <a:xfrm>
            <a:off x="6991643" y="4541299"/>
            <a:ext cx="1758461" cy="1619251"/>
          </a:xfrm>
          <a:prstGeom prst="rect">
            <a:avLst/>
          </a:prstGeom>
          <a:noFill/>
        </p:spPr>
      </p:pic>
      <p:sp>
        <p:nvSpPr>
          <p:cNvPr id="21" name="Стрелка вправо 20">
            <a:hlinkClick r:id="rId14" action="ppaction://hlinksldjump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37404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5299" y="224132"/>
            <a:ext cx="52102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«Числовая»</a:t>
            </a:r>
            <a:endParaRPr lang="ru-RU" sz="4800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1016" y="1322363"/>
            <a:ext cx="875010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3200" b="0" i="0" u="none" strike="noStrike" cap="none" normalizeH="0" baseline="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каком числе стоят имена существительные? Измени слова по числам. Напиши. </a:t>
            </a:r>
            <a:endParaRPr kumimoji="0" lang="ru-RU" sz="3200" b="0" i="0" u="none" strike="noStrike" cap="none" normalizeH="0" baseline="0" dirty="0" smtClean="0">
              <a:ln w="3175">
                <a:solidFill>
                  <a:srgbClr val="C00000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kumimoji="0" lang="tt-RU" sz="6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Тарелки, </a:t>
            </a:r>
            <a:r>
              <a:rPr lang="tt-RU" sz="60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загадка,</a:t>
            </a:r>
            <a:r>
              <a:rPr kumimoji="0" lang="tt-RU" sz="6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города, яблоки, </a:t>
            </a:r>
            <a:r>
              <a:rPr lang="tt-RU" sz="60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праздник, </a:t>
            </a:r>
            <a:r>
              <a:rPr kumimoji="0" lang="tt-RU" sz="6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тропинки, озера, </a:t>
            </a:r>
            <a:r>
              <a:rPr lang="tt-RU" sz="60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флаги,</a:t>
            </a:r>
            <a:r>
              <a:rPr kumimoji="0" lang="tt-RU" sz="6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колос, воробей.</a:t>
            </a:r>
            <a:endParaRPr kumimoji="0" lang="tt-RU" sz="6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5299" y="224132"/>
            <a:ext cx="52102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«Числовая»</a:t>
            </a:r>
            <a:endParaRPr lang="ru-RU" sz="4800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1016" y="1322363"/>
            <a:ext cx="87501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ru-RU" sz="3200" b="0" i="0" u="none" strike="noStrike" cap="none" normalizeH="0" baseline="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Проверяем!</a:t>
            </a:r>
            <a:endParaRPr kumimoji="0" lang="ru-RU" sz="3200" b="0" i="0" u="none" strike="noStrike" cap="none" normalizeH="0" baseline="0" dirty="0" smtClean="0">
              <a:ln w="3175">
                <a:solidFill>
                  <a:srgbClr val="C00000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5084" y="2025752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Тарелки – мн.ч. – тарелка – ед.ч.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2736" y="2670532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Загадка – ед.ч. – загадки – мн.ч.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8668" y="3317660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Города – мн.ч. – город – ед.ч.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36804" y="3964788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lang="tt-RU" sz="40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</a:t>
            </a: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блоки – мн.ч. – яблоко – ед.ч.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39156" y="4595504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lang="tt-RU" sz="40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Праздник</a:t>
            </a: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ед.ч. – праздники – мн.ч.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5299" y="224132"/>
            <a:ext cx="52102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«Числовая»</a:t>
            </a:r>
            <a:endParaRPr lang="ru-RU" sz="4800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1016" y="1322363"/>
            <a:ext cx="87501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ru-RU" sz="3200" b="0" i="0" u="none" strike="noStrike" cap="none" normalizeH="0" baseline="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Проверяем!</a:t>
            </a:r>
            <a:endParaRPr kumimoji="0" lang="ru-RU" sz="3200" b="0" i="0" u="none" strike="noStrike" cap="none" normalizeH="0" baseline="0" dirty="0" smtClean="0">
              <a:ln w="3175">
                <a:solidFill>
                  <a:srgbClr val="C00000"/>
                </a:solidFill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5084" y="2025752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Тропинка – ед.ч. – тропинки – мн.ч.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2736" y="2670532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Озёра – мн.ч. – озеро – ед.ч.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8668" y="3317660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Флаги – мн.ч. – флаг – ед.ч.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36804" y="3964788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Колос – ед.ч. – колосья – мн.ч.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39156" y="4595504"/>
            <a:ext cx="8750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57225" algn="l"/>
              </a:tabLst>
            </a:pPr>
            <a:r>
              <a:rPr kumimoji="0" lang="tt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Воробей – ед.ч. – воробьи – мн.ч.</a:t>
            </a:r>
            <a:endParaRPr kumimoji="0" lang="tt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5648" y="1"/>
            <a:ext cx="658648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«Родовая»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Распределите жителей в свои </a:t>
            </a:r>
            <a:r>
              <a:rPr lang="tt-RU" sz="3200" dirty="0" smtClean="0">
                <a:solidFill>
                  <a:srgbClr val="C00000"/>
                </a:solidFill>
              </a:rPr>
              <a:t>дома</a:t>
            </a:r>
            <a:r>
              <a:rPr lang="ru-RU" sz="3200" cap="small" dirty="0" smtClean="0">
                <a:solidFill>
                  <a:srgbClr val="C00000"/>
                </a:solidFill>
              </a:rPr>
              <a:t>.</a:t>
            </a:r>
            <a:endParaRPr lang="ru-RU" sz="4800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Конспект ОД по развитию речи в подготовительной группе"/>
          <p:cNvPicPr>
            <a:picLocks noChangeAspect="1" noChangeArrowheads="1"/>
          </p:cNvPicPr>
          <p:nvPr/>
        </p:nvPicPr>
        <p:blipFill>
          <a:blip r:embed="rId3"/>
          <a:srcRect t="11171" b="8002"/>
          <a:stretch>
            <a:fillRect/>
          </a:stretch>
        </p:blipFill>
        <p:spPr bwMode="auto">
          <a:xfrm>
            <a:off x="337625" y="1448970"/>
            <a:ext cx="2030922" cy="2321169"/>
          </a:xfrm>
          <a:prstGeom prst="rect">
            <a:avLst/>
          </a:prstGeom>
          <a:noFill/>
        </p:spPr>
      </p:pic>
      <p:pic>
        <p:nvPicPr>
          <p:cNvPr id="11" name="Picture 2" descr="Конспект ОД по развитию речи в подготовительной группе"/>
          <p:cNvPicPr>
            <a:picLocks noChangeAspect="1" noChangeArrowheads="1"/>
          </p:cNvPicPr>
          <p:nvPr/>
        </p:nvPicPr>
        <p:blipFill>
          <a:blip r:embed="rId3"/>
          <a:srcRect t="11171" b="8002"/>
          <a:stretch>
            <a:fillRect/>
          </a:stretch>
        </p:blipFill>
        <p:spPr bwMode="auto">
          <a:xfrm>
            <a:off x="3569485" y="1512277"/>
            <a:ext cx="2030922" cy="2321169"/>
          </a:xfrm>
          <a:prstGeom prst="rect">
            <a:avLst/>
          </a:prstGeom>
          <a:noFill/>
        </p:spPr>
      </p:pic>
      <p:pic>
        <p:nvPicPr>
          <p:cNvPr id="12" name="Picture 2" descr="Конспект ОД по развитию речи в подготовительной группе"/>
          <p:cNvPicPr>
            <a:picLocks noChangeAspect="1" noChangeArrowheads="1"/>
          </p:cNvPicPr>
          <p:nvPr/>
        </p:nvPicPr>
        <p:blipFill>
          <a:blip r:embed="rId3"/>
          <a:srcRect t="11171" b="8002"/>
          <a:stretch>
            <a:fillRect/>
          </a:stretch>
        </p:blipFill>
        <p:spPr bwMode="auto">
          <a:xfrm>
            <a:off x="6833193" y="1390355"/>
            <a:ext cx="2030922" cy="232116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026945" y="3207430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C0000"/>
                </a:solidFill>
              </a:rPr>
              <a:t>Ж.р.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3872" y="3219154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C0000"/>
                </a:solidFill>
              </a:rPr>
              <a:t>М.р.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03894" y="3289493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C0000"/>
                </a:solidFill>
              </a:rPr>
              <a:t>Ср.р.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365762" y="4331590"/>
            <a:ext cx="18287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Письма,</a:t>
            </a:r>
            <a:endParaRPr lang="ru-RU" sz="3200" dirty="0"/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309491" y="4331590"/>
            <a:ext cx="84124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 </a:t>
            </a:r>
            <a:endParaRPr lang="ru-RU" sz="3200" dirty="0"/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1885073" y="4331590"/>
            <a:ext cx="23352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орехи, </a:t>
            </a:r>
            <a:endParaRPr lang="ru-RU" sz="3200" dirty="0"/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3066757" y="4331590"/>
            <a:ext cx="18850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огурцы, </a:t>
            </a:r>
            <a:endParaRPr lang="ru-RU" sz="3200" dirty="0"/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4555618" y="4343310"/>
            <a:ext cx="14512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осины, </a:t>
            </a:r>
            <a:endParaRPr lang="ru-RU" sz="3200" dirty="0"/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5849845" y="4343314"/>
            <a:ext cx="22531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комнаты, </a:t>
            </a:r>
            <a:endParaRPr lang="ru-RU" sz="3200" dirty="0"/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391555" y="4779412"/>
            <a:ext cx="18287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крылья,</a:t>
            </a:r>
            <a:endParaRPr lang="ru-RU" sz="3200" dirty="0"/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1978885" y="4777068"/>
            <a:ext cx="22531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ракеты, </a:t>
            </a:r>
            <a:endParaRPr lang="ru-RU" sz="3200" dirty="0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3542715" y="4779412"/>
            <a:ext cx="23352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ручьи, </a:t>
            </a:r>
            <a:endParaRPr lang="ru-RU" sz="3200" dirty="0"/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4806484" y="4777066"/>
            <a:ext cx="18287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tt-RU" sz="3200" i="1" dirty="0" smtClean="0"/>
              <a:t>болота.</a:t>
            </a:r>
            <a:endParaRPr lang="ru-RU" sz="3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86 -1.77613E-6 L 0.37083 -0.081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26 0.00255 L 0.55104 -0.097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44 0.00393 L 0.43524 -0.049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-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01 0.00671 L -0.41927 -0.079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-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056 0.00301 L -0.60747 -0.02567 " pathEditMode="relative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86 -1.77613E-6 L 0.37083 -0.0818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64 -0.01619 L -0.18385 -0.0284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8.32562E-7 L 0.36615 -0.063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62 0.00994 L -0.13941 -0.0247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  <p:bldP spid="22" grpId="0"/>
      <p:bldP spid="23" grpId="0"/>
      <p:bldP spid="27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3085" y="829"/>
            <a:ext cx="754854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Лавка «Одушевленных и неодушевленных»</a:t>
            </a:r>
            <a:endParaRPr lang="ru-RU" sz="4000" b="1" cap="none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1016" y="1322363"/>
            <a:ext cx="87501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2400" dirty="0" smtClean="0">
                <a:solidFill>
                  <a:srgbClr val="336699"/>
                </a:solidFill>
                <a:latin typeface="Segoe UI Black" pitchFamily="34" charset="0"/>
                <a:ea typeface="Segoe UI Black" pitchFamily="34" charset="0"/>
              </a:rPr>
              <a:t>Образуйте от данных слов одушевлённые существительные, заменив одну лишь букву. </a:t>
            </a:r>
            <a:endParaRPr kumimoji="0" lang="ru-RU" sz="2400" b="0" i="0" u="none" strike="noStrike" cap="none" normalizeH="0" baseline="0" dirty="0" smtClean="0">
              <a:ln w="3175">
                <a:solidFill>
                  <a:srgbClr val="C00000"/>
                </a:solidFill>
              </a:ln>
              <a:solidFill>
                <a:srgbClr val="336699"/>
              </a:solidFill>
              <a:effectLst/>
              <a:latin typeface="Segoe UI Black" pitchFamily="34" charset="0"/>
              <a:ea typeface="Segoe UI Black" pitchFamily="34" charset="0"/>
              <a:cs typeface="Arial" pitchFamily="34" charset="0"/>
            </a:endParaRPr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7906044" y="6217920"/>
            <a:ext cx="844062" cy="393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709221" y="2403229"/>
            <a:ext cx="23235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CC0000"/>
                </a:solidFill>
                <a:latin typeface="Segoe UI Black" pitchFamily="34" charset="0"/>
                <a:ea typeface="Segoe UI Black" pitchFamily="34" charset="0"/>
              </a:rPr>
              <a:t>Коза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994116" y="2358679"/>
            <a:ext cx="23235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336699"/>
                </a:solidFill>
                <a:latin typeface="Segoe UI Black" pitchFamily="34" charset="0"/>
                <a:ea typeface="Segoe UI Black" pitchFamily="34" charset="0"/>
              </a:rPr>
              <a:t>Коса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kumimoji="0" lang="ru-RU" sz="4800" b="0" i="0" u="none" strike="noStrike" cap="none" normalizeH="0" baseline="0" dirty="0" smtClean="0">
                <a:ln w="3175">
                  <a:noFill/>
                </a:ln>
                <a:solidFill>
                  <a:srgbClr val="336699"/>
                </a:solidFill>
                <a:effectLst/>
                <a:latin typeface="Segoe UI Black" pitchFamily="34" charset="0"/>
                <a:ea typeface="Segoe UI Black" pitchFamily="34" charset="0"/>
                <a:cs typeface="Arial" pitchFamily="34" charset="0"/>
              </a:rPr>
              <a:t>Мак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ln w="3175">
                  <a:noFill/>
                </a:ln>
                <a:solidFill>
                  <a:srgbClr val="336699"/>
                </a:solidFill>
                <a:latin typeface="Segoe UI Black" pitchFamily="34" charset="0"/>
                <a:ea typeface="Segoe UI Black" pitchFamily="34" charset="0"/>
                <a:cs typeface="Arial" pitchFamily="34" charset="0"/>
              </a:rPr>
              <a:t>Сон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kumimoji="0" lang="ru-RU" sz="4800" b="0" i="0" u="none" strike="noStrike" cap="none" normalizeH="0" baseline="0" dirty="0" smtClean="0">
                <a:ln w="3175">
                  <a:noFill/>
                </a:ln>
                <a:solidFill>
                  <a:srgbClr val="336699"/>
                </a:solidFill>
                <a:effectLst/>
                <a:latin typeface="Segoe UI Black" pitchFamily="34" charset="0"/>
                <a:ea typeface="Segoe UI Black" pitchFamily="34" charset="0"/>
                <a:cs typeface="Arial" pitchFamily="34" charset="0"/>
              </a:rPr>
              <a:t>Капля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3896757" y="2602524"/>
            <a:ext cx="1223889" cy="506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706873" y="3104281"/>
            <a:ext cx="23235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CC0000"/>
                </a:solidFill>
                <a:latin typeface="Segoe UI Black" pitchFamily="34" charset="0"/>
                <a:ea typeface="Segoe UI Black" pitchFamily="34" charset="0"/>
              </a:rPr>
              <a:t>Рак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3894409" y="3303576"/>
            <a:ext cx="1223889" cy="506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718593" y="3833469"/>
            <a:ext cx="23235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CC0000"/>
                </a:solidFill>
                <a:latin typeface="Segoe UI Black" pitchFamily="34" charset="0"/>
                <a:ea typeface="Segoe UI Black" pitchFamily="34" charset="0"/>
              </a:rPr>
              <a:t>Сом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3906129" y="4032764"/>
            <a:ext cx="1223889" cy="506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5730313" y="4590793"/>
            <a:ext cx="23235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</a:pPr>
            <a:r>
              <a:rPr lang="ru-RU" sz="4800" dirty="0" smtClean="0">
                <a:solidFill>
                  <a:srgbClr val="CC0000"/>
                </a:solidFill>
                <a:latin typeface="Segoe UI Black" pitchFamily="34" charset="0"/>
                <a:ea typeface="Segoe UI Black" pitchFamily="34" charset="0"/>
              </a:rPr>
              <a:t>Цапля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3917849" y="4790088"/>
            <a:ext cx="1223889" cy="506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</p:bld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tf03431377_win32</Template>
  <TotalTime>589</TotalTime>
  <Words>378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Nature Illustration 16x9</vt:lpstr>
      <vt:lpstr>Степанова Изабелла Михайловна Учитель начальных  классов МОБУ СОШ №27 г.Якутска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Январское совещание работников образования и науки Республики Саха (Якутия)  «Управление качеством образования: приоритетные направления»</dc:title>
  <dc:creator>User</dc:creator>
  <cp:lastModifiedBy>Изабелла</cp:lastModifiedBy>
  <cp:revision>62</cp:revision>
  <dcterms:created xsi:type="dcterms:W3CDTF">2021-01-26T05:15:49Z</dcterms:created>
  <dcterms:modified xsi:type="dcterms:W3CDTF">2022-11-14T15:47:59Z</dcterms:modified>
</cp:coreProperties>
</file>