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5" r:id="rId11"/>
    <p:sldId id="274" r:id="rId12"/>
    <p:sldId id="265" r:id="rId13"/>
    <p:sldId id="267" r:id="rId14"/>
    <p:sldId id="272" r:id="rId15"/>
    <p:sldId id="273" r:id="rId1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1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538" y="-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63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09788" y="766763"/>
            <a:ext cx="287972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104866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6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712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9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3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8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2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2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59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9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4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3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9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0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4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5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6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7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8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5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1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1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5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6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7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5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6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2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62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2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E4C7D-9AB7-454C-B941-49E211FD448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F2D82-E8EB-4CE6-BF76-085F323DAD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535761" y="3047990"/>
            <a:ext cx="5861468" cy="277919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Проект </a:t>
            </a:r>
            <a:r>
              <a:rPr lang="ru-RU" b="1" dirty="0" smtClean="0">
                <a:solidFill>
                  <a:srgbClr val="7030A0"/>
                </a:solidFill>
              </a:rPr>
              <a:t>во второй группе </a:t>
            </a:r>
            <a:r>
              <a:rPr lang="ru-RU" b="1" dirty="0">
                <a:solidFill>
                  <a:srgbClr val="7030A0"/>
                </a:solidFill>
              </a:rPr>
              <a:t>ко дню </a:t>
            </a:r>
            <a:r>
              <a:rPr lang="ru-RU" b="1" dirty="0" smtClean="0">
                <a:solidFill>
                  <a:srgbClr val="7030A0"/>
                </a:solidFill>
              </a:rPr>
              <a:t>матери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«Пусть всегда будет мама!»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5125" y="6000760"/>
            <a:ext cx="4800600" cy="2336800"/>
          </a:xfrm>
        </p:spPr>
        <p:txBody>
          <a:bodyPr>
            <a:normAutofit fontScale="90625" lnSpcReduction="20000"/>
          </a:bodyPr>
          <a:lstStyle/>
          <a:p>
            <a:pPr algn="r"/>
            <a:r>
              <a:rPr lang="ru-RU" dirty="0" smtClean="0">
                <a:solidFill>
                  <a:srgbClr val="7030A0"/>
                </a:solidFill>
              </a:rPr>
              <a:t>Подготовили: 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воспитатели </a:t>
            </a:r>
            <a:r>
              <a:rPr lang="ru-RU" dirty="0" err="1" smtClean="0">
                <a:solidFill>
                  <a:srgbClr val="7030A0"/>
                </a:solidFill>
              </a:rPr>
              <a:t>Гюнзеева</a:t>
            </a:r>
            <a:r>
              <a:rPr lang="ru-RU" dirty="0" smtClean="0">
                <a:solidFill>
                  <a:srgbClr val="7030A0"/>
                </a:solidFill>
              </a:rPr>
              <a:t> З.З.</a:t>
            </a:r>
          </a:p>
          <a:p>
            <a:pPr algn="r"/>
            <a:r>
              <a:rPr lang="ru-RU" dirty="0" err="1" smtClean="0">
                <a:solidFill>
                  <a:srgbClr val="7030A0"/>
                </a:solidFill>
              </a:rPr>
              <a:t>Эняева</a:t>
            </a:r>
            <a:r>
              <a:rPr lang="ru-RU" dirty="0" smtClean="0">
                <a:solidFill>
                  <a:srgbClr val="7030A0"/>
                </a:solidFill>
              </a:rPr>
              <a:t> П.Ю  </a:t>
            </a:r>
          </a:p>
          <a:p>
            <a:pPr algn="r"/>
            <a:endParaRPr lang="ru-RU" dirty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Элиста 2021г.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Заголовок 1"/>
          <p:cNvSpPr>
            <a:spLocks noGrp="1"/>
          </p:cNvSpPr>
          <p:nvPr>
            <p:ph idx="1"/>
          </p:nvPr>
        </p:nvSpPr>
        <p:spPr>
          <a:xfrm>
            <a:off x="342900" y="731574"/>
            <a:ext cx="6172200" cy="743664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МЫ в процессе изготовления открыток</a:t>
            </a:r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97157" name="Рисунок 4" descr="FCBW01Fig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90" y="1857356"/>
            <a:ext cx="3250513" cy="2437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20211125153622_0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2" y="5072066"/>
            <a:ext cx="2446752" cy="3262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20211125153639_0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2" y="2571736"/>
            <a:ext cx="2738433" cy="2053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20211125153657_0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42" y="5643570"/>
            <a:ext cx="2952747" cy="2214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Заголовок 1"/>
          <p:cNvSpPr>
            <a:spLocks noGrp="1"/>
          </p:cNvSpPr>
          <p:nvPr>
            <p:ph idx="1"/>
          </p:nvPr>
        </p:nvSpPr>
        <p:spPr>
          <a:xfrm>
            <a:off x="342900" y="731574"/>
            <a:ext cx="6172200" cy="7436644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3 </a:t>
            </a:r>
            <a:r>
              <a:rPr lang="ru-RU" b="1" dirty="0" smtClean="0">
                <a:solidFill>
                  <a:srgbClr val="7030A0"/>
                </a:solidFill>
              </a:rPr>
              <a:t>этап: Заключительный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Выставка работ ко Дню Матери</a:t>
            </a:r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97157" name="Рисунок 4" descr="FCBW01Fig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04" y="2571736"/>
            <a:ext cx="6286546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Выпуск папки-передвижки </a:t>
            </a:r>
            <a:r>
              <a:rPr lang="en-US" sz="3600" b="1" dirty="0" smtClean="0">
                <a:solidFill>
                  <a:srgbClr val="7030A0"/>
                </a:solidFill>
              </a:rPr>
              <a:t>«</a:t>
            </a:r>
            <a:r>
              <a:rPr lang="ru-RU" sz="3600" b="1" dirty="0" smtClean="0">
                <a:solidFill>
                  <a:srgbClr val="7030A0"/>
                </a:solidFill>
              </a:rPr>
              <a:t>Историческая справка о Дне Матери</a:t>
            </a:r>
            <a:r>
              <a:rPr lang="en-US" sz="3600" b="1" dirty="0" smtClean="0">
                <a:solidFill>
                  <a:srgbClr val="7030A0"/>
                </a:solidFill>
              </a:rPr>
              <a:t>»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Заголовок 1"/>
          <p:cNvSpPr>
            <a:spLocks noGrp="1"/>
          </p:cNvSpPr>
          <p:nvPr>
            <p:ph type="title"/>
          </p:nvPr>
        </p:nvSpPr>
        <p:spPr>
          <a:xfrm>
            <a:off x="350658" y="443541"/>
            <a:ext cx="6172200" cy="1524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381850"/>
                </a:solidFill>
              </a:rPr>
              <a:t>Выставка открыток в технике </a:t>
            </a:r>
            <a:r>
              <a:rPr lang="ru-RU" sz="3600" b="1" dirty="0" err="1" smtClean="0">
                <a:solidFill>
                  <a:srgbClr val="381850"/>
                </a:solidFill>
              </a:rPr>
              <a:t>пластилинография</a:t>
            </a:r>
            <a:r>
              <a:rPr lang="ru-RU" sz="3600" b="1" dirty="0" smtClean="0">
                <a:solidFill>
                  <a:srgbClr val="381850"/>
                </a:solidFill>
              </a:rPr>
              <a:t> «Тюльпан для любимой мамы»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l-DXcNcfMIU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22" y="1928794"/>
            <a:ext cx="4857784" cy="647704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Заголовок 1"/>
          <p:cNvSpPr>
            <a:spLocks noGrp="1"/>
          </p:cNvSpPr>
          <p:nvPr>
            <p:ph type="title"/>
          </p:nvPr>
        </p:nvSpPr>
        <p:spPr>
          <a:xfrm>
            <a:off x="1160748" y="539552"/>
            <a:ext cx="4058208" cy="142150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Вывод: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48611" name="Содержимое 2"/>
          <p:cNvSpPr>
            <a:spLocks noGrp="1"/>
          </p:cNvSpPr>
          <p:nvPr>
            <p:ph idx="1"/>
          </p:nvPr>
        </p:nvSpPr>
        <p:spPr>
          <a:xfrm>
            <a:off x="785794" y="4786314"/>
            <a:ext cx="5607282" cy="378621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У детей появилось желание быть похожими на свою маму в делах и поступках.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Появилось эмоционально-положительное отношение к маме, гордость за свою маму, трепетное отношение к ней.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Чаще возникает желание поговорить и рассказать всем о своей маме.  </a:t>
            </a:r>
          </a:p>
          <a:p>
            <a:endParaRPr lang="ru-RU" dirty="0"/>
          </a:p>
        </p:txBody>
      </p:sp>
      <p:pic>
        <p:nvPicPr>
          <p:cNvPr id="2097171" name="Рисунок 3" descr="7kESV6TKA6c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60" y="1714480"/>
            <a:ext cx="3905277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>
          <a:xfrm>
            <a:off x="-142900" y="2143108"/>
            <a:ext cx="6000792" cy="4286280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Спасибо </a:t>
            </a:r>
            <a:br>
              <a:rPr lang="ru-RU" sz="80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80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за </a:t>
            </a:r>
            <a:br>
              <a:rPr lang="ru-RU" sz="80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80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внимание!</a:t>
            </a:r>
            <a:endParaRPr lang="ru-RU" sz="8000" b="1" i="1" dirty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Заголовок 1"/>
          <p:cNvSpPr>
            <a:spLocks noGrp="1"/>
          </p:cNvSpPr>
          <p:nvPr>
            <p:ph type="ctrTitle"/>
          </p:nvPr>
        </p:nvSpPr>
        <p:spPr>
          <a:xfrm>
            <a:off x="321447" y="1238228"/>
            <a:ext cx="3718328" cy="87417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Паспорт проекта: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4858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47" y="2476485"/>
            <a:ext cx="5947214" cy="5327667"/>
          </a:xfrm>
        </p:spPr>
        <p:txBody>
          <a:bodyPr/>
          <a:lstStyle/>
          <a:p>
            <a:pPr algn="l"/>
            <a:r>
              <a:rPr lang="ru-RU" sz="2800" b="1" dirty="0">
                <a:solidFill>
                  <a:srgbClr val="7030A0"/>
                </a:solidFill>
              </a:rPr>
              <a:t>Вид проекта: </a:t>
            </a:r>
            <a:r>
              <a:rPr lang="ru-RU" sz="2800" dirty="0">
                <a:solidFill>
                  <a:schemeClr val="tx1"/>
                </a:solidFill>
              </a:rPr>
              <a:t>познавательно-творческий</a:t>
            </a:r>
          </a:p>
          <a:p>
            <a:pPr algn="l"/>
            <a:r>
              <a:rPr lang="ru-RU" sz="2800" b="1" dirty="0">
                <a:solidFill>
                  <a:srgbClr val="7030A0"/>
                </a:solidFill>
              </a:rPr>
              <a:t>Образовательная область: </a:t>
            </a:r>
            <a:r>
              <a:rPr lang="ru-RU" sz="2800" dirty="0">
                <a:solidFill>
                  <a:schemeClr val="tx1"/>
                </a:solidFill>
              </a:rPr>
              <a:t>социально-коммуникативное развитие</a:t>
            </a:r>
          </a:p>
          <a:p>
            <a:pPr algn="l"/>
            <a:r>
              <a:rPr lang="ru-RU" sz="2800" b="1" dirty="0">
                <a:solidFill>
                  <a:srgbClr val="7030A0"/>
                </a:solidFill>
              </a:rPr>
              <a:t>Продолжительность: </a:t>
            </a:r>
            <a:r>
              <a:rPr lang="ru-RU" sz="2800" dirty="0">
                <a:solidFill>
                  <a:schemeClr val="tx1"/>
                </a:solidFill>
              </a:rPr>
              <a:t>среднесрочный </a:t>
            </a:r>
            <a:r>
              <a:rPr lang="ru-RU" sz="2800" i="1" dirty="0">
                <a:solidFill>
                  <a:schemeClr val="tx1"/>
                </a:solidFill>
              </a:rPr>
              <a:t>(2 недели)</a:t>
            </a:r>
            <a:endParaRPr lang="ru-RU" sz="2800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rgbClr val="7030A0"/>
                </a:solidFill>
              </a:rPr>
              <a:t>Участники проекта: </a:t>
            </a:r>
            <a:r>
              <a:rPr lang="ru-RU" sz="2800" dirty="0">
                <a:solidFill>
                  <a:schemeClr val="tx1"/>
                </a:solidFill>
              </a:rPr>
              <a:t>дети </a:t>
            </a:r>
            <a:r>
              <a:rPr lang="ru-RU" sz="2800" dirty="0" smtClean="0">
                <a:solidFill>
                  <a:schemeClr val="tx1"/>
                </a:solidFill>
              </a:rPr>
              <a:t>второй младшей </a:t>
            </a:r>
            <a:r>
              <a:rPr lang="ru-RU" sz="2800" dirty="0">
                <a:solidFill>
                  <a:schemeClr val="tx1"/>
                </a:solidFill>
              </a:rPr>
              <a:t>группы, </a:t>
            </a:r>
            <a:r>
              <a:rPr lang="ru-RU" sz="2800" dirty="0" smtClean="0">
                <a:solidFill>
                  <a:schemeClr val="tx1"/>
                </a:solidFill>
              </a:rPr>
              <a:t>воспитатели.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Заголовок 1"/>
          <p:cNvSpPr>
            <a:spLocks noGrp="1"/>
          </p:cNvSpPr>
          <p:nvPr>
            <p:ph type="title"/>
          </p:nvPr>
        </p:nvSpPr>
        <p:spPr>
          <a:xfrm>
            <a:off x="512676" y="251520"/>
            <a:ext cx="5336397" cy="10625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Актуальность проекта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48596" name="Содержимое 2"/>
          <p:cNvSpPr>
            <a:spLocks noGrp="1"/>
          </p:cNvSpPr>
          <p:nvPr>
            <p:ph idx="1"/>
          </p:nvPr>
        </p:nvSpPr>
        <p:spPr>
          <a:xfrm>
            <a:off x="296652" y="1307639"/>
            <a:ext cx="5832648" cy="288031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Очень </a:t>
            </a:r>
            <a:r>
              <a:rPr lang="ru-RU" sz="2000" dirty="0"/>
              <a:t>большое значение для развития личности ребёнка имеет взаимопонимание между ребёнком и матерью. Любовь мамы - это забота и помощь во всём. Несмотря на это, всё чаще любовь к маме дети связывают только с материальными ценностями, а не духовными. </a:t>
            </a:r>
            <a:r>
              <a:rPr lang="ru-RU" sz="2000" dirty="0" smtClean="0"/>
              <a:t>У </a:t>
            </a:r>
            <a:r>
              <a:rPr lang="ru-RU" sz="2000" dirty="0"/>
              <a:t>детей преобладает потребительское отношение к матери.</a:t>
            </a:r>
          </a:p>
          <a:p>
            <a:endParaRPr lang="ru-RU" sz="2400" dirty="0"/>
          </a:p>
        </p:txBody>
      </p:sp>
      <p:pic>
        <p:nvPicPr>
          <p:cNvPr id="2097152" name="Рисунок 3" descr="20150612_173303-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66" y="4143372"/>
            <a:ext cx="2928958" cy="3726409"/>
          </a:xfrm>
          <a:prstGeom prst="rect">
            <a:avLst/>
          </a:prstGeom>
        </p:spPr>
      </p:pic>
      <p:pic>
        <p:nvPicPr>
          <p:cNvPr id="2097153" name="Рисунок 4" descr="IMG_20160910_11472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2" y="4122119"/>
            <a:ext cx="2376583" cy="374163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Заголовок 1"/>
          <p:cNvSpPr>
            <a:spLocks noGrp="1"/>
          </p:cNvSpPr>
          <p:nvPr>
            <p:ph idx="1"/>
          </p:nvPr>
        </p:nvSpPr>
        <p:spPr>
          <a:xfrm>
            <a:off x="782706" y="1019606"/>
            <a:ext cx="5967282" cy="6284516"/>
          </a:xfrm>
        </p:spPr>
        <p:txBody>
          <a:bodyPr>
            <a:normAutofit fontScale="85625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Цель проекта:</a:t>
            </a:r>
          </a:p>
          <a:p>
            <a:pPr>
              <a:buNone/>
            </a:pPr>
            <a:r>
              <a:rPr lang="ru-RU" dirty="0" smtClean="0"/>
              <a:t>    Сформировать осознанное понимание значимость мамы в жизни ребенка.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Задачи проекта:</a:t>
            </a:r>
          </a:p>
          <a:p>
            <a:pPr>
              <a:buNone/>
            </a:pPr>
            <a:r>
              <a:rPr lang="en-US" dirty="0" smtClean="0"/>
              <a:t>1. </a:t>
            </a:r>
            <a:r>
              <a:rPr lang="ru-RU" dirty="0" smtClean="0"/>
              <a:t>Углубить знания детей о роли мамы в их жизни.</a:t>
            </a:r>
          </a:p>
          <a:p>
            <a:pPr>
              <a:buNone/>
            </a:pPr>
            <a:r>
              <a:rPr lang="en-US" dirty="0" smtClean="0"/>
              <a:t>2. </a:t>
            </a:r>
            <a:r>
              <a:rPr lang="ru-RU" dirty="0" smtClean="0"/>
              <a:t>Способствовать сплочению коллектива родители-дети.</a:t>
            </a:r>
          </a:p>
          <a:p>
            <a:pPr>
              <a:buNone/>
            </a:pPr>
            <a:r>
              <a:rPr lang="en-US" dirty="0" smtClean="0"/>
              <a:t>3. </a:t>
            </a:r>
            <a:r>
              <a:rPr lang="ru-RU" dirty="0" smtClean="0"/>
              <a:t>Способствовать развитию детской речи через выразительное чтение стихов, рассказов о маме.</a:t>
            </a:r>
          </a:p>
          <a:p>
            <a:pPr>
              <a:buNone/>
            </a:pPr>
            <a:r>
              <a:rPr lang="en-US" dirty="0" smtClean="0"/>
              <a:t>4. </a:t>
            </a:r>
            <a:r>
              <a:rPr lang="ru-RU" dirty="0" smtClean="0"/>
              <a:t>Развивать творческие способности, желание делать подарки маме.</a:t>
            </a:r>
          </a:p>
          <a:p>
            <a:pPr>
              <a:buNone/>
            </a:pPr>
            <a:r>
              <a:rPr lang="en-US" dirty="0" smtClean="0"/>
              <a:t>5. </a:t>
            </a:r>
            <a:r>
              <a:rPr lang="ru-RU" dirty="0" smtClean="0"/>
              <a:t>Воспитывать доброе, заботливое отношение к маме.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1"/>
          <p:cNvSpPr>
            <a:spLocks noGrp="1"/>
          </p:cNvSpPr>
          <p:nvPr>
            <p:ph idx="1"/>
          </p:nvPr>
        </p:nvSpPr>
        <p:spPr>
          <a:xfrm>
            <a:off x="1646802" y="1307637"/>
            <a:ext cx="5092080" cy="6624736"/>
          </a:xfrm>
        </p:spPr>
        <p:txBody>
          <a:bodyPr>
            <a:normAutofit fontScale="8875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Оборудование:</a:t>
            </a:r>
          </a:p>
          <a:p>
            <a:pPr>
              <a:buNone/>
            </a:pPr>
            <a:r>
              <a:rPr lang="ru-RU" dirty="0" smtClean="0"/>
              <a:t>    Иллюстрации по теме, произведения художественной литературы согласно теме проекта, фотографии детей.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Формы реализации:</a:t>
            </a:r>
          </a:p>
          <a:p>
            <a:r>
              <a:rPr lang="ru-RU" dirty="0" smtClean="0"/>
              <a:t>Непосредственная образовательная деятельность;</a:t>
            </a:r>
          </a:p>
          <a:p>
            <a:r>
              <a:rPr lang="ru-RU" dirty="0" smtClean="0"/>
              <a:t>Совместная деятельность взрослого и ребенка;</a:t>
            </a:r>
          </a:p>
          <a:p>
            <a:r>
              <a:rPr lang="ru-RU" dirty="0" smtClean="0"/>
              <a:t>Художественно-творческая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Содержимое 2"/>
          <p:cNvSpPr>
            <a:spLocks noGrp="1"/>
          </p:cNvSpPr>
          <p:nvPr>
            <p:ph idx="1"/>
          </p:nvPr>
        </p:nvSpPr>
        <p:spPr>
          <a:xfrm>
            <a:off x="944724" y="347531"/>
            <a:ext cx="5778642" cy="3840427"/>
          </a:xfrm>
        </p:spPr>
        <p:txBody>
          <a:bodyPr>
            <a:normAutofit fontScale="95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Ожидаемые результаты:</a:t>
            </a:r>
          </a:p>
          <a:p>
            <a:pPr>
              <a:buNone/>
            </a:pPr>
            <a:r>
              <a:rPr lang="ru-RU" sz="2000" dirty="0" smtClean="0"/>
              <a:t>После завершения проекта дети приобретут следующие знания:</a:t>
            </a:r>
          </a:p>
          <a:p>
            <a:r>
              <a:rPr lang="en-US" sz="2000" dirty="0" smtClean="0"/>
              <a:t> </a:t>
            </a:r>
            <a:r>
              <a:rPr lang="ru-RU" sz="2000" dirty="0" smtClean="0"/>
              <a:t>получат новые знания о празднике </a:t>
            </a:r>
            <a:r>
              <a:rPr lang="en-US" sz="2000" i="1" dirty="0" smtClean="0"/>
              <a:t>«</a:t>
            </a:r>
            <a:r>
              <a:rPr lang="ru-RU" sz="2000" i="1" dirty="0" smtClean="0"/>
              <a:t>День матери</a:t>
            </a:r>
            <a:r>
              <a:rPr lang="en-US" sz="2000" i="1" dirty="0" smtClean="0"/>
              <a:t>» </a:t>
            </a:r>
            <a:r>
              <a:rPr lang="ru-RU" sz="2000" i="1" dirty="0" smtClean="0"/>
              <a:t>в России, его традициях;</a:t>
            </a:r>
          </a:p>
          <a:p>
            <a:r>
              <a:rPr lang="ru-RU" sz="2000" dirty="0" smtClean="0"/>
              <a:t>появится желание быть похожими на близких людей в делах, поступках;</a:t>
            </a:r>
          </a:p>
          <a:p>
            <a:r>
              <a:rPr lang="ru-RU" sz="2000" dirty="0" smtClean="0"/>
              <a:t>создастся трогательная, душевная атмосфера во время совместной деятельности детей и родителей в детском саду.</a:t>
            </a:r>
          </a:p>
          <a:p>
            <a:endParaRPr lang="ru-RU" dirty="0"/>
          </a:p>
        </p:txBody>
      </p:sp>
      <p:pic>
        <p:nvPicPr>
          <p:cNvPr id="2097154" name="Рисунок 3" descr="IMG_759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94" y="4429123"/>
            <a:ext cx="5572164" cy="417912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Заголовок 1"/>
          <p:cNvSpPr>
            <a:spLocks noGrp="1"/>
          </p:cNvSpPr>
          <p:nvPr>
            <p:ph type="title"/>
          </p:nvPr>
        </p:nvSpPr>
        <p:spPr>
          <a:xfrm>
            <a:off x="188640" y="347531"/>
            <a:ext cx="4482498" cy="1524000"/>
          </a:xfrm>
        </p:spPr>
        <p:txBody>
          <a:bodyPr/>
          <a:lstStyle/>
          <a:p>
            <a:r>
              <a:rPr lang="ru-RU" dirty="0" smtClean="0">
                <a:solidFill>
                  <a:srgbClr val="381850"/>
                </a:solidFill>
              </a:rPr>
              <a:t>Этапы проекта:</a:t>
            </a:r>
            <a:endParaRPr lang="ru-RU" dirty="0">
              <a:solidFill>
                <a:srgbClr val="381850"/>
              </a:solidFill>
            </a:endParaRPr>
          </a:p>
        </p:txBody>
      </p:sp>
      <p:sp>
        <p:nvSpPr>
          <p:cNvPr id="1048601" name="Содержимое 2"/>
          <p:cNvSpPr>
            <a:spLocks noGrp="1"/>
          </p:cNvSpPr>
          <p:nvPr>
            <p:ph idx="1"/>
          </p:nvPr>
        </p:nvSpPr>
        <p:spPr>
          <a:xfrm>
            <a:off x="350658" y="1883702"/>
            <a:ext cx="5192334" cy="603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u="sng" dirty="0" smtClean="0">
                <a:solidFill>
                  <a:srgbClr val="381850"/>
                </a:solidFill>
              </a:rPr>
              <a:t>1 </a:t>
            </a:r>
            <a:r>
              <a:rPr lang="ru-RU" sz="2800" u="sng" dirty="0" smtClean="0">
                <a:solidFill>
                  <a:srgbClr val="381850"/>
                </a:solidFill>
              </a:rPr>
              <a:t>этап: Подготовительный.</a:t>
            </a:r>
          </a:p>
          <a:p>
            <a:pPr>
              <a:buNone/>
            </a:pPr>
            <a:endParaRPr lang="ru-RU" sz="2800" u="sng" dirty="0" smtClean="0">
              <a:solidFill>
                <a:srgbClr val="381850"/>
              </a:solidFill>
            </a:endParaRPr>
          </a:p>
          <a:p>
            <a:r>
              <a:rPr lang="en-US" sz="2800" dirty="0" smtClean="0">
                <a:solidFill>
                  <a:srgbClr val="381850"/>
                </a:solidFill>
              </a:rPr>
              <a:t> </a:t>
            </a:r>
            <a:r>
              <a:rPr lang="ru-RU" sz="2800" dirty="0" smtClean="0">
                <a:solidFill>
                  <a:srgbClr val="381850"/>
                </a:solidFill>
              </a:rPr>
              <a:t>Подобрать методическую и художественную литературу (стихи, пословицы, иллюстрированный материал по данной теме).</a:t>
            </a:r>
          </a:p>
          <a:p>
            <a:pPr>
              <a:buNone/>
            </a:pPr>
            <a:endParaRPr lang="ru-RU" sz="2800" dirty="0" smtClean="0">
              <a:solidFill>
                <a:srgbClr val="381850"/>
              </a:solidFill>
            </a:endParaRPr>
          </a:p>
          <a:p>
            <a:r>
              <a:rPr lang="ru-RU" sz="2800" dirty="0" smtClean="0">
                <a:solidFill>
                  <a:srgbClr val="381850"/>
                </a:solidFill>
              </a:rPr>
              <a:t>Подобрать материалы для продуктивной деятельности.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1"/>
          <p:cNvSpPr>
            <a:spLocks noGrp="1"/>
          </p:cNvSpPr>
          <p:nvPr>
            <p:ph type="title"/>
          </p:nvPr>
        </p:nvSpPr>
        <p:spPr>
          <a:xfrm>
            <a:off x="1500174" y="539552"/>
            <a:ext cx="5014926" cy="153211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2 этап: основной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1048603" name="Содержимое 2"/>
          <p:cNvSpPr>
            <a:spLocks noGrp="1"/>
          </p:cNvSpPr>
          <p:nvPr>
            <p:ph idx="1"/>
          </p:nvPr>
        </p:nvSpPr>
        <p:spPr>
          <a:xfrm>
            <a:off x="642918" y="1883701"/>
            <a:ext cx="6107832" cy="55686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u="sng" dirty="0" smtClean="0">
                <a:solidFill>
                  <a:srgbClr val="7030A0"/>
                </a:solidFill>
              </a:rPr>
              <a:t>Работа с детьми:</a:t>
            </a:r>
          </a:p>
          <a:p>
            <a:r>
              <a:rPr lang="ru-RU" sz="2800" dirty="0" smtClean="0"/>
              <a:t>Беседа с детьми </a:t>
            </a:r>
            <a:r>
              <a:rPr lang="en-US" sz="2800" dirty="0" smtClean="0"/>
              <a:t>«</a:t>
            </a:r>
            <a:r>
              <a:rPr lang="ru-RU" sz="2800" dirty="0" smtClean="0"/>
              <a:t>День Матери</a:t>
            </a:r>
            <a:r>
              <a:rPr lang="en-US" sz="2800" dirty="0" smtClean="0"/>
              <a:t>»</a:t>
            </a:r>
          </a:p>
          <a:p>
            <a:r>
              <a:rPr lang="ru-RU" sz="2800" dirty="0" smtClean="0"/>
              <a:t>Праздничная открытка для мамы </a:t>
            </a:r>
            <a:r>
              <a:rPr lang="en-US" sz="2800" dirty="0" smtClean="0"/>
              <a:t>«</a:t>
            </a:r>
            <a:r>
              <a:rPr lang="ru-RU" sz="2800" dirty="0" smtClean="0"/>
              <a:t>Букет самой любимой мамочке</a:t>
            </a:r>
            <a:r>
              <a:rPr lang="en-US" sz="2800" dirty="0" smtClean="0"/>
              <a:t>»</a:t>
            </a:r>
            <a:endParaRPr lang="ru-RU" sz="2800" dirty="0" smtClean="0"/>
          </a:p>
          <a:p>
            <a:r>
              <a:rPr lang="ru-RU" sz="2800" dirty="0" smtClean="0"/>
              <a:t>Подвижная игра «Собери цветок»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7030A0"/>
                </a:solidFill>
              </a:rPr>
              <a:t>Работа с родителями:</a:t>
            </a:r>
          </a:p>
          <a:p>
            <a:r>
              <a:rPr lang="ru-RU" sz="2800" dirty="0" smtClean="0"/>
              <a:t>Консультирование родителей по теме проекта</a:t>
            </a:r>
          </a:p>
          <a:p>
            <a:r>
              <a:rPr lang="ru-RU" sz="2800" dirty="0" smtClean="0"/>
              <a:t>Выпуск папки-передвижки </a:t>
            </a:r>
            <a:r>
              <a:rPr lang="en-US" sz="2800" dirty="0" smtClean="0"/>
              <a:t>«</a:t>
            </a:r>
            <a:r>
              <a:rPr lang="ru-RU" sz="2800" dirty="0" smtClean="0"/>
              <a:t>Историческая справка о Дне Матери</a:t>
            </a:r>
            <a:r>
              <a:rPr lang="en-US" sz="2800" dirty="0" smtClean="0"/>
              <a:t>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Заголовок 1"/>
          <p:cNvSpPr>
            <a:spLocks noGrp="1"/>
          </p:cNvSpPr>
          <p:nvPr>
            <p:ph idx="1"/>
          </p:nvPr>
        </p:nvSpPr>
        <p:spPr>
          <a:xfrm>
            <a:off x="342900" y="731574"/>
            <a:ext cx="6172200" cy="743664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Беседа с детьми «День матери»</a:t>
            </a:r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97157" name="Рисунок 4" descr="FCBW01Fig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90" y="1857356"/>
            <a:ext cx="361952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20211125153639_0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62" y="4143372"/>
            <a:ext cx="3143273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20211125153657_0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8" y="6179356"/>
            <a:ext cx="3571900" cy="2678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205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 во второй группе ко дню матери «Пусть всегда будет мама!» </vt:lpstr>
      <vt:lpstr>Паспорт проекта:</vt:lpstr>
      <vt:lpstr>Актуальность проекта</vt:lpstr>
      <vt:lpstr>Презентация PowerPoint</vt:lpstr>
      <vt:lpstr>Презентация PowerPoint</vt:lpstr>
      <vt:lpstr>Презентация PowerPoint</vt:lpstr>
      <vt:lpstr>Этапы проекта:</vt:lpstr>
      <vt:lpstr>2 этап: основной</vt:lpstr>
      <vt:lpstr>Презентация PowerPoint</vt:lpstr>
      <vt:lpstr>Презентация PowerPoint</vt:lpstr>
      <vt:lpstr>Презентация PowerPoint</vt:lpstr>
      <vt:lpstr>Выпуск папки-передвижки «Историческая справка о Дне Матери»</vt:lpstr>
      <vt:lpstr>Выставка открыток в технике пластилинография «Тюльпан для любимой мамы» </vt:lpstr>
      <vt:lpstr>Вывод:</vt:lpstr>
      <vt:lpstr>Спасибо  за 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 старшей группе ко дню матери «Пусть всегда будет мама!»</dc:title>
  <dc:creator>бвц</dc:creator>
  <cp:lastModifiedBy>Дагинов</cp:lastModifiedBy>
  <cp:revision>8</cp:revision>
  <dcterms:created xsi:type="dcterms:W3CDTF">2016-11-28T07:53:00Z</dcterms:created>
  <dcterms:modified xsi:type="dcterms:W3CDTF">2022-11-14T20:29:35Z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EE1ABD6561E4437B84C03AA734233DF2</vt:lpwstr>
  </property>
  <property fmtid="{D5CDD505-2E9C-101B-9397-08002B2CF9AE}" pid="3" name="KSOProductBuildVer">
    <vt:lpwstr>1033-11.2.0.10311</vt:lpwstr>
  </property>
</Properties>
</file>