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2"/>
  </p:notesMasterIdLst>
  <p:sldIdLst>
    <p:sldId id="256" r:id="rId2"/>
    <p:sldId id="300" r:id="rId3"/>
    <p:sldId id="257" r:id="rId4"/>
    <p:sldId id="286" r:id="rId5"/>
    <p:sldId id="258" r:id="rId6"/>
    <p:sldId id="287" r:id="rId7"/>
    <p:sldId id="260" r:id="rId8"/>
    <p:sldId id="261" r:id="rId9"/>
    <p:sldId id="297" r:id="rId10"/>
    <p:sldId id="293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00"/>
    <a:srgbClr val="0000FF"/>
    <a:srgbClr val="339933"/>
    <a:srgbClr val="006600"/>
    <a:srgbClr val="CC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2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AE08BC4D-E129-42D6-8203-9E2EF1070386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C42A80B2-AA79-43D7-BE3D-72997D16CC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838C9C9-4E1D-4EFD-9DC7-5F003ECD18DB}" type="slidenum">
              <a:rPr lang="ru-RU" smtClean="0">
                <a:ea typeface="Arial" charset="0"/>
              </a:rPr>
              <a:pPr/>
              <a:t>9</a:t>
            </a:fld>
            <a:endParaRPr lang="ru-RU">
              <a:ea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6167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8033A-1B90-4AC4-8462-C8BE1F0AE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B8D92-1685-45DA-8756-B6C41E9E72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7DF96-D3A2-437D-9623-BE6384B41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E214E-BCCB-4092-B0AD-072E2CF0F2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32072-0032-4386-91B6-16B413E310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25E81-0729-43ED-93DC-07E87E9408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BEEEB-A9AA-451B-B219-1B27E89F40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4AEC0-0A18-4F05-9A01-D7D35711E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0937C-D4FC-4474-9029-83C9EACF8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1B5DC-F59B-402B-8869-093B7D5B4A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D80EE-9494-4A4B-BDAF-E057A0F08B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fld id="{FFE1C026-6110-4E47-82F4-1319025455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111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5"/>
          <p:cNvSpPr>
            <a:spLocks noChangeArrowheads="1"/>
          </p:cNvSpPr>
          <p:nvPr/>
        </p:nvSpPr>
        <p:spPr bwMode="auto">
          <a:xfrm>
            <a:off x="1042988" y="1127125"/>
            <a:ext cx="808990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/>
            <a:r>
              <a:rPr lang="ru-RU" sz="1800" b="1" kern="1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МДОАУ "Детский сад № 101"</a:t>
            </a:r>
            <a:endParaRPr lang="ru-RU" sz="18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14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1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14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1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группа общеразвивающей направленности 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детей 5-6 лет № 3</a:t>
            </a:r>
          </a:p>
          <a:p>
            <a:pPr algn="ctr"/>
            <a:endParaRPr lang="ru-RU" sz="14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>
                <a:solidFill>
                  <a:schemeClr val="accent6"/>
                </a:solidFill>
                <a:latin typeface="Antiqua-Bold" pitchFamily="2" charset="0"/>
              </a:rPr>
              <a:t>Проект</a:t>
            </a:r>
            <a:endParaRPr lang="ru-RU" sz="14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>
                <a:solidFill>
                  <a:srgbClr val="FF0000"/>
                </a:solidFill>
                <a:latin typeface="Antiqua-Bold" pitchFamily="2" charset="0"/>
              </a:rPr>
              <a:t>«Огород на окне»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5286388"/>
            <a:ext cx="4000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Рисунок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1619672" y="0"/>
            <a:ext cx="4523964" cy="148590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rgbClr val="339933"/>
                </a:solidFill>
                <a:latin typeface="Antiqua-Bold" pitchFamily="2" charset="0"/>
              </a:rPr>
              <a:t>РЕЗУЛЬТАТ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5786" y="1782537"/>
            <a:ext cx="8072495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339933"/>
                </a:solidFill>
              </a:rPr>
              <a:t>В ходе работы по проекту у детей сформировалось экологическое представление об овощных культурах </a:t>
            </a:r>
            <a:r>
              <a:rPr lang="ru-RU" b="1" dirty="0">
                <a:solidFill>
                  <a:srgbClr val="3399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моркови, свеклы, томатах, огурцах </a:t>
            </a:r>
            <a:r>
              <a:rPr lang="ru-RU" sz="2000" b="1" dirty="0">
                <a:solidFill>
                  <a:srgbClr val="3399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луке (в баночке) и почве. </a:t>
            </a:r>
            <a:r>
              <a:rPr lang="ru-RU" sz="1600" b="1" dirty="0">
                <a:solidFill>
                  <a:srgbClr val="339933"/>
                </a:solidFill>
              </a:rPr>
              <a:t>Выращивая и ухаживая за растениями, ребята наблюдали за тем, какие из них растут быстрее, сравнивали форму и цвет листьев, определяли условия, необходимые для роста и развития растений.</a:t>
            </a:r>
          </a:p>
          <a:p>
            <a:r>
              <a:rPr lang="ru-RU" sz="1600" b="1" dirty="0">
                <a:solidFill>
                  <a:srgbClr val="339933"/>
                </a:solidFill>
              </a:rPr>
              <a:t>-В ходе работы по проекту дети научились устанавливать последовательность стадий развития растений, связывая изменяющиеся их внешние признаки с определенным периодом развития.</a:t>
            </a:r>
          </a:p>
          <a:p>
            <a:r>
              <a:rPr lang="ru-RU" sz="1600" b="1" dirty="0">
                <a:solidFill>
                  <a:srgbClr val="339933"/>
                </a:solidFill>
              </a:rPr>
              <a:t>-У детей сформировались знания о том, в каких условиях можно вырастить растение из семени.</a:t>
            </a:r>
          </a:p>
          <a:p>
            <a:r>
              <a:rPr lang="ru-RU" sz="1600" b="1" dirty="0">
                <a:solidFill>
                  <a:srgbClr val="339933"/>
                </a:solidFill>
              </a:rPr>
              <a:t>-В результате практической и опытнической деятельности дети получили необходимые условия для роста растений.</a:t>
            </a:r>
          </a:p>
          <a:p>
            <a:r>
              <a:rPr lang="ru-RU" sz="1600" b="1" dirty="0">
                <a:solidFill>
                  <a:srgbClr val="339933"/>
                </a:solidFill>
              </a:rPr>
              <a:t>-Дети увидели многообразие посевного материала.</a:t>
            </a:r>
          </a:p>
          <a:p>
            <a:r>
              <a:rPr lang="ru-RU" sz="1600" b="1" dirty="0">
                <a:solidFill>
                  <a:srgbClr val="339933"/>
                </a:solidFill>
              </a:rPr>
              <a:t>-Дети более бережнее стали относиться к растительному миру.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121597A-451F-4002-B88F-488794BD51C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31238" y="0"/>
            <a:ext cx="2590800" cy="1844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795" y="-99392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643174" y="5286388"/>
            <a:ext cx="4000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7882FD4-E2ED-454C-BA6B-0E5BC3E67DB9}"/>
              </a:ext>
            </a:extLst>
          </p:cNvPr>
          <p:cNvSpPr txBox="1"/>
          <p:nvPr/>
        </p:nvSpPr>
        <p:spPr>
          <a:xfrm>
            <a:off x="179512" y="836712"/>
            <a:ext cx="8640960" cy="265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>
                <a:solidFill>
                  <a:srgbClr val="54823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4D5D06E-5186-4B1B-93C9-BC6A8E29F7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0232" y="1285860"/>
            <a:ext cx="5430344" cy="4143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6950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Рисунок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17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07375" cy="3384798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chemeClr val="accent6"/>
                </a:solidFill>
                <a:latin typeface="Antiqua-Bold" pitchFamily="2" charset="0"/>
              </a:rPr>
              <a:t/>
            </a:r>
            <a:br>
              <a:rPr lang="ru-RU" sz="3600" b="1" dirty="0">
                <a:solidFill>
                  <a:schemeClr val="accent6"/>
                </a:solidFill>
                <a:latin typeface="Antiqua-Bold" pitchFamily="2" charset="0"/>
              </a:rPr>
            </a:br>
            <a:r>
              <a:rPr lang="ru-RU" sz="3600" b="1" dirty="0">
                <a:solidFill>
                  <a:schemeClr val="accent6"/>
                </a:solidFill>
                <a:latin typeface="Antiqua-Bold" pitchFamily="2" charset="0"/>
              </a:rPr>
              <a:t/>
            </a:r>
            <a:br>
              <a:rPr lang="ru-RU" sz="3600" b="1" dirty="0">
                <a:solidFill>
                  <a:schemeClr val="accent6"/>
                </a:solidFill>
                <a:latin typeface="Antiqua-Bold" pitchFamily="2" charset="0"/>
              </a:rPr>
            </a:br>
            <a:r>
              <a:rPr lang="ru-RU" sz="3600" b="1" dirty="0">
                <a:solidFill>
                  <a:schemeClr val="accent6"/>
                </a:solidFill>
                <a:latin typeface="Antiqua-Bold" pitchFamily="2" charset="0"/>
              </a:rPr>
              <a:t>Проект «Огород  на окне»</a:t>
            </a:r>
            <a:r>
              <a:rPr lang="ru-RU" sz="2800" b="1" dirty="0">
                <a:solidFill>
                  <a:srgbClr val="FF0000"/>
                </a:solidFill>
                <a:latin typeface="Antiqua-Bold" pitchFamily="2" charset="0"/>
              </a:rPr>
              <a:t>                                        </a:t>
            </a:r>
            <a:r>
              <a:rPr lang="ru-RU" sz="2400" b="1" i="1" u="sng" dirty="0">
                <a:solidFill>
                  <a:srgbClr val="339933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Проект:</a:t>
            </a:r>
            <a:r>
              <a:rPr lang="ru-RU" sz="2400" b="1" i="1" dirty="0">
                <a:solidFill>
                  <a:srgbClr val="339933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339933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краткосрочный.</a:t>
            </a:r>
            <a:br>
              <a:rPr lang="ru-RU" sz="2400" b="1" dirty="0">
                <a:solidFill>
                  <a:srgbClr val="339933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</a:br>
            <a:r>
              <a:rPr lang="ru-RU" sz="2400" b="1" i="1" u="sng" dirty="0">
                <a:solidFill>
                  <a:srgbClr val="339933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Вид проекта</a:t>
            </a:r>
            <a:r>
              <a:rPr lang="ru-RU" sz="2400" b="1" i="1" dirty="0">
                <a:solidFill>
                  <a:srgbClr val="339933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400" b="1" dirty="0">
                <a:solidFill>
                  <a:srgbClr val="339933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познавательный, творческий</a:t>
            </a:r>
            <a:r>
              <a:rPr lang="ru-RU" sz="2400" b="1" dirty="0" smtClean="0">
                <a:solidFill>
                  <a:srgbClr val="339933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2400" b="1" dirty="0">
                <a:solidFill>
                  <a:srgbClr val="339933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339933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</a:br>
            <a:r>
              <a:rPr lang="ru-RU" sz="2400" b="1" i="1" u="sng" dirty="0">
                <a:solidFill>
                  <a:srgbClr val="339933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Участники проекта</a:t>
            </a:r>
            <a:r>
              <a:rPr lang="ru-RU" sz="2400" b="1" i="1" dirty="0">
                <a:solidFill>
                  <a:srgbClr val="339933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:  </a:t>
            </a:r>
            <a:r>
              <a:rPr lang="ru-RU" sz="2400" b="1" dirty="0">
                <a:solidFill>
                  <a:srgbClr val="339933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дети старшей группы </a:t>
            </a:r>
            <a:r>
              <a:rPr lang="ru-RU" sz="2400" b="1" dirty="0">
                <a:solidFill>
                  <a:srgbClr val="3399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№ 3</a:t>
            </a:r>
            <a:r>
              <a:rPr lang="ru-RU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339933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 «Котятки», воспитатели</a:t>
            </a:r>
            <a:r>
              <a:rPr lang="ru-RU" sz="2400" dirty="0">
                <a:solidFill>
                  <a:srgbClr val="339933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339933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</a:br>
            <a:r>
              <a:rPr lang="ru-RU" sz="2400" b="1" i="1" kern="1200" dirty="0">
                <a:solidFill>
                  <a:srgbClr val="FF0000"/>
                </a:solidFill>
                <a:effectLst>
                  <a:outerShdw blurRad="50800" dist="38989" dir="5460000" algn="tl">
                    <a:srgbClr val="000000">
                      <a:alpha val="38000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+mn-cs"/>
              </a:rPr>
              <a:t>Посадили огород,</a:t>
            </a:r>
            <a:r>
              <a:rPr lang="ru-RU" sz="1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i="1" kern="1200" dirty="0">
                <a:solidFill>
                  <a:srgbClr val="FF0000"/>
                </a:solidFill>
                <a:effectLst>
                  <a:outerShdw blurRad="50800" dist="38989" dir="5460000" algn="tl">
                    <a:srgbClr val="000000">
                      <a:alpha val="38000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+mn-cs"/>
              </a:rPr>
              <a:t>                    Посмотрите, что растет!</a:t>
            </a:r>
            <a:r>
              <a:rPr lang="ru-RU" sz="1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i="1" kern="1200" dirty="0">
                <a:solidFill>
                  <a:srgbClr val="FF0000"/>
                </a:solidFill>
                <a:effectLst>
                  <a:outerShdw blurRad="50800" dist="38989" dir="5460000" algn="tl">
                    <a:srgbClr val="000000">
                      <a:alpha val="38000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+mn-cs"/>
              </a:rPr>
              <a:t>        Будем мы ухаживать,</a:t>
            </a:r>
            <a:r>
              <a:rPr lang="ru-RU" sz="1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i="1" kern="1200" dirty="0">
                <a:solidFill>
                  <a:srgbClr val="FF0000"/>
                </a:solidFill>
                <a:effectLst>
                  <a:outerShdw blurRad="50800" dist="38989" dir="5460000" algn="tl">
                    <a:srgbClr val="000000">
                      <a:alpha val="38000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+mn-cs"/>
              </a:rPr>
              <a:t>                                     Будем поливать,</a:t>
            </a:r>
            <a:r>
              <a:rPr lang="ru-RU" sz="1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i="1" kern="1200" dirty="0">
                <a:solidFill>
                  <a:srgbClr val="FF0000"/>
                </a:solidFill>
                <a:effectLst>
                  <a:outerShdw blurRad="50800" dist="38989" dir="5460000" algn="tl">
                    <a:srgbClr val="000000">
                      <a:alpha val="38000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+mn-cs"/>
              </a:rPr>
              <a:t>                                             Будем за росточками</a:t>
            </a:r>
            <a:r>
              <a:rPr lang="ru-RU" sz="1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i="1" kern="1200" dirty="0">
                <a:solidFill>
                  <a:srgbClr val="FF0000"/>
                </a:solidFill>
                <a:effectLst>
                  <a:outerShdw blurRad="50800" dist="38989" dir="5460000" algn="tl">
                    <a:srgbClr val="000000">
                      <a:alpha val="38000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+mn-cs"/>
              </a:rPr>
              <a:t>                                          Дружно наблюдать!</a:t>
            </a:r>
            <a:r>
              <a:rPr lang="ru-RU" sz="1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dirty="0">
                <a:solidFill>
                  <a:srgbClr val="54823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339933"/>
              </a:solidFill>
            </a:endParaRPr>
          </a:p>
        </p:txBody>
      </p:sp>
      <p:pic>
        <p:nvPicPr>
          <p:cNvPr id="4" name="Picture 8" descr="https://fs00.infourok.ru/images/doc/2/1422/hello_html_24e77331.png">
            <a:extLst>
              <a:ext uri="{FF2B5EF4-FFF2-40B4-BE49-F238E27FC236}">
                <a16:creationId xmlns:a16="http://schemas.microsoft.com/office/drawing/2014/main" xmlns="" id="{0B8F478A-6DAE-46C5-9E95-1BD2999260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72200" y="3861048"/>
            <a:ext cx="2448272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32727" flipV="1">
            <a:off x="539098" y="1415517"/>
            <a:ext cx="8229600" cy="2022686"/>
          </a:xfrm>
        </p:spPr>
        <p:txBody>
          <a:bodyPr/>
          <a:lstStyle/>
          <a:p>
            <a:r>
              <a:rPr lang="ru-RU" sz="8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</a:p>
        </p:txBody>
      </p:sp>
      <p:pic>
        <p:nvPicPr>
          <p:cNvPr id="4" name="Picture 4" descr="Рисунок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42908" y="0"/>
            <a:ext cx="9543885" cy="7635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2143108" y="357166"/>
            <a:ext cx="4572032" cy="150019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339933"/>
                </a:solidFill>
                <a:latin typeface="Antiqua-Bold" pitchFamily="2" charset="0"/>
              </a:rPr>
              <a:t>ЦЕЛЬ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0035" y="2286554"/>
            <a:ext cx="81439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6600"/>
                </a:solidFill>
                <a:latin typeface="Antiqua-Bold" pitchFamily="2" charset="0"/>
              </a:rPr>
              <a:t>Формирование экологических представлений детей об овощных культурах (</a:t>
            </a:r>
            <a:r>
              <a:rPr lang="ru-RU" b="1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морковь, свекла, томаты, огурцы и др. </a:t>
            </a:r>
            <a:r>
              <a:rPr lang="ru-RU" b="1" dirty="0">
                <a:solidFill>
                  <a:srgbClr val="006600"/>
                </a:solidFill>
                <a:latin typeface="Antiqua-Bold" pitchFamily="2" charset="0"/>
              </a:rPr>
              <a:t>) в процессе выращивания из семян</a:t>
            </a:r>
            <a:r>
              <a:rPr lang="ru-RU" b="1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лук (в баночке) и почве. </a:t>
            </a:r>
            <a:endParaRPr lang="ru-RU" b="1" dirty="0">
              <a:solidFill>
                <a:srgbClr val="006600"/>
              </a:solidFill>
              <a:latin typeface="Antiqua-Bold" pitchFamily="2" charset="0"/>
            </a:endParaRPr>
          </a:p>
        </p:txBody>
      </p:sp>
      <p:pic>
        <p:nvPicPr>
          <p:cNvPr id="17" name="Picture 12" descr="http://sft.miass.susu.ru:89/%2Fwwwfiles%2Fimgs%2FGalery1%2F%5C%C4%C4%D2%20%CE%F1%F2%F0%EE%E2%5C%CA%E0%F0%F2%E8%ED%EA%E8%20%E7%E0%F1%F2%E0%E2%EA%E8/1e34b91121c1.png">
            <a:extLst>
              <a:ext uri="{FF2B5EF4-FFF2-40B4-BE49-F238E27FC236}">
                <a16:creationId xmlns:a16="http://schemas.microsoft.com/office/drawing/2014/main" xmlns="" id="{D8C92783-8ECE-4BD3-99F4-11A802789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42908" y="4005064"/>
            <a:ext cx="3202740" cy="2786927"/>
          </a:xfrm>
          <a:prstGeom prst="rect">
            <a:avLst/>
          </a:prstGeom>
          <a:noFill/>
        </p:spPr>
      </p:pic>
      <p:pic>
        <p:nvPicPr>
          <p:cNvPr id="18" name="Picture 14" descr="http://1.bp.blogspot.com/-f5hpRbOQ8YE/UmtI-GRlN2I/AAAAAAABG48/LKaAqK7vMgY/s1600/0_79d61_996384a6_L.png">
            <a:extLst>
              <a:ext uri="{FF2B5EF4-FFF2-40B4-BE49-F238E27FC236}">
                <a16:creationId xmlns:a16="http://schemas.microsoft.com/office/drawing/2014/main" xmlns="" id="{547D8690-A1E9-41AD-9FC3-F67278B15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5891302" y="4383991"/>
            <a:ext cx="2751865" cy="2474009"/>
          </a:xfrm>
          <a:prstGeom prst="rect">
            <a:avLst/>
          </a:prstGeom>
          <a:noFill/>
        </p:spPr>
      </p:pic>
      <p:pic>
        <p:nvPicPr>
          <p:cNvPr id="19" name="Picture 19" descr="http://atotarho12.narod.ru/clipart/g/gnom/gnom26.png">
            <a:extLst>
              <a:ext uri="{FF2B5EF4-FFF2-40B4-BE49-F238E27FC236}">
                <a16:creationId xmlns:a16="http://schemas.microsoft.com/office/drawing/2014/main" xmlns="" id="{54AE727D-19DB-43B5-9307-23D2D51BF1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3218204" y="4336025"/>
            <a:ext cx="2677948" cy="25566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Рисунок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2951"/>
            <a:ext cx="9144000" cy="6890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xfrm>
            <a:off x="485804" y="1093851"/>
            <a:ext cx="8372476" cy="5764173"/>
          </a:xfrm>
        </p:spPr>
        <p:txBody>
          <a:bodyPr/>
          <a:lstStyle/>
          <a:p>
            <a:pPr marL="342900" lvl="0" indent="-342900" algn="l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1800" b="1" i="1" dirty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1800" b="1" i="1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400" b="1" spc="-55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умение понимать простейшие взаимосвязи в природе </a:t>
            </a:r>
            <a:r>
              <a:rPr lang="ru-RU" sz="1400" b="1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(если растение не полить, оно может засохнуть и т.д. )                                                                                                             </a:t>
            </a:r>
            <a:r>
              <a:rPr lang="ru-RU" sz="1400" b="1" spc="-55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1400" b="1" dirty="0">
                <a:solidFill>
                  <a:srgbClr val="0066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rgbClr val="0066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spc="-55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Дать представления о том</a:t>
            </a:r>
            <a:r>
              <a:rPr lang="ru-RU" sz="1400" b="1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что для роста растений нужны земля, вода и воздух</a:t>
            </a:r>
            <a:r>
              <a:rPr lang="ru-RU" sz="1400" b="1" dirty="0">
                <a:solidFill>
                  <a:srgbClr val="0066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rgbClr val="0066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Учить устанавливать причинно-следственные связи с природными явлениями</a:t>
            </a:r>
            <a:r>
              <a:rPr lang="ru-RU" sz="1400" b="1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объектами, свойствами</a:t>
            </a:r>
            <a:r>
              <a:rPr lang="ru-RU" sz="1400" b="1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(сезон-растительность - труд людей)                                                                                                               </a:t>
            </a:r>
            <a:r>
              <a:rPr lang="ru-RU" sz="1400" b="1" dirty="0">
                <a:solidFill>
                  <a:srgbClr val="0066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rgbClr val="0066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spc="-45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Выявление и распространение передового педагогического опыта.</a:t>
            </a:r>
            <a:r>
              <a:rPr lang="ru-RU" sz="1400" b="1" dirty="0">
                <a:solidFill>
                  <a:srgbClr val="0066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rgbClr val="0066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6600"/>
                </a:solidFill>
                <a:latin typeface="Antiqua-Bold" pitchFamily="2" charset="0"/>
              </a:rPr>
              <a:t>Развивать речь детей, активизировать словарь (корень, посадить, углубление, условия). </a:t>
            </a:r>
            <a:br>
              <a:rPr lang="ru-RU" sz="1400" b="1" dirty="0">
                <a:solidFill>
                  <a:srgbClr val="006600"/>
                </a:solidFill>
                <a:latin typeface="Antiqua-Bold" pitchFamily="2" charset="0"/>
              </a:rPr>
            </a:br>
            <a:r>
              <a:rPr lang="ru-RU" sz="1400" b="1" dirty="0">
                <a:solidFill>
                  <a:srgbClr val="006600"/>
                </a:solidFill>
                <a:latin typeface="Antiqua-Bold" pitchFamily="2" charset="0"/>
              </a:rPr>
              <a:t>Разъяснять значимость труда.</a:t>
            </a:r>
            <a:br>
              <a:rPr lang="ru-RU" sz="1400" b="1" dirty="0">
                <a:solidFill>
                  <a:srgbClr val="006600"/>
                </a:solidFill>
                <a:latin typeface="Antiqua-Bold" pitchFamily="2" charset="0"/>
              </a:rPr>
            </a:br>
            <a:r>
              <a:rPr lang="ru-RU" sz="1400" b="1" dirty="0">
                <a:solidFill>
                  <a:srgbClr val="006600"/>
                </a:solidFill>
                <a:latin typeface="Antiqua-Bold" pitchFamily="2" charset="0"/>
              </a:rPr>
              <a:t>Развивать чувство общности детей в группе и навыки сотрудничества.</a:t>
            </a:r>
            <a:br>
              <a:rPr lang="ru-RU" sz="1400" b="1" dirty="0">
                <a:solidFill>
                  <a:srgbClr val="006600"/>
                </a:solidFill>
                <a:latin typeface="Antiqua-Bold" pitchFamily="2" charset="0"/>
              </a:rPr>
            </a:br>
            <a:r>
              <a:rPr lang="ru-RU" sz="1400" b="1" dirty="0">
                <a:solidFill>
                  <a:srgbClr val="006600"/>
                </a:solidFill>
                <a:latin typeface="Antiqua-Bold" pitchFamily="2" charset="0"/>
              </a:rPr>
              <a:t>Закреплять знания детей об условиях, необходимых для роста     растения; </a:t>
            </a:r>
            <a:br>
              <a:rPr lang="ru-RU" sz="1400" b="1" dirty="0">
                <a:solidFill>
                  <a:srgbClr val="006600"/>
                </a:solidFill>
                <a:latin typeface="Antiqua-Bold" pitchFamily="2" charset="0"/>
              </a:rPr>
            </a:br>
            <a:r>
              <a:rPr lang="ru-RU" sz="1400" b="1" dirty="0">
                <a:solidFill>
                  <a:srgbClr val="006600"/>
                </a:solidFill>
                <a:latin typeface="Antiqua-Bold" pitchFamily="2" charset="0"/>
              </a:rPr>
              <a:t>Формировать у детей понятия взаимосвязи природа и люди: люди садят, выращивают и ухаживают за растениями, растения вырастают, радуют людей своей красотой, кормят своими плодами.</a:t>
            </a:r>
            <a:br>
              <a:rPr lang="ru-RU" sz="1400" b="1" dirty="0">
                <a:solidFill>
                  <a:srgbClr val="006600"/>
                </a:solidFill>
                <a:latin typeface="Antiqua-Bold" pitchFamily="2" charset="0"/>
              </a:rPr>
            </a:br>
            <a:r>
              <a:rPr lang="ru-RU" sz="1400" b="1" dirty="0">
                <a:solidFill>
                  <a:srgbClr val="006600"/>
                </a:solidFill>
                <a:latin typeface="Antiqua-Bold" pitchFamily="2" charset="0"/>
              </a:rPr>
              <a:t>Формировать  представление о выращивании растений из семян.</a:t>
            </a:r>
            <a:br>
              <a:rPr lang="ru-RU" sz="1400" b="1" dirty="0">
                <a:solidFill>
                  <a:srgbClr val="006600"/>
                </a:solidFill>
                <a:latin typeface="Antiqua-Bold" pitchFamily="2" charset="0"/>
              </a:rPr>
            </a:br>
            <a:r>
              <a:rPr lang="ru-RU" sz="1400" b="1" dirty="0">
                <a:solidFill>
                  <a:srgbClr val="006600"/>
                </a:solidFill>
                <a:latin typeface="Antiqua-Bold" pitchFamily="2" charset="0"/>
              </a:rPr>
              <a:t>Формировать умение договариваться о распределении работы, ответственное отношение к порученному заданию. </a:t>
            </a:r>
            <a:br>
              <a:rPr lang="ru-RU" sz="1400" b="1" dirty="0">
                <a:solidFill>
                  <a:srgbClr val="006600"/>
                </a:solidFill>
                <a:latin typeface="Antiqua-Bold" pitchFamily="2" charset="0"/>
              </a:rPr>
            </a:br>
            <a:r>
              <a:rPr lang="ru-RU" sz="1400" b="1" dirty="0">
                <a:solidFill>
                  <a:srgbClr val="006600"/>
                </a:solidFill>
                <a:latin typeface="Antiqua-Bold" pitchFamily="2" charset="0"/>
              </a:rPr>
              <a:t>Воспитывать интерес к  уходу за растениями ; накапливать опыт внимательного и заботливого отношения к растущим  растениям.</a:t>
            </a:r>
            <a:br>
              <a:rPr lang="ru-RU" sz="1400" b="1" dirty="0">
                <a:solidFill>
                  <a:srgbClr val="006600"/>
                </a:solidFill>
                <a:latin typeface="Antiqua-Bold" pitchFamily="2" charset="0"/>
              </a:rPr>
            </a:br>
            <a:r>
              <a:rPr lang="ru-RU" sz="1400" b="1" dirty="0">
                <a:solidFill>
                  <a:srgbClr val="006600"/>
                </a:solidFill>
                <a:latin typeface="Antiqua-Bold" pitchFamily="2" charset="0"/>
              </a:rPr>
              <a:t>Воспитывать бережное отношение к своему труду, и труду взрослых и детей.</a:t>
            </a:r>
            <a:br>
              <a:rPr lang="ru-RU" sz="1400" b="1" dirty="0">
                <a:solidFill>
                  <a:srgbClr val="006600"/>
                </a:solidFill>
                <a:latin typeface="Antiqua-Bold" pitchFamily="2" charset="0"/>
              </a:rPr>
            </a:br>
            <a:r>
              <a:rPr lang="ru-RU" sz="1400" b="1" dirty="0">
                <a:solidFill>
                  <a:srgbClr val="006600"/>
                </a:solidFill>
                <a:latin typeface="Antiqua-Bold" pitchFamily="2" charset="0"/>
              </a:rPr>
              <a:t>Воспитывать желание добиваться результата, чувство ответственности за  участие в общем деле.</a:t>
            </a:r>
            <a:br>
              <a:rPr lang="ru-RU" sz="1400" b="1" dirty="0">
                <a:solidFill>
                  <a:srgbClr val="006600"/>
                </a:solidFill>
                <a:latin typeface="Antiqua-Bold" pitchFamily="2" charset="0"/>
              </a:rPr>
            </a:br>
            <a:r>
              <a:rPr lang="ru-RU" sz="1400" b="1" dirty="0">
                <a:solidFill>
                  <a:srgbClr val="006600"/>
                </a:solidFill>
                <a:latin typeface="Antiqua-Bold" pitchFamily="2" charset="0"/>
              </a:rPr>
              <a:t>Воспитывать уважительное взаимоотношение ребенка к взрослым. </a:t>
            </a:r>
            <a:r>
              <a:rPr lang="ru-RU" sz="1400" b="1" dirty="0">
                <a:solidFill>
                  <a:srgbClr val="006600"/>
                </a:solidFill>
              </a:rPr>
              <a:t/>
            </a:r>
            <a:br>
              <a:rPr lang="ru-RU" sz="1400" b="1" dirty="0">
                <a:solidFill>
                  <a:srgbClr val="006600"/>
                </a:solidFill>
              </a:rPr>
            </a:br>
            <a:r>
              <a:rPr lang="ru-RU" sz="1400" b="1" dirty="0">
                <a:solidFill>
                  <a:srgbClr val="006600"/>
                </a:solidFill>
              </a:rPr>
              <a:t/>
            </a:r>
            <a:br>
              <a:rPr lang="ru-RU" sz="1400" b="1" dirty="0">
                <a:solidFill>
                  <a:srgbClr val="006600"/>
                </a:solidFill>
              </a:rPr>
            </a:br>
            <a:r>
              <a:rPr lang="ru-RU" sz="1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0000FF"/>
                </a:solidFill>
              </a:rPr>
              <a:t> </a:t>
            </a:r>
            <a:br>
              <a:rPr lang="ru-RU" sz="1400" dirty="0">
                <a:solidFill>
                  <a:srgbClr val="0000FF"/>
                </a:solidFill>
              </a:rPr>
            </a:br>
            <a:endParaRPr lang="ru-RU" sz="1400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143240" y="71413"/>
            <a:ext cx="2786082" cy="102241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339933"/>
                </a:solidFill>
                <a:latin typeface="Antiqua-Bold" pitchFamily="2" charset="0"/>
              </a:rPr>
              <a:t>Задачи:</a:t>
            </a:r>
            <a:endParaRPr lang="ru-RU" sz="3200" dirty="0">
              <a:solidFill>
                <a:srgbClr val="339933"/>
              </a:solidFill>
              <a:latin typeface="Antiqua-Bold" pitchFamily="2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Рисунок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1714480" y="214290"/>
            <a:ext cx="5643602" cy="135732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339933"/>
                </a:solidFill>
                <a:latin typeface="Antiqua-Bold" pitchFamily="2" charset="0"/>
              </a:rPr>
              <a:t>Актуальность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5786" y="1803994"/>
            <a:ext cx="75724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339933"/>
                </a:solidFill>
                <a:latin typeface="Antiqua-Bold" pitchFamily="2" charset="0"/>
              </a:rPr>
              <a:t>- Данная работа актуальна тем , что выращивание растений из семян и наблюдение за ними - очень увлекательный и познавательный процесс.</a:t>
            </a:r>
          </a:p>
          <a:p>
            <a:r>
              <a:rPr lang="ru-RU" b="1" dirty="0">
                <a:solidFill>
                  <a:srgbClr val="339933"/>
                </a:solidFill>
                <a:latin typeface="Antiqua-Bold" pitchFamily="2" charset="0"/>
              </a:rPr>
              <a:t>-Наблюдение за всеми фазами развития растения от прорастания семечка до появления первых цветов или плодов- волшебство природы в действии.</a:t>
            </a:r>
          </a:p>
          <a:p>
            <a:r>
              <a:rPr lang="ru-RU" b="1" dirty="0">
                <a:solidFill>
                  <a:srgbClr val="339933"/>
                </a:solidFill>
                <a:latin typeface="Antiqua-Bold" pitchFamily="2" charset="0"/>
              </a:rPr>
              <a:t>-Требуется много времени и терпения, прежде чем вырастет полноценное растение.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xmlns="" id="{09EE0F29-E1E5-4087-913F-C56DFCEB23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3749339"/>
            <a:ext cx="4104456" cy="3064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Рисунок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4"/>
          <p:cNvSpPr>
            <a:spLocks noGrp="1" noChangeArrowheads="1"/>
          </p:cNvSpPr>
          <p:nvPr>
            <p:ph type="title"/>
          </p:nvPr>
        </p:nvSpPr>
        <p:spPr>
          <a:xfrm>
            <a:off x="312738" y="-819150"/>
            <a:ext cx="8331228" cy="7177108"/>
          </a:xfrm>
        </p:spPr>
        <p:txBody>
          <a:bodyPr/>
          <a:lstStyle/>
          <a:p>
            <a:pPr algn="l"/>
            <a:r>
              <a:rPr lang="ru-RU" sz="3600" b="1" u="sng" dirty="0">
                <a:solidFill>
                  <a:schemeClr val="accent6"/>
                </a:solidFill>
                <a:latin typeface="Antiqua-Bold" pitchFamily="2" charset="0"/>
                <a:cs typeface="Times New Roman" pitchFamily="18" charset="0"/>
              </a:rPr>
              <a:t>Ожидаемый результат</a:t>
            </a:r>
            <a:r>
              <a:rPr lang="ru-RU" sz="3600" u="sng" dirty="0">
                <a:solidFill>
                  <a:schemeClr val="accent6"/>
                </a:solidFill>
                <a:latin typeface="Antiqua-Bold" pitchFamily="2" charset="0"/>
                <a:cs typeface="Times New Roman" pitchFamily="18" charset="0"/>
              </a:rPr>
              <a:t>: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339933"/>
                </a:solidFill>
                <a:latin typeface="Antiqua-Bold" pitchFamily="2" charset="0"/>
              </a:rPr>
              <a:t>-Формирование у детей старшего дошкольного возраста экологических знаний в процессе познавательно-исследовательской   деятельности выращивание растений из семян.</a:t>
            </a:r>
            <a:br>
              <a:rPr lang="ru-RU" sz="1800" b="1" dirty="0">
                <a:solidFill>
                  <a:srgbClr val="339933"/>
                </a:solidFill>
                <a:latin typeface="Antiqua-Bold" pitchFamily="2" charset="0"/>
              </a:rPr>
            </a:br>
            <a:r>
              <a:rPr lang="ru-RU" sz="1800" b="1" dirty="0">
                <a:solidFill>
                  <a:srgbClr val="339933"/>
                </a:solidFill>
                <a:latin typeface="Antiqua-Bold" pitchFamily="2" charset="0"/>
              </a:rPr>
              <a:t>- Развитие познавательных и творческих способностей.</a:t>
            </a:r>
            <a:br>
              <a:rPr lang="ru-RU" sz="1800" b="1" dirty="0">
                <a:solidFill>
                  <a:srgbClr val="339933"/>
                </a:solidFill>
                <a:latin typeface="Antiqua-Bold" pitchFamily="2" charset="0"/>
              </a:rPr>
            </a:br>
            <a:r>
              <a:rPr lang="ru-RU" sz="1800" b="1" dirty="0">
                <a:solidFill>
                  <a:srgbClr val="339933"/>
                </a:solidFill>
                <a:latin typeface="Antiqua-Bold" pitchFamily="2" charset="0"/>
              </a:rPr>
              <a:t>-Дети научатся ухаживать за растениями и познакомятся с условиями их содержания, будут учиться подмечать красоту растительного мира.</a:t>
            </a:r>
            <a:br>
              <a:rPr lang="ru-RU" sz="1800" b="1" dirty="0">
                <a:solidFill>
                  <a:srgbClr val="339933"/>
                </a:solidFill>
                <a:latin typeface="Antiqua-Bold" pitchFamily="2" charset="0"/>
              </a:rPr>
            </a:br>
            <a:r>
              <a:rPr lang="ru-RU" sz="1800" b="1" dirty="0">
                <a:solidFill>
                  <a:srgbClr val="339933"/>
                </a:solidFill>
                <a:latin typeface="Antiqua-Bold" pitchFamily="2" charset="0"/>
              </a:rPr>
              <a:t>-У детей сформируются знания о росте растений в комнатных условиях.</a:t>
            </a:r>
            <a:br>
              <a:rPr lang="ru-RU" sz="1800" b="1" dirty="0">
                <a:solidFill>
                  <a:srgbClr val="339933"/>
                </a:solidFill>
                <a:latin typeface="Antiqua-Bold" pitchFamily="2" charset="0"/>
              </a:rPr>
            </a:br>
            <a:r>
              <a:rPr lang="ru-RU" sz="1800" b="1" dirty="0">
                <a:solidFill>
                  <a:srgbClr val="339933"/>
                </a:solidFill>
                <a:latin typeface="Antiqua-Bold" pitchFamily="2" charset="0"/>
                <a:cs typeface="Times New Roman" pitchFamily="18" charset="0"/>
              </a:rPr>
              <a:t>- Формирование у детей трудолюбия</a:t>
            </a:r>
            <a:br>
              <a:rPr lang="ru-RU" sz="1800" b="1" dirty="0">
                <a:solidFill>
                  <a:srgbClr val="339933"/>
                </a:solidFill>
                <a:latin typeface="Antiqua-Bold" pitchFamily="2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339933"/>
                </a:solidFill>
                <a:latin typeface="Antiqua-Bold" pitchFamily="2" charset="0"/>
                <a:cs typeface="Times New Roman" pitchFamily="18" charset="0"/>
              </a:rPr>
              <a:t> и бережного отношения к природе.</a:t>
            </a:r>
            <a:r>
              <a:rPr lang="ru-RU" sz="1800" b="1" dirty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4571984"/>
            <a:ext cx="336160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Рисунок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1"/>
          <p:cNvSpPr>
            <a:spLocks noChangeArrowheads="1"/>
          </p:cNvSpPr>
          <p:nvPr/>
        </p:nvSpPr>
        <p:spPr bwMode="auto">
          <a:xfrm>
            <a:off x="428596" y="428605"/>
            <a:ext cx="8097837" cy="7725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Antiqua-Bold" pitchFamily="2" charset="0"/>
              </a:rPr>
              <a:t>Этапы работы над проектом</a:t>
            </a:r>
          </a:p>
          <a:p>
            <a:r>
              <a:rPr lang="ru-RU" b="1" dirty="0">
                <a:latin typeface="Antiqua-Bold" pitchFamily="2" charset="0"/>
              </a:rPr>
              <a:t> </a:t>
            </a:r>
            <a:endParaRPr lang="ru-RU" dirty="0">
              <a:latin typeface="Antiqua-Bold" pitchFamily="2" charset="0"/>
            </a:endParaRPr>
          </a:p>
          <a:p>
            <a:r>
              <a:rPr lang="ru-RU" b="1" u="sng" dirty="0">
                <a:solidFill>
                  <a:srgbClr val="339933"/>
                </a:solidFill>
                <a:latin typeface="Antiqua-Bold" pitchFamily="2" charset="0"/>
                <a:cs typeface="Times New Roman" pitchFamily="18" charset="0"/>
              </a:rPr>
              <a:t>1 этап – подготовительный</a:t>
            </a:r>
            <a:r>
              <a:rPr lang="ru-RU" u="sng" dirty="0">
                <a:solidFill>
                  <a:srgbClr val="339933"/>
                </a:solidFill>
                <a:latin typeface="Antiqua-Bold" pitchFamily="2" charset="0"/>
                <a:cs typeface="Times New Roman" pitchFamily="18" charset="0"/>
              </a:rPr>
              <a:t>.</a:t>
            </a:r>
            <a:endParaRPr lang="ru-RU" dirty="0">
              <a:solidFill>
                <a:srgbClr val="339933"/>
              </a:solidFill>
              <a:latin typeface="Antiqua-Bold" pitchFamily="2" charset="0"/>
              <a:cs typeface="Times New Roman" pitchFamily="18" charset="0"/>
            </a:endParaRPr>
          </a:p>
          <a:p>
            <a:pPr lvl="0"/>
            <a:r>
              <a:rPr lang="ru-RU" b="1" dirty="0">
                <a:solidFill>
                  <a:srgbClr val="339933"/>
                </a:solidFill>
                <a:latin typeface="Antiqua-Bold" pitchFamily="2" charset="0"/>
                <a:cs typeface="Times New Roman" pitchFamily="18" charset="0"/>
              </a:rPr>
              <a:t>Сбор информации, материалов по теме. Подобрали художественную литературу: поговорки,  </a:t>
            </a:r>
            <a:r>
              <a:rPr lang="ru-RU" b="1" dirty="0" err="1">
                <a:solidFill>
                  <a:srgbClr val="339933"/>
                </a:solidFill>
                <a:latin typeface="Antiqua-Bold" pitchFamily="2" charset="0"/>
                <a:cs typeface="Times New Roman" pitchFamily="18" charset="0"/>
              </a:rPr>
              <a:t>потешки</a:t>
            </a:r>
            <a:r>
              <a:rPr lang="ru-RU" b="1" dirty="0">
                <a:solidFill>
                  <a:srgbClr val="339933"/>
                </a:solidFill>
                <a:latin typeface="Antiqua-Bold" pitchFamily="2" charset="0"/>
                <a:cs typeface="Times New Roman" pitchFamily="18" charset="0"/>
              </a:rPr>
              <a:t> , стихи, загадки, сказки. рассказы о растениях. Разработка цикла наблюдений, занятий.</a:t>
            </a:r>
          </a:p>
          <a:p>
            <a:endParaRPr lang="ru-RU" b="1" dirty="0">
              <a:solidFill>
                <a:srgbClr val="339933"/>
              </a:solidFill>
              <a:latin typeface="Antiqua-Bold" pitchFamily="2" charset="0"/>
              <a:cs typeface="Times New Roman" pitchFamily="18" charset="0"/>
            </a:endParaRPr>
          </a:p>
          <a:p>
            <a:r>
              <a:rPr lang="ru-RU" b="1" u="sng" dirty="0">
                <a:solidFill>
                  <a:srgbClr val="339933"/>
                </a:solidFill>
                <a:latin typeface="Antiqua-Bold" pitchFamily="2" charset="0"/>
                <a:cs typeface="Times New Roman" pitchFamily="18" charset="0"/>
              </a:rPr>
              <a:t> 2 этап  - исследовательский.</a:t>
            </a:r>
            <a:endParaRPr lang="ru-RU" b="1" dirty="0">
              <a:solidFill>
                <a:srgbClr val="339933"/>
              </a:solidFill>
              <a:latin typeface="Antiqua-Bold" pitchFamily="2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339933"/>
                </a:solidFill>
                <a:latin typeface="Antiqua-Bold" pitchFamily="2" charset="0"/>
                <a:cs typeface="Times New Roman" pitchFamily="18" charset="0"/>
              </a:rPr>
              <a:t>Дети наблюдали за ростом  огурцов, томатов, свеклы, моркови и лука  проводили опыты, беседы. Устанавливали связи: растения - земля, растения - вода, растения - человек. В процессе исследований дети познакомились с художественной литературой об овощах: поговорки,  </a:t>
            </a:r>
            <a:r>
              <a:rPr lang="ru-RU" b="1" dirty="0" err="1">
                <a:solidFill>
                  <a:srgbClr val="339933"/>
                </a:solidFill>
                <a:latin typeface="Antiqua-Bold" pitchFamily="2" charset="0"/>
                <a:cs typeface="Times New Roman" pitchFamily="18" charset="0"/>
              </a:rPr>
              <a:t>потешки</a:t>
            </a:r>
            <a:r>
              <a:rPr lang="ru-RU" b="1" dirty="0">
                <a:solidFill>
                  <a:srgbClr val="339933"/>
                </a:solidFill>
                <a:latin typeface="Antiqua-Bold" pitchFamily="2" charset="0"/>
                <a:cs typeface="Times New Roman" pitchFamily="18" charset="0"/>
              </a:rPr>
              <a:t>, стихи, загадки, сказки, рассказы. Рассматривали иллюстрации, картины на овощную тематику. Проводились занятия, дидактические игры, подвижные игры. </a:t>
            </a:r>
          </a:p>
          <a:p>
            <a:r>
              <a:rPr lang="ru-RU" b="1" dirty="0">
                <a:solidFill>
                  <a:srgbClr val="339933"/>
                </a:solidFill>
                <a:latin typeface="Antiqua-Bold" pitchFamily="2" charset="0"/>
                <a:cs typeface="Times New Roman" pitchFamily="18" charset="0"/>
              </a:rPr>
              <a:t> </a:t>
            </a:r>
          </a:p>
          <a:p>
            <a:r>
              <a:rPr lang="ru-RU" b="1" u="sng" dirty="0">
                <a:solidFill>
                  <a:srgbClr val="339933"/>
                </a:solidFill>
                <a:latin typeface="Antiqua-Bold" pitchFamily="2" charset="0"/>
                <a:cs typeface="Times New Roman" pitchFamily="18" charset="0"/>
              </a:rPr>
              <a:t>3 этап – заключительный.</a:t>
            </a:r>
            <a:endParaRPr lang="ru-RU" b="1" dirty="0">
              <a:solidFill>
                <a:srgbClr val="339933"/>
              </a:solidFill>
              <a:latin typeface="Antiqua-Bold" pitchFamily="2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339933"/>
                </a:solidFill>
                <a:latin typeface="Antiqua-Bold" pitchFamily="2" charset="0"/>
                <a:cs typeface="Times New Roman" pitchFamily="18" charset="0"/>
              </a:rPr>
              <a:t>Проанализировали и обобщили результаты, полученные в процессе исследовательской деятельности детей. Провели дидактические игры: "Овощи и фрукты, «Четвёртый лишний»,Чудесный мешочек», «Что сначала, что потом?», «Узнай на вкус».</a:t>
            </a:r>
          </a:p>
          <a:p>
            <a:r>
              <a:rPr lang="ru-RU" b="1" dirty="0">
                <a:solidFill>
                  <a:srgbClr val="339933"/>
                </a:solidFill>
              </a:rPr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Рисунок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2" descr="F:\фото к проекту\SAM_309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>
            <a:off x="1752556" y="628259"/>
            <a:ext cx="2630788" cy="4105275"/>
          </a:xfrm>
          <a:prstGeom prst="rect">
            <a:avLst/>
          </a:prstGeom>
          <a:ln>
            <a:headEnd/>
            <a:tailEnd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9221" name="Прямоугольник 2"/>
          <p:cNvSpPr>
            <a:spLocks noChangeArrowheads="1"/>
          </p:cNvSpPr>
          <p:nvPr/>
        </p:nvSpPr>
        <p:spPr bwMode="auto">
          <a:xfrm>
            <a:off x="2484438" y="285728"/>
            <a:ext cx="57309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Дидактические игры </a:t>
            </a:r>
          </a:p>
        </p:txBody>
      </p:sp>
      <p:pic>
        <p:nvPicPr>
          <p:cNvPr id="9222" name="Picture 6" descr="J:\НАШЕ ЛИЧНОЕ\ПРОЕКТ\МОЙ ПРОЕКТ 2014Г\дид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080" y="1428737"/>
            <a:ext cx="3573382" cy="2504320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pic>
        <p:nvPicPr>
          <p:cNvPr id="6" name="Picture 2" descr="F:\мама\DSC00517.JPG">
            <a:extLst>
              <a:ext uri="{FF2B5EF4-FFF2-40B4-BE49-F238E27FC236}">
                <a16:creationId xmlns:a16="http://schemas.microsoft.com/office/drawing/2014/main" xmlns="" id="{59909CBB-13E1-4494-BC93-4E0B2A14E5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lum bright="2000"/>
          </a:blip>
          <a:srcRect/>
          <a:stretch>
            <a:fillRect/>
          </a:stretch>
        </p:blipFill>
        <p:spPr bwMode="auto">
          <a:xfrm>
            <a:off x="4355976" y="4038571"/>
            <a:ext cx="4752528" cy="28194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6699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Скругленный прямоугольник 6">
            <a:extLst>
              <a:ext uri="{FF2B5EF4-FFF2-40B4-BE49-F238E27FC236}">
                <a16:creationId xmlns:a16="http://schemas.microsoft.com/office/drawing/2014/main" xmlns="" id="{807ED880-528D-4618-8F66-514E8BC16BA9}"/>
              </a:ext>
            </a:extLst>
          </p:cNvPr>
          <p:cNvSpPr/>
          <p:nvPr/>
        </p:nvSpPr>
        <p:spPr>
          <a:xfrm flipH="1">
            <a:off x="1475656" y="4368179"/>
            <a:ext cx="2807642" cy="715089"/>
          </a:xfrm>
          <a:prstGeom prst="roundRect">
            <a:avLst/>
          </a:prstGeom>
          <a:blipFill>
            <a:blip r:embed="rId7" cstate="screen"/>
            <a:tile tx="0" ty="0" sx="100000" sy="100000" flip="none" algn="tl"/>
          </a:blip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Поливали, рисовали,</a:t>
            </a:r>
            <a:br>
              <a:rPr lang="ru-RU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очень много мы узнали…</a:t>
            </a:r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8383093"/>
      </p:ext>
    </p:extLst>
  </p:cSld>
  <p:clrMapOvr>
    <a:masterClrMapping/>
  </p:clrMapOvr>
</p:sld>
</file>

<file path=ppt/theme/theme1.xml><?xml version="1.0" encoding="utf-8"?>
<a:theme xmlns:a="http://schemas.openxmlformats.org/drawingml/2006/main" name="ОГОРОД+НА+подоконнике+-+копия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ОГОРОД+НА+подоконнике+-+копия.ppt</Template>
  <TotalTime>540</TotalTime>
  <Words>265</Words>
  <Application>Microsoft Office PowerPoint</Application>
  <PresentationFormat>Экран (4:3)</PresentationFormat>
  <Paragraphs>50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ОГОРОД+НА+подоконнике+-+копия</vt:lpstr>
      <vt:lpstr>Слайд 1</vt:lpstr>
      <vt:lpstr>Слайд 2</vt:lpstr>
      <vt:lpstr>  Проект «Огород  на окне»                                        Проект: краткосрочный. Вид проекта: познавательный, творческий. Участники проекта:  дети старшей группы № 3  «Котятки», воспитатели Посадили огород,                     Посмотрите, что растет!         Будем мы ухаживать,                                      Будем поливать,                                              Будем за росточками                                           Дружно наблюдать!   </vt:lpstr>
      <vt:lpstr>ЦЕЛЬ</vt:lpstr>
      <vt:lpstr> Формировать умение понимать простейшие взаимосвязи в природе (если растение не полить, оно может засохнуть и т.д. )                                                                                                                Дать представления о том, что для роста растений нужны земля, вода и воздух Учить устанавливать причинно-следственные связи с природными явлениями, объектами, свойствами (сезон-растительность - труд людей)                                                                                                                Выявление и распространение передового педагогического опыта. Развивать речь детей, активизировать словарь (корень, посадить, углубление, условия).  Разъяснять значимость труда. Развивать чувство общности детей в группе и навыки сотрудничества. Закреплять знания детей об условиях, необходимых для роста     растения;  Формировать у детей понятия взаимосвязи природа и люди: люди садят, выращивают и ухаживают за растениями, растения вырастают, радуют людей своей красотой, кормят своими плодами. Формировать  представление о выращивании растений из семян. Формировать умение договариваться о распределении работы, ответственное отношение к порученному заданию.  Воспитывать интерес к  уходу за растениями ; накапливать опыт внимательного и заботливого отношения к растущим  растениям. Воспитывать бережное отношение к своему труду, и труду взрослых и детей. Воспитывать желание добиваться результата, чувство ответственности за  участие в общем деле. Воспитывать уважительное взаимоотношение ребенка к взрослым.      </vt:lpstr>
      <vt:lpstr>Слайд 6</vt:lpstr>
      <vt:lpstr>Ожидаемый результат:  -Формирование у детей старшего дошкольного возраста экологических знаний в процессе познавательно-исследовательской   деятельности выращивание растений из семян. - Развитие познавательных и творческих способностей. -Дети научатся ухаживать за растениями и познакомятся с условиями их содержания, будут учиться подмечать красоту растительного мира. -У детей сформируются знания о росте растений в комнатных условиях. - Формирование у детей трудолюбия  и бережного отношения к природе.  </vt:lpstr>
      <vt:lpstr>Слайд 8</vt:lpstr>
      <vt:lpstr>Слайд 9</vt:lpstr>
      <vt:lpstr>Слайд 10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Пользователь</cp:lastModifiedBy>
  <cp:revision>72</cp:revision>
  <dcterms:created xsi:type="dcterms:W3CDTF">2014-05-11T14:15:39Z</dcterms:created>
  <dcterms:modified xsi:type="dcterms:W3CDTF">2022-11-14T15:06:08Z</dcterms:modified>
</cp:coreProperties>
</file>