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D1C1-4AAA-4834-9DD1-694E19906690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1BB59-B208-445D-A62C-3E8617AEC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D1C1-4AAA-4834-9DD1-694E19906690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1BB59-B208-445D-A62C-3E8617AEC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D1C1-4AAA-4834-9DD1-694E19906690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1BB59-B208-445D-A62C-3E8617AEC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D1C1-4AAA-4834-9DD1-694E19906690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1BB59-B208-445D-A62C-3E8617AEC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D1C1-4AAA-4834-9DD1-694E19906690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1BB59-B208-445D-A62C-3E8617AEC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D1C1-4AAA-4834-9DD1-694E19906690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1BB59-B208-445D-A62C-3E8617AEC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D1C1-4AAA-4834-9DD1-694E19906690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1BB59-B208-445D-A62C-3E8617AEC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D1C1-4AAA-4834-9DD1-694E19906690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1BB59-B208-445D-A62C-3E8617AEC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D1C1-4AAA-4834-9DD1-694E19906690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1BB59-B208-445D-A62C-3E8617AEC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D1C1-4AAA-4834-9DD1-694E19906690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1BB59-B208-445D-A62C-3E8617AEC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D1C1-4AAA-4834-9DD1-694E19906690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1BB59-B208-445D-A62C-3E8617AEC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2D1C1-4AAA-4834-9DD1-694E19906690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1BB59-B208-445D-A62C-3E8617AEC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с текстом учебника в рамках технологии развития критического мышления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Учитель математики МКОУ «Третьяковская СОШ</a:t>
            </a:r>
            <a:r>
              <a:rPr lang="ru-RU" dirty="0" smtClean="0"/>
              <a:t>» Третьяковского района , Алтайского края, </a:t>
            </a:r>
            <a:r>
              <a:rPr lang="ru-RU" dirty="0" err="1" smtClean="0"/>
              <a:t>Волженина</a:t>
            </a:r>
            <a:r>
              <a:rPr lang="ru-RU" dirty="0" smtClean="0"/>
              <a:t> Татьяна Алексеевна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 урока</a:t>
            </a:r>
            <a:endParaRPr lang="ru-RU" dirty="0"/>
          </a:p>
        </p:txBody>
      </p:sp>
      <p:pic>
        <p:nvPicPr>
          <p:cNvPr id="1026" name="Picture 2" descr="C:\Documents and Settings\Волженины\Рабочий стол\учебник 6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412776"/>
            <a:ext cx="4392488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 урока (продолжение)</a:t>
            </a:r>
            <a:endParaRPr lang="ru-RU" dirty="0"/>
          </a:p>
        </p:txBody>
      </p:sp>
      <p:pic>
        <p:nvPicPr>
          <p:cNvPr id="1026" name="Picture 2" descr="C:\Documents and Settings\Волженины\Рабочий стол\учебник 6-2-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600200"/>
            <a:ext cx="5112568" cy="4781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Критическое мышление-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Способность анализировать информацию с позиции логики и личностно- психологического подхода с тем, чтобы применять полученные результаты, как к стандартным, так и нестандартным ситуациям, вопросам и проблемам. Критическое мышление- это способность ставить новые вопросы, вырабатывать разнообразные аргументы, принимать независимые продуманные решения.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технологии-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Обеспечить развитие критического мышления посредством интерактивного включения учащихся в образовательный процесс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действий учителя и учащихся на уроке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ru-RU" dirty="0" smtClean="0"/>
              <a:t>«Вызов» (актуализация субъективного опыта)</a:t>
            </a:r>
          </a:p>
          <a:p>
            <a:pPr marL="514350" indent="-514350"/>
            <a:r>
              <a:rPr lang="ru-RU" dirty="0" smtClean="0"/>
              <a:t>«Осмысление»</a:t>
            </a:r>
          </a:p>
          <a:p>
            <a:pPr marL="514350" indent="-514350"/>
            <a:r>
              <a:rPr lang="ru-RU" dirty="0" smtClean="0"/>
              <a:t>«Чтение с пометками»</a:t>
            </a:r>
          </a:p>
          <a:p>
            <a:pPr marL="514350" indent="-514350"/>
            <a:r>
              <a:rPr lang="ru-RU" dirty="0" smtClean="0"/>
              <a:t>«Рефлексия»</a:t>
            </a:r>
          </a:p>
          <a:p>
            <a:pPr marL="514350" indent="-514350"/>
            <a:r>
              <a:rPr lang="ru-RU" dirty="0" smtClean="0"/>
              <a:t>«Домашнее задание»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«Чтение с пометками»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22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Действия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Действия учащихся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dirty="0" smtClean="0"/>
                        <a:t>Предлагает</a:t>
                      </a:r>
                      <a:r>
                        <a:rPr lang="ru-RU" baseline="0" dirty="0" smtClean="0"/>
                        <a:t> каждому ученику текст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baseline="0" dirty="0" smtClean="0"/>
                        <a:t>Дает задание учащимся: читаем и делаем в тексте пометки (не более 10 мин)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baseline="0" dirty="0" smtClean="0"/>
                        <a:t>Пометки: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baseline="0" dirty="0" smtClean="0"/>
                        <a:t>«</a:t>
                      </a:r>
                      <a:r>
                        <a:rPr lang="en-US" baseline="0" dirty="0" smtClean="0"/>
                        <a:t>V</a:t>
                      </a:r>
                      <a:r>
                        <a:rPr lang="ru-RU" baseline="0" dirty="0" smtClean="0"/>
                        <a:t>»- «знаю»; «-»- «противоречит моим начальным представлениям»; «?»- «хочу узнать»; «+»- «это для меня новое»</a:t>
                      </a:r>
                    </a:p>
                    <a:p>
                      <a:pPr marL="342900" indent="-342900">
                        <a:buFont typeface="+mj-lt"/>
                        <a:buAutoNum type="arabicPeriod" startAt="3"/>
                      </a:pPr>
                      <a:r>
                        <a:rPr lang="ru-RU" baseline="0" dirty="0" smtClean="0"/>
                        <a:t>Предлагает учащимся продолжить работу с маркировочной таблицей индивидуально.</a:t>
                      </a:r>
                    </a:p>
                    <a:p>
                      <a:pPr marL="342900" indent="-342900">
                        <a:buFont typeface="+mj-lt"/>
                        <a:buAutoNum type="arabicPeriod" startAt="3"/>
                      </a:pPr>
                      <a:r>
                        <a:rPr lang="ru-RU" baseline="0" dirty="0" smtClean="0"/>
                        <a:t>Предлагает учащимся обсудить данные, записанные в третьей колонке в ходе самостоятельной работы.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Получают распечатку текста(или читают текст учебника)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Пи чтении текста делают пометки. 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Самостоятельно заполняют маркировочную таблицу в соответствии с пометками в тексте.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Участвуют в обсуждении.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«Чтение с пометками»</a:t>
            </a:r>
            <a:br>
              <a:rPr lang="ru-RU" dirty="0" smtClean="0"/>
            </a:br>
            <a:r>
              <a:rPr lang="ru-RU" dirty="0" smtClean="0"/>
              <a:t>(продолжение)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02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Действия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Действия учащихся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Помогает учащимся заполнить колонку «Узнал новое»</a:t>
                      </a:r>
                    </a:p>
                    <a:p>
                      <a:r>
                        <a:rPr lang="ru-RU" dirty="0" smtClean="0"/>
                        <a:t>5. Предлагает учащимся обсудить  </a:t>
                      </a:r>
                      <a:r>
                        <a:rPr lang="ru-RU" baseline="0" dirty="0" smtClean="0"/>
                        <a:t> дан-</a:t>
                      </a:r>
                    </a:p>
                    <a:p>
                      <a:r>
                        <a:rPr lang="ru-RU" baseline="0" dirty="0" smtClean="0"/>
                        <a:t>     </a:t>
                      </a:r>
                      <a:r>
                        <a:rPr lang="ru-RU" baseline="0" dirty="0" err="1" smtClean="0"/>
                        <a:t>ные</a:t>
                      </a:r>
                      <a:r>
                        <a:rPr lang="ru-RU" baseline="0" dirty="0" smtClean="0"/>
                        <a:t>, записанные ими </a:t>
                      </a:r>
                      <a:r>
                        <a:rPr lang="ru-RU" baseline="0" dirty="0" err="1" smtClean="0"/>
                        <a:t>самостоятель</a:t>
                      </a:r>
                      <a:r>
                        <a:rPr lang="ru-RU" baseline="0" dirty="0" smtClean="0"/>
                        <a:t>-</a:t>
                      </a:r>
                    </a:p>
                    <a:p>
                      <a:r>
                        <a:rPr lang="ru-RU" baseline="0" dirty="0" smtClean="0"/>
                        <a:t>     но в колонку «Хочу узнать»</a:t>
                      </a:r>
                    </a:p>
                    <a:p>
                      <a:r>
                        <a:rPr lang="ru-RU" baseline="0" dirty="0" smtClean="0"/>
                        <a:t> 6. Дает установку на домашнее зада-</a:t>
                      </a:r>
                    </a:p>
                    <a:p>
                      <a:r>
                        <a:rPr lang="ru-RU" baseline="0" dirty="0" smtClean="0"/>
                        <a:t>     </a:t>
                      </a:r>
                      <a:r>
                        <a:rPr lang="ru-RU" baseline="0" dirty="0" err="1" smtClean="0"/>
                        <a:t>ние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5. Участвуют в обсуждении. Отвечают </a:t>
                      </a:r>
                    </a:p>
                    <a:p>
                      <a:r>
                        <a:rPr lang="ru-RU" dirty="0" smtClean="0"/>
                        <a:t>     на вопросы учителя. Предлагают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r>
                        <a:rPr lang="ru-RU" baseline="0" dirty="0" smtClean="0"/>
                        <a:t>     свои варианты вопросов.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</a:t>
            </a:r>
            <a:r>
              <a:rPr lang="ru-RU" smtClean="0"/>
              <a:t>опыта работы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Фрагмент </a:t>
            </a:r>
            <a:r>
              <a:rPr lang="ru-RU" dirty="0" smtClean="0"/>
              <a:t>работы на уроке</a:t>
            </a:r>
            <a:r>
              <a:rPr lang="ru-RU" dirty="0" smtClean="0"/>
              <a:t> </a:t>
            </a:r>
            <a:r>
              <a:rPr lang="ru-RU" dirty="0" smtClean="0"/>
              <a:t>математики в 6 классе по теме «Положительные и отрицательные числа» (авторы учебника: А.Г. Мерзляк, В.Б. Полонский, М.С. Якир. Москва. Издательский центр «</a:t>
            </a:r>
            <a:r>
              <a:rPr lang="ru-RU" dirty="0" err="1" smtClean="0"/>
              <a:t>Вентана</a:t>
            </a:r>
            <a:r>
              <a:rPr lang="ru-RU" dirty="0" smtClean="0"/>
              <a:t> Граф», 2020 г)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этапа «Чтение с пометками»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Учащиеся читают текст параграфа 29 и делают пометки.(10 мин)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Самостоятельно заполняют маркировочную таблицу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Идет обсуждение нового материала с помощью данных таблицы. Учащиеся отвечают на вопросы учителя.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Учащиеся предлагают свои варианты вопросов по теме и обсуждают их в паре. 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Маркировочная таблица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Знаю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Хочу узнать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Узнал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402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Работа с текстом учебника в рамках технологии развития критического мышления</vt:lpstr>
      <vt:lpstr>Критическое мышление-</vt:lpstr>
      <vt:lpstr>Цель технологии-</vt:lpstr>
      <vt:lpstr>Этапы действий учителя и учащихся на уроке</vt:lpstr>
      <vt:lpstr>«Чтение с пометками»</vt:lpstr>
      <vt:lpstr>«Чтение с пометками» (продолжение)</vt:lpstr>
      <vt:lpstr>Из опыта работы</vt:lpstr>
      <vt:lpstr>Ход этапа «Чтение с пометками»</vt:lpstr>
      <vt:lpstr>Маркировочная таблица</vt:lpstr>
      <vt:lpstr>Материалы урока</vt:lpstr>
      <vt:lpstr>Материалы урока (продолжение)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текстом учебника в рамках технологии развития критического мышления</dc:title>
  <dc:creator>User</dc:creator>
  <cp:lastModifiedBy>User</cp:lastModifiedBy>
  <cp:revision>9</cp:revision>
  <dcterms:created xsi:type="dcterms:W3CDTF">2022-01-12T17:48:53Z</dcterms:created>
  <dcterms:modified xsi:type="dcterms:W3CDTF">2022-01-12T19:18:27Z</dcterms:modified>
</cp:coreProperties>
</file>