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65" r:id="rId6"/>
    <p:sldId id="267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81" r:id="rId16"/>
    <p:sldId id="277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D60093"/>
    <a:srgbClr val="00CC00"/>
    <a:srgbClr val="66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543" autoAdjust="0"/>
    <p:restoredTop sz="94652" autoAdjust="0"/>
  </p:normalViewPr>
  <p:slideViewPr>
    <p:cSldViewPr>
      <p:cViewPr varScale="1">
        <p:scale>
          <a:sx n="84" d="100"/>
          <a:sy n="84" d="100"/>
        </p:scale>
        <p:origin x="-3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1890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2544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5795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9630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03649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02328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8089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8429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58427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37602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5923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88640"/>
            <a:ext cx="8892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rgbClr val="0000CC"/>
              </a:solidFill>
            </a:endParaRPr>
          </a:p>
          <a:p>
            <a:pPr algn="ctr"/>
            <a:r>
              <a:rPr lang="ru-RU" sz="2800" dirty="0">
                <a:solidFill>
                  <a:srgbClr val="0000CC"/>
                </a:solidFill>
              </a:rPr>
              <a:t>Дидактическое игровое пособие                                «Речевая избушка».</a:t>
            </a:r>
            <a:r>
              <a:rPr lang="ru-RU" sz="2800" b="1" dirty="0"/>
              <a:t>                                                           </a:t>
            </a:r>
            <a:endParaRPr lang="ru-RU" sz="1600" dirty="0">
              <a:solidFill>
                <a:srgbClr val="0000CC"/>
              </a:solidFill>
            </a:endParaRPr>
          </a:p>
          <a:p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sz="1800" b="1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оспитатель </a:t>
            </a:r>
            <a:r>
              <a:rPr lang="ru-RU" sz="18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                                                                                                                           </a:t>
            </a:r>
            <a:r>
              <a:rPr lang="ru-RU" sz="1800" b="1" dirty="0" err="1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Воскобоева</a:t>
            </a:r>
            <a:r>
              <a:rPr lang="ru-RU" sz="18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Лариса  </a:t>
            </a:r>
            <a:r>
              <a:rPr lang="ru-RU" sz="1800" b="1" dirty="0" err="1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Мансуровна</a:t>
            </a:r>
            <a:r>
              <a:rPr lang="ru-RU" sz="18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E:\Картинки для презентаций\0_11fc53_79dce0b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94" y="3068960"/>
            <a:ext cx="2505357" cy="3528392"/>
          </a:xfrm>
          <a:prstGeom prst="rect">
            <a:avLst/>
          </a:prstGeom>
          <a:noFill/>
        </p:spPr>
      </p:pic>
      <p:pic>
        <p:nvPicPr>
          <p:cNvPr id="4" name="Рисунок 3" descr="https://pbs.twimg.com/media/DQr9fJ4X0AEuiuK.jpg:larg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348880"/>
            <a:ext cx="6120680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301167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МДОАУ "Детский сад № 101"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744416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502221"/>
            <a:ext cx="8280920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из волшебной коробочки</a:t>
            </a:r>
            <a:r>
              <a:rPr lang="ru-RU" sz="2800" b="1" dirty="0">
                <a:solidFill>
                  <a:srgbClr val="0000CC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: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Дидактическая игра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ctr" eaLnBrk="0" hangingPunct="0"/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«Паровозик – </a:t>
            </a:r>
            <a:r>
              <a:rPr lang="ru-RU" sz="2000" b="1" dirty="0" err="1">
                <a:solidFill>
                  <a:srgbClr val="0000CC"/>
                </a:solidFill>
              </a:rPr>
              <a:t>буквовозик</a:t>
            </a:r>
            <a:r>
              <a:rPr lang="ru-RU" sz="2000" b="1" dirty="0">
                <a:solidFill>
                  <a:srgbClr val="0000CC"/>
                </a:solidFill>
              </a:rPr>
              <a:t>»,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 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фонематического слуха; формирование навыков звукового и слогового анализа и синтеза слов; развитие умения определять местонахождение звука в слове.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Варианты использования игры.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eaLnBrk="0" hangingPunct="0"/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Педагог показывает детям веселый паровозик и  картинки, объясняет: 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0000CC"/>
                </a:solidFill>
              </a:rPr>
              <a:t>«Паровозик- </a:t>
            </a:r>
            <a:r>
              <a:rPr lang="ru-RU" sz="2000" b="1" dirty="0" err="1">
                <a:solidFill>
                  <a:srgbClr val="0000CC"/>
                </a:solidFill>
              </a:rPr>
              <a:t>буквовозик</a:t>
            </a:r>
            <a:r>
              <a:rPr lang="ru-RU" sz="2000" b="1" dirty="0">
                <a:solidFill>
                  <a:srgbClr val="0000CC"/>
                </a:solidFill>
              </a:rPr>
              <a:t>»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отправляется в Звуковой город. Он повезет подарки для звука [А]. В первый вагон можно погрузить подарки, в названии которых звук [А] слышится в начале слова, во второй вагон – подарки, в названии которых звук [А] слышится в середине слова, а в третий вагон – подарки, в названии которых звук [А] слышится последним».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744416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717665"/>
            <a:ext cx="8280920" cy="40934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solidFill>
                  <a:srgbClr val="0000CC"/>
                </a:solidFill>
              </a:rPr>
              <a:t>Дидактическая игра - </a:t>
            </a:r>
            <a:r>
              <a:rPr lang="ru-RU" sz="2000" b="1" dirty="0" err="1">
                <a:solidFill>
                  <a:srgbClr val="0000CC"/>
                </a:solidFill>
              </a:rPr>
              <a:t>фланелеграф</a:t>
            </a:r>
            <a:r>
              <a:rPr lang="ru-RU" sz="2000" b="1" dirty="0">
                <a:solidFill>
                  <a:srgbClr val="0000CC"/>
                </a:solidFill>
              </a:rPr>
              <a:t>.                                                                                            «Времена года»                                                                                                                  Цель:</a:t>
            </a:r>
            <a:r>
              <a:rPr lang="ru-RU" sz="2000" dirty="0">
                <a:solidFill>
                  <a:srgbClr val="0000CC"/>
                </a:solidFill>
              </a:rPr>
              <a:t> </a:t>
            </a:r>
            <a:r>
              <a:rPr lang="ru-RU" sz="2000" dirty="0"/>
              <a:t>закреплять с детьми времена года по их признаку, находить соответствующие картинки; развивать зрительную память, внимание.</a:t>
            </a:r>
          </a:p>
          <a:p>
            <a:pPr algn="ctr"/>
            <a:r>
              <a:rPr lang="ru-RU" sz="2000" b="1" dirty="0">
                <a:solidFill>
                  <a:srgbClr val="0000CC"/>
                </a:solidFill>
              </a:rPr>
              <a:t>Ход игры:</a:t>
            </a:r>
            <a:r>
              <a:rPr lang="ru-RU" sz="2000" dirty="0">
                <a:solidFill>
                  <a:srgbClr val="0000CC"/>
                </a:solidFill>
              </a:rPr>
              <a:t> </a:t>
            </a:r>
          </a:p>
          <a:p>
            <a:r>
              <a:rPr lang="ru-RU" sz="2000" dirty="0"/>
              <a:t>На столе перед детьми картинки с  признаками времен  года, и явлениями природы. Воспитатель предлагает ребенку взять картинку  и прикрепить на </a:t>
            </a:r>
            <a:r>
              <a:rPr lang="ru-RU" sz="2000" dirty="0" err="1"/>
              <a:t>фланелеграф</a:t>
            </a:r>
            <a:r>
              <a:rPr lang="ru-RU" sz="2000" dirty="0"/>
              <a:t>  ту картинку,  которая соответствует определенному времени года. Необходимо назвать каждому ребёнку свое время года, объяснить, почему он выбрал ту или иную картинку.</a:t>
            </a:r>
          </a:p>
          <a:p>
            <a:r>
              <a:rPr lang="ru-RU" sz="2000" b="1" dirty="0"/>
              <a:t> 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744416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27584" y="717665"/>
            <a:ext cx="7632848" cy="40934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solidFill>
                  <a:srgbClr val="0000CC"/>
                </a:solidFill>
              </a:rPr>
              <a:t>Дидактическая игра:</a:t>
            </a:r>
            <a:r>
              <a:rPr lang="ru-RU" sz="2000" dirty="0">
                <a:solidFill>
                  <a:srgbClr val="0000CC"/>
                </a:solidFill>
              </a:rPr>
              <a:t>                                                                                                                                   </a:t>
            </a:r>
            <a:r>
              <a:rPr lang="ru-RU" sz="2000" b="1" dirty="0">
                <a:solidFill>
                  <a:srgbClr val="0000CC"/>
                </a:solidFill>
              </a:rPr>
              <a:t>«Четыре времени года»</a:t>
            </a:r>
            <a:r>
              <a:rPr lang="ru-RU" sz="2000" dirty="0"/>
              <a:t>                                                                                       </a:t>
            </a:r>
            <a:r>
              <a:rPr lang="ru-RU" sz="2000" b="1" dirty="0">
                <a:solidFill>
                  <a:srgbClr val="0000CC"/>
                </a:solidFill>
              </a:rPr>
              <a:t>Цель:</a:t>
            </a:r>
            <a:r>
              <a:rPr lang="ru-RU" sz="2000" b="1" dirty="0"/>
              <a:t> </a:t>
            </a:r>
            <a:r>
              <a:rPr lang="ru-RU" sz="2000" dirty="0"/>
              <a:t>Формирование представлений у детей о временах года, о цикличности природных явлений, развитие познавательного интереса.                                                                                                         </a:t>
            </a:r>
            <a:r>
              <a:rPr lang="ru-RU" sz="2000" b="1" dirty="0">
                <a:solidFill>
                  <a:srgbClr val="0000CC"/>
                </a:solidFill>
              </a:rPr>
              <a:t>Ход игры:</a:t>
            </a:r>
            <a:r>
              <a:rPr lang="ru-RU" sz="2000" dirty="0">
                <a:solidFill>
                  <a:srgbClr val="0000CC"/>
                </a:solidFill>
              </a:rPr>
              <a:t>  </a:t>
            </a:r>
            <a:r>
              <a:rPr lang="ru-RU" sz="2000" dirty="0"/>
              <a:t>Воспитатель спрашивает: "Какое сейчас время года? Почему вы думаете, что сейчас это время года. Назовите его приметы. Дети по очереди называют приметы заданного времени  года  и выставляют на доску соответствующую карточку с изображением названной приметы, составляя предложение. Например: "Я думаю, что сейчас зима, потому что идет снег".</a:t>
            </a:r>
          </a:p>
          <a:p>
            <a:r>
              <a:rPr lang="ru-RU" sz="2000" b="1" dirty="0"/>
              <a:t> 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744416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27584" y="671813"/>
            <a:ext cx="7776864" cy="47089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solidFill>
                  <a:srgbClr val="0000CC"/>
                </a:solidFill>
              </a:rPr>
              <a:t>«</a:t>
            </a:r>
            <a:r>
              <a:rPr lang="ru-RU" sz="2000" b="1" dirty="0" err="1">
                <a:solidFill>
                  <a:srgbClr val="0000CC"/>
                </a:solidFill>
              </a:rPr>
              <a:t>Мнемотаблицы</a:t>
            </a:r>
            <a:r>
              <a:rPr lang="ru-RU" sz="2000" b="1" dirty="0">
                <a:solidFill>
                  <a:srgbClr val="0000CC"/>
                </a:solidFill>
              </a:rPr>
              <a:t>  для  обучения детей 4-5 лет рассказыванию сказок»</a:t>
            </a:r>
            <a:endParaRPr lang="ru-RU" sz="2000" dirty="0">
              <a:solidFill>
                <a:srgbClr val="0000CC"/>
              </a:solidFill>
            </a:endParaRPr>
          </a:p>
          <a:p>
            <a:r>
              <a:rPr lang="ru-RU" sz="2000" b="1" dirty="0">
                <a:solidFill>
                  <a:srgbClr val="0000CC"/>
                </a:solidFill>
              </a:rPr>
              <a:t>Цель:</a:t>
            </a:r>
            <a:r>
              <a:rPr lang="ru-RU" sz="2000" dirty="0">
                <a:solidFill>
                  <a:srgbClr val="0000CC"/>
                </a:solidFill>
              </a:rPr>
              <a:t> </a:t>
            </a:r>
            <a:r>
              <a:rPr lang="ru-RU" sz="2000" dirty="0"/>
              <a:t>Развивать у детей умения с помощью графической аналогии, а также с помощью заместителей понимать и рассказывать знакомые сказки по </a:t>
            </a:r>
            <a:r>
              <a:rPr lang="ru-RU" sz="2000" dirty="0" err="1"/>
              <a:t>мнемотаблице</a:t>
            </a:r>
            <a:r>
              <a:rPr lang="ru-RU" sz="2000" dirty="0"/>
              <a:t> и коллажу.                                                                                                 Развивать психические процессы: память(различные виды), внимание, мышление.                                                                         </a:t>
            </a:r>
            <a:r>
              <a:rPr lang="ru-RU" sz="2000" b="1" dirty="0">
                <a:solidFill>
                  <a:srgbClr val="0000CC"/>
                </a:solidFill>
              </a:rPr>
              <a:t>Игра «ОН – ОНА – ОНО»</a:t>
            </a:r>
            <a:r>
              <a:rPr lang="ru-RU" sz="2000" dirty="0">
                <a:solidFill>
                  <a:srgbClr val="0000CC"/>
                </a:solidFill>
              </a:rPr>
              <a:t> </a:t>
            </a:r>
            <a:r>
              <a:rPr lang="ru-RU" sz="2000" u="sng" dirty="0">
                <a:solidFill>
                  <a:srgbClr val="0000CC"/>
                </a:solidFill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Цель:</a:t>
            </a:r>
            <a:r>
              <a:rPr lang="ru-RU" sz="2000" dirty="0"/>
              <a:t> Упражнять детей в классификации, соотнесение существительных мужского, женского, среднего рода; подбирать карточки слова, подходящие по смыслу; обогащение словаря путем подбора слов; обучение детей согласованию существительных с местоимениями </a:t>
            </a:r>
            <a:r>
              <a:rPr lang="ru-RU" sz="2000" dirty="0" err="1"/>
              <a:t>он,она,они</a:t>
            </a:r>
            <a:r>
              <a:rPr lang="ru-RU" sz="2000" dirty="0"/>
              <a:t>; а также упражнять различать род притяжательных местоимений мой, моя, мои. </a:t>
            </a:r>
          </a:p>
          <a:p>
            <a:r>
              <a:rPr lang="ru-RU" sz="2000" dirty="0"/>
              <a:t>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744416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364037"/>
            <a:ext cx="7992888" cy="532453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solidFill>
                  <a:srgbClr val="0000CC"/>
                </a:solidFill>
              </a:rPr>
              <a:t>Дидактическая игра «Уборка в комнате:</a:t>
            </a:r>
            <a:endParaRPr lang="ru-RU" sz="2000" dirty="0">
              <a:solidFill>
                <a:srgbClr val="0000CC"/>
              </a:solidFill>
            </a:endParaRPr>
          </a:p>
          <a:p>
            <a:pPr algn="ctr"/>
            <a:r>
              <a:rPr lang="ru-RU" sz="2000" b="1" dirty="0">
                <a:solidFill>
                  <a:srgbClr val="0000CC"/>
                </a:solidFill>
              </a:rPr>
              <a:t>расставь по полочкам»</a:t>
            </a:r>
            <a:endParaRPr lang="ru-RU" sz="2000" dirty="0">
              <a:solidFill>
                <a:srgbClr val="0000CC"/>
              </a:solidFill>
            </a:endParaRPr>
          </a:p>
          <a:p>
            <a:r>
              <a:rPr lang="ru-RU" sz="2000" b="1" dirty="0">
                <a:solidFill>
                  <a:srgbClr val="0000CC"/>
                </a:solidFill>
              </a:rPr>
              <a:t>Цель</a:t>
            </a:r>
            <a:r>
              <a:rPr lang="ru-RU" sz="2000" dirty="0">
                <a:solidFill>
                  <a:srgbClr val="0000CC"/>
                </a:solidFill>
              </a:rPr>
              <a:t>: </a:t>
            </a:r>
            <a:r>
              <a:rPr lang="ru-RU" sz="2000" dirty="0"/>
              <a:t>способствовать развитию логического мышления, памяти, речи, умению обобщать, обосновывать.</a:t>
            </a:r>
          </a:p>
          <a:p>
            <a:r>
              <a:rPr lang="ru-RU" sz="2000" b="1" dirty="0">
                <a:solidFill>
                  <a:srgbClr val="0000CC"/>
                </a:solidFill>
              </a:rPr>
              <a:t>Ход игры</a:t>
            </a:r>
            <a:r>
              <a:rPr lang="ru-RU" sz="2000" dirty="0">
                <a:solidFill>
                  <a:srgbClr val="0000CC"/>
                </a:solidFill>
              </a:rPr>
              <a:t>. </a:t>
            </a:r>
            <a:r>
              <a:rPr lang="ru-RU" sz="2000" dirty="0"/>
              <a:t>Раскладываем на доске картинки со шкафчиками и в беспорядке - квадратики с предметами. Предлагаем ребенку сделать уборку. Нужно расставить предметы по нужным полкам в соответствии с их группой по назначению и назвать группу (одежда, посуда, игрушки, обувь, бытовая химия, медицинские принадлежности).</a:t>
            </a:r>
          </a:p>
          <a:p>
            <a:r>
              <a:rPr lang="ru-RU" sz="2000" b="1" dirty="0">
                <a:solidFill>
                  <a:srgbClr val="0000CC"/>
                </a:solidFill>
              </a:rPr>
              <a:t>Речевая игра "Аквариум"</a:t>
            </a:r>
            <a:br>
              <a:rPr lang="ru-RU" sz="2000" b="1" dirty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Цель:</a:t>
            </a:r>
            <a:r>
              <a:rPr lang="ru-RU" sz="2000" b="1" dirty="0"/>
              <a:t> </a:t>
            </a:r>
            <a:r>
              <a:rPr lang="ru-RU" sz="2000" dirty="0"/>
              <a:t>закреплять умение определять место звука в слове.                                                                  </a:t>
            </a:r>
            <a:r>
              <a:rPr lang="ru-RU" sz="2000" b="1" dirty="0">
                <a:solidFill>
                  <a:srgbClr val="0000CC"/>
                </a:solidFill>
              </a:rPr>
              <a:t>Ход игры (на примере звука Ш):</a:t>
            </a:r>
            <a:r>
              <a:rPr lang="ru-RU" sz="2000" dirty="0">
                <a:solidFill>
                  <a:srgbClr val="0000CC"/>
                </a:solidFill>
              </a:rPr>
              <a:t> </a:t>
            </a:r>
            <a:r>
              <a:rPr lang="ru-RU" sz="2000" dirty="0"/>
              <a:t>- Я произнесу 10 слов. Если звук Ш в начале слова, опусти рыбку в первый аквариум, если в конце - в третий и т.п. - Так вы узнаете в каком аквариуме больше рыбок. Слова: шест, сушка, солнышко, камыш, шахматист, душ, шелест, спешить, стишок, малыш.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744416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2826249"/>
            <a:ext cx="7992888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2000" dirty="0"/>
          </a:p>
        </p:txBody>
      </p:sp>
      <p:pic>
        <p:nvPicPr>
          <p:cNvPr id="6" name="Рисунок 5" descr="C:\Users\1\Desktop\Новая папка\20200203_1534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40425" cy="334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Новая папка\20200203_1535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3284985"/>
            <a:ext cx="5940425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ds28.detkin-club.ru/images/parents/08214406_5476c9bd7875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8653" y="702731"/>
            <a:ext cx="2880047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15616" y="820614"/>
            <a:ext cx="7200800" cy="31393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Многофункциональное дидактическое игровое пособие «Речевая избушка» можно использовать как в комплексе, или каждый элемент в отдельности, в зависимости от поставленных целей и задач.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Применение дидактического многофункционального игрового пособия «Речевая избушка» позволяет детям быстрее и прочнее овладеть закономерностями языка, развить у детей фонематические процессы, так как игра для ребенка - источник радости и счастья.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E:\Картинки для презентаций\0_11fc53_79dce0b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56176" y="3356992"/>
            <a:ext cx="2520280" cy="3051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832648"/>
          </a:xfrm>
        </p:spPr>
        <p:txBody>
          <a:bodyPr/>
          <a:lstStyle/>
          <a:p>
            <a:pPr>
              <a:buNone/>
            </a:pPr>
            <a:endParaRPr lang="ru-RU" sz="2800" i="1" dirty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764704"/>
            <a:ext cx="65527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Игровая форма преподнесения материала наиболее соответствует психологическим возможностям дошкольников. Упражнения, которые представляют детям во время игры, не утомляют их, не вызывают негативных реакций и отказа от выполнения в случае неудачи. Игровая форма помогает длительно удерживать интерес ребёнка, повышает мотивационную готовность детей, поддерживает положительный эмоциональный настрой ребёнка. </a:t>
            </a:r>
          </a:p>
          <a:p>
            <a:r>
              <a:rPr lang="ru-RU" sz="2000" dirty="0"/>
              <a:t>С большим интересом воспринимаются детьми интересные истории, сказки и обыгрывание их с помощью коррекционных упражнений. </a:t>
            </a:r>
          </a:p>
          <a:p>
            <a:r>
              <a:rPr lang="ru-RU" sz="2000" dirty="0"/>
              <a:t>Вашему вниманию представлено многофункциональное  дидактическое игровое пособие «Речевая избушка».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r>
              <a:rPr lang="ru-RU" sz="2000" dirty="0"/>
              <a:t>«Речевая избушка» - построена на наглядной основе, включает элементы моделирования.</a:t>
            </a:r>
          </a:p>
          <a:p>
            <a:r>
              <a:rPr lang="ru-RU" sz="2000" b="1" dirty="0"/>
              <a:t>Главная цель:</a:t>
            </a:r>
            <a:r>
              <a:rPr lang="ru-RU" sz="2000" dirty="0"/>
              <a:t>  преодоление проблем, связанных с нарушением речи у детей, с помощью игровых технологий, овладение детьми основами</a:t>
            </a:r>
            <a:r>
              <a:rPr lang="ru-RU" sz="2000" b="1" dirty="0"/>
              <a:t> : </a:t>
            </a:r>
          </a:p>
          <a:p>
            <a:pPr lvl="0"/>
            <a:r>
              <a:rPr lang="ru-RU" sz="2000" dirty="0"/>
              <a:t>звукопроизношения</a:t>
            </a:r>
          </a:p>
          <a:p>
            <a:pPr lvl="0"/>
            <a:r>
              <a:rPr lang="ru-RU" sz="2000" dirty="0"/>
              <a:t>фонематическими процессами</a:t>
            </a:r>
          </a:p>
          <a:p>
            <a:pPr lvl="0"/>
            <a:r>
              <a:rPr lang="ru-RU" sz="2000" dirty="0"/>
              <a:t>словарным запасом</a:t>
            </a:r>
          </a:p>
          <a:p>
            <a:pPr lvl="0"/>
            <a:r>
              <a:rPr lang="ru-RU" sz="2000" dirty="0"/>
              <a:t>грамматическим  строем речи</a:t>
            </a:r>
          </a:p>
          <a:p>
            <a:pPr lvl="0"/>
            <a:r>
              <a:rPr lang="ru-RU" sz="2000" dirty="0"/>
              <a:t>пространственной ориентацией</a:t>
            </a:r>
          </a:p>
          <a:p>
            <a:pPr lvl="0"/>
            <a:r>
              <a:rPr lang="ru-RU" sz="2000" dirty="0"/>
              <a:t>артикуляционной  моторикой</a:t>
            </a:r>
          </a:p>
          <a:p>
            <a:pPr lvl="0"/>
            <a:r>
              <a:rPr lang="ru-RU" sz="2000" dirty="0"/>
              <a:t>связной речью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pic>
        <p:nvPicPr>
          <p:cNvPr id="6" name="Рисунок 5" descr="http://ds28.detkin-club.ru/images/parents/08214406_5476c9bd7875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3" y="2780928"/>
            <a:ext cx="363589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pic>
        <p:nvPicPr>
          <p:cNvPr id="4" name="Содержимое 3" descr="C:\Users\1\Desktop\Новая папка\20200203_12192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568952" cy="57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С правой стороны домика – магнитная доска, на которой помещен </a:t>
            </a:r>
            <a:r>
              <a:rPr lang="ru-RU" sz="2000" b="1" dirty="0"/>
              <a:t>«</a:t>
            </a:r>
            <a:r>
              <a:rPr lang="ru-RU" sz="2000" dirty="0"/>
              <a:t>Паровозик – </a:t>
            </a:r>
            <a:r>
              <a:rPr lang="ru-RU" sz="2000" dirty="0" err="1"/>
              <a:t>буквовозик</a:t>
            </a:r>
            <a:r>
              <a:rPr lang="ru-RU" sz="2000" b="1" dirty="0"/>
              <a:t>»</a:t>
            </a:r>
            <a:r>
              <a:rPr lang="ru-RU" sz="2000" dirty="0"/>
              <a:t>, с помощью которого ребенок в игровой форме определяет позицию звука в слове.                                А так же с помощью Паровозика – </a:t>
            </a:r>
            <a:r>
              <a:rPr lang="ru-RU" sz="2000" dirty="0" err="1"/>
              <a:t>буквовозика</a:t>
            </a:r>
            <a:r>
              <a:rPr lang="ru-RU" sz="2000" dirty="0"/>
              <a:t> можно определить количество слогов в слове.                                                      Под магнитной доской располагается волшебная коробочка  в которой помещаются предметные картинки, дидактические игры и карточки с артикуляционной гимнастикой.</a:t>
            </a:r>
          </a:p>
          <a:p>
            <a:pPr>
              <a:buNone/>
            </a:pPr>
            <a:r>
              <a:rPr lang="ru-RU" sz="2000" dirty="0"/>
              <a:t>Играя в них, у ребенка формируются лексико-грамматические категории, развивается связная речь.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241375"/>
            <a:ext cx="8496944" cy="28815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Вокруг Домика располагается «Весёлый заборчик» из карандашей.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Цвет карандашей имеет большое значение: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красных карандашах помещаются буквы, которые обозначают только гласные звуки.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синих карандашах – буквы обозначающие согласные. 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желтых карандашах – беззвучные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ь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ъ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нижней части заборчика  сидят на травке «Звуковые улитки», они  используются  для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автоматизации и дифференциации звуков.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pic>
        <p:nvPicPr>
          <p:cNvPr id="4" name="Рисунок 3" descr="C:\Users\1\Desktop\Новая папка\20200203_1221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280919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83568" y="1390729"/>
            <a:ext cx="7344816" cy="2246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Вот какие замечательные деревья  растут  у нас в саду. Елочка формирует умение  детей подбирать буквы на которые начинаются слова изображенные на картинках,  при правильном ответе она начинает светиться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разноцветными огоньками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на это  волшебное дерево   наоборот нужно подобрать картинку по заданной букве.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6237312"/>
            <a:ext cx="6948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(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/>
              <a:t> </a:t>
            </a:r>
            <a:endParaRPr lang="ru-RU" dirty="0"/>
          </a:p>
        </p:txBody>
      </p:sp>
      <p:pic>
        <p:nvPicPr>
          <p:cNvPr id="4" name="Рисунок 3" descr="C:\Users\1\Desktop\Новая папка\20200203_1226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1" y="0"/>
            <a:ext cx="60486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</TotalTime>
  <Words>457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</cp:lastModifiedBy>
  <cp:revision>155</cp:revision>
  <dcterms:created xsi:type="dcterms:W3CDTF">2010-05-23T14:28:12Z</dcterms:created>
  <dcterms:modified xsi:type="dcterms:W3CDTF">2022-11-14T15:09:46Z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