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9" r:id="rId7"/>
    <p:sldId id="263" r:id="rId8"/>
    <p:sldId id="262" r:id="rId9"/>
    <p:sldId id="264" r:id="rId10"/>
    <p:sldId id="265" r:id="rId11"/>
    <p:sldId id="267" r:id="rId12"/>
    <p:sldId id="270" r:id="rId13"/>
    <p:sldId id="257" r:id="rId14"/>
    <p:sldId id="268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9609"/>
    <a:srgbClr val="8F75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102" d="100"/>
          <a:sy n="102" d="100"/>
        </p:scale>
        <p:origin x="-420" y="-5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9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oboida.ru/upload/iblock/9b5/5043-cristiana-masi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2" name="Picture 4" descr="https://catherineasquithgallery.com/uploads/posts/2021-02/1613025863_229-p-krasivie-oranzhevie-foni-253.jpg"/>
          <p:cNvPicPr>
            <a:picLocks noChangeAspect="1" noChangeArrowheads="1"/>
          </p:cNvPicPr>
          <p:nvPr userDrawn="1"/>
        </p:nvPicPr>
        <p:blipFill>
          <a:blip r:embed="rId1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9512" y="195486"/>
            <a:ext cx="8784976" cy="475483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 w="76200" cap="sq">
            <a:solidFill>
              <a:srgbClr val="B7960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</p:spPr>
      </p:pic>
      <p:pic>
        <p:nvPicPr>
          <p:cNvPr id="18436" name="Picture 4" descr="https://all-t-shirts.ru/goods_images/ru136835II000cec39bc6d9c26610b190ca9b82de8f9d.jpg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656184" cy="1446401"/>
          </a:xfrm>
          <a:prstGeom prst="rect">
            <a:avLst/>
          </a:prstGeom>
          <a:noFill/>
        </p:spPr>
      </p:pic>
      <p:pic>
        <p:nvPicPr>
          <p:cNvPr id="12" name="Picture 4" descr="https://all-t-shirts.ru/goods_images/ru136835II000cec39bc6d9c26610b190ca9b82de8f9d.jpg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1656184" cy="1446401"/>
          </a:xfrm>
          <a:prstGeom prst="rect">
            <a:avLst/>
          </a:prstGeom>
          <a:noFill/>
        </p:spPr>
      </p:pic>
      <p:pic>
        <p:nvPicPr>
          <p:cNvPr id="13" name="Picture 4" descr="https://all-t-shirts.ru/goods_images/ru136835II000cec39bc6d9c26610b190ca9b82de8f9d.jpg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1656184" cy="1446401"/>
          </a:xfrm>
          <a:prstGeom prst="rect">
            <a:avLst/>
          </a:prstGeom>
          <a:noFill/>
        </p:spPr>
      </p:pic>
      <p:pic>
        <p:nvPicPr>
          <p:cNvPr id="14" name="Picture 4" descr="https://all-t-shirts.ru/goods_images/ru136835II000cec39bc6d9c26610b190ca9b82de8f9d.jpg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0"/>
            <a:ext cx="1656184" cy="1446401"/>
          </a:xfrm>
          <a:prstGeom prst="rect">
            <a:avLst/>
          </a:prstGeom>
          <a:noFill/>
        </p:spPr>
      </p:pic>
      <p:pic>
        <p:nvPicPr>
          <p:cNvPr id="15" name="Picture 4" descr="https://all-t-shirts.ru/goods_images/ru136835II000cec39bc6d9c26610b190ca9b82de8f9d.jpg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0"/>
            <a:ext cx="1656184" cy="144640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 userDrawn="1"/>
        </p:nvSpPr>
        <p:spPr>
          <a:xfrm>
            <a:off x="179513" y="2571751"/>
            <a:ext cx="2160240" cy="2503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en-US" sz="1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800" b="1" dirty="0" smtClean="0">
                <a:solidFill>
                  <a:srgbClr val="B79609"/>
                </a:solidFill>
                <a:latin typeface="Monotype Corsiva" pitchFamily="66" charset="0"/>
              </a:rPr>
              <a:t>Щербакова</a:t>
            </a:r>
            <a:r>
              <a:rPr lang="ru-RU" sz="800" b="1" baseline="0" dirty="0" smtClean="0">
                <a:solidFill>
                  <a:srgbClr val="B79609"/>
                </a:solidFill>
                <a:latin typeface="Monotype Corsiva" pitchFamily="66" charset="0"/>
              </a:rPr>
              <a:t> Е.В.</a:t>
            </a:r>
            <a:endParaRPr lang="ru-RU" sz="800" b="1" dirty="0">
              <a:solidFill>
                <a:srgbClr val="B79609"/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B79609"/>
                </a:solidFill>
                <a:latin typeface="Monotype Corsiva" pitchFamily="66" charset="0"/>
              </a:rPr>
              <a:t>Нравственно-патриотическое воспитание детей раннего возраста средствами фольклора</a:t>
            </a:r>
            <a:endParaRPr lang="ru-RU" b="1" dirty="0">
              <a:solidFill>
                <a:srgbClr val="B79609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219822"/>
            <a:ext cx="6840760" cy="131445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                             Автор: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Воспитатель МК ДОУ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«Детский сад №5 «Ромашка»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         Ладыгина Татьяна Александровна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2022г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13" y="2715766"/>
            <a:ext cx="2193032" cy="2193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9502"/>
            <a:ext cx="8445624" cy="1145282"/>
          </a:xfrm>
        </p:spPr>
        <p:txBody>
          <a:bodyPr>
            <a:noAutofit/>
          </a:bodyPr>
          <a:lstStyle/>
          <a:p>
            <a:r>
              <a:rPr lang="ru-RU" sz="2000" b="1" dirty="0"/>
              <a:t>Водичка – водичка, умой мое личико</a:t>
            </a:r>
            <a:r>
              <a:rPr lang="ru-RU" sz="2000" b="1" dirty="0" smtClean="0"/>
              <a:t>,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Чтобы глазки блестели</a:t>
            </a:r>
            <a:r>
              <a:rPr lang="ru-RU" sz="2000" b="1" dirty="0" smtClean="0"/>
              <a:t>,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Чтобы щечки краснели</a:t>
            </a:r>
            <a:r>
              <a:rPr lang="ru-RU" sz="2000" b="1" dirty="0" smtClean="0"/>
              <a:t>,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Чтоб смеялся </a:t>
            </a:r>
            <a:r>
              <a:rPr lang="ru-RU" sz="2000" b="1" dirty="0" smtClean="0"/>
              <a:t>роток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И кусался зубок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9344">
            <a:off x="298378" y="694345"/>
            <a:ext cx="3008210" cy="4010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6369">
            <a:off x="5785519" y="632579"/>
            <a:ext cx="3017259" cy="4023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741885"/>
            <a:ext cx="2360860" cy="31478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633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03598"/>
            <a:ext cx="8229600" cy="339447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«Это — первые и блестящие попытки русской народной педагогики, и я не думаю, чтобы кто-нибудь был в состоянии состязаться в этом случае с педагогическим гением народа»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i="1" dirty="0" smtClean="0"/>
              <a:t>К.Д. Ушинский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898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«Курочка Ряба»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2669">
            <a:off x="1212730" y="1059292"/>
            <a:ext cx="2881002" cy="3841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0114">
            <a:off x="4912454" y="1079028"/>
            <a:ext cx="286231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37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71550"/>
            <a:ext cx="8219256" cy="4104456"/>
          </a:xfrm>
        </p:spPr>
        <p:txBody>
          <a:bodyPr>
            <a:normAutofit fontScale="70000" lnSpcReduction="20000"/>
          </a:bodyPr>
          <a:lstStyle/>
          <a:p>
            <a:endParaRPr lang="ru-RU" sz="1600" dirty="0" smtClean="0"/>
          </a:p>
          <a:p>
            <a:pPr marL="0" indent="0" algn="just">
              <a:buNone/>
            </a:pPr>
            <a:r>
              <a:rPr lang="ru-RU" sz="3000" dirty="0" smtClean="0"/>
              <a:t>	</a:t>
            </a:r>
            <a:r>
              <a:rPr lang="ru-RU" sz="4100" dirty="0" smtClean="0"/>
              <a:t>Таким </a:t>
            </a:r>
            <a:r>
              <a:rPr lang="ru-RU" sz="4100" dirty="0"/>
              <a:t>образом, заложив фундамент с детства</a:t>
            </a:r>
            <a:r>
              <a:rPr lang="ru-RU" sz="4100" dirty="0" smtClean="0"/>
              <a:t>, благодаря фольклору, мы </a:t>
            </a:r>
            <a:r>
              <a:rPr lang="ru-RU" sz="4100" dirty="0"/>
              <a:t>можем надеяться, что воспитали настоящего патриота, любящего свою Родину. Совершенно очевидно, что если и педагоги, и родители будут гордиться своей Родиной, закладывать любовь к Отчизне с самого раннего детства, чтить традиции и обычаи своего народа, то и дети вырастут достойными гражданами общества, ощущающими себя неотъемлемой частью Отечества.</a:t>
            </a:r>
            <a:endParaRPr lang="ru-RU" sz="41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63638"/>
            <a:ext cx="8229600" cy="12961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571750"/>
            <a:ext cx="261029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7574"/>
            <a:ext cx="8229600" cy="38884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	«</a:t>
            </a:r>
            <a:r>
              <a:rPr lang="ru-RU" dirty="0"/>
              <a:t>Разумное воспитание требует, чтобы уже в самом раннем возрасте, еще прежде, чем дети станут хорошо сознавать себя, внушалось им стремление ко всему доброму, истинному. Ранние привычки будут служить основанием, на котором зиждется (строится) жизненное знание нравственности и благородства</a:t>
            </a:r>
            <a:r>
              <a:rPr lang="ru-RU" dirty="0" smtClean="0"/>
              <a:t>».</a:t>
            </a:r>
          </a:p>
          <a:p>
            <a:pPr marL="0" indent="0" algn="r">
              <a:buNone/>
            </a:pPr>
            <a:r>
              <a:rPr lang="ru-RU" i="1" dirty="0"/>
              <a:t>Н. А. Добролюбов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15566"/>
            <a:ext cx="8229600" cy="857250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Цель</a:t>
            </a:r>
            <a:r>
              <a:rPr lang="ru-RU" sz="3600" dirty="0" smtClean="0"/>
              <a:t> педагогического сопровождения по патриотическому воспитанию: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1601" y="1851670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	Создание </a:t>
            </a:r>
            <a:r>
              <a:rPr lang="ru-RU" sz="2400" i="1" dirty="0"/>
              <a:t>условий для становления основ патриотического сознания детей, возможности позитивной социализации ребенка, его всестороннего личностного, морально-нравственного и познавательного развития, развития инициативы и творческих способностей на основе соответствующих дошкольному возрасту видов </a:t>
            </a:r>
            <a:r>
              <a:rPr lang="ru-RU" sz="2400" i="1" dirty="0" smtClean="0"/>
              <a:t>деятельности.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6284" y="84355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Calibri" panose="020F0502020204030204" pitchFamily="34" charset="0"/>
              </a:rPr>
              <a:t>Задачи: </a:t>
            </a:r>
            <a:endParaRPr lang="ru-RU" sz="3200" b="1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75606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• воспитание у ребенка любви и привязанности к своей семье, дому, детскому саду, улице, городу;</a:t>
            </a:r>
          </a:p>
          <a:p>
            <a:pPr algn="just"/>
            <a:r>
              <a:rPr lang="ru-RU" sz="2400" dirty="0"/>
              <a:t>• формирование бережного отношения к природе и всему живому;</a:t>
            </a:r>
          </a:p>
          <a:p>
            <a:pPr algn="just"/>
            <a:r>
              <a:rPr lang="ru-RU" sz="2400" dirty="0"/>
              <a:t>• воспитание уважения к труду;</a:t>
            </a:r>
          </a:p>
          <a:p>
            <a:pPr algn="just"/>
            <a:r>
              <a:rPr lang="ru-RU" sz="2400" dirty="0"/>
              <a:t>• развитие интереса к русским традициям и промыслам;</a:t>
            </a:r>
          </a:p>
          <a:p>
            <a:pPr algn="just"/>
            <a:r>
              <a:rPr lang="ru-RU" sz="2400" dirty="0"/>
              <a:t>• формирование элементарных знаний о правах человека;</a:t>
            </a:r>
          </a:p>
          <a:p>
            <a:pPr algn="just"/>
            <a:r>
              <a:rPr lang="ru-RU" sz="2400" dirty="0"/>
              <a:t>• развитие чувства ответственности;</a:t>
            </a:r>
          </a:p>
          <a:p>
            <a:pPr algn="just"/>
            <a:r>
              <a:rPr lang="ru-RU" sz="2400" dirty="0"/>
              <a:t>• формирование взаимопонимания и дружбы между детьми, сопереживания.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9542"/>
            <a:ext cx="3137718" cy="4183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err="1" smtClean="0"/>
              <a:t>Пестушка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Ходит котик с веничком, </a:t>
            </a:r>
          </a:p>
          <a:p>
            <a:pPr marL="0" indent="0">
              <a:buNone/>
            </a:pPr>
            <a:r>
              <a:rPr lang="ru-RU" dirty="0" smtClean="0"/>
              <a:t>Подметает семечки, подметает крошки</a:t>
            </a:r>
          </a:p>
          <a:p>
            <a:pPr marL="0" indent="0">
              <a:buNone/>
            </a:pPr>
            <a:r>
              <a:rPr lang="ru-RU" dirty="0" smtClean="0"/>
              <a:t>Да кладет в лукошко!</a:t>
            </a:r>
          </a:p>
          <a:p>
            <a:pPr marL="0" indent="0">
              <a:buNone/>
            </a:pPr>
            <a:r>
              <a:rPr lang="ru-RU" dirty="0" smtClean="0"/>
              <a:t>Угостит он птичек – </a:t>
            </a:r>
          </a:p>
          <a:p>
            <a:pPr marL="0" indent="0">
              <a:buNone/>
            </a:pPr>
            <a:r>
              <a:rPr lang="ru-RU" dirty="0" smtClean="0"/>
              <a:t>Голубей, синичек!</a:t>
            </a:r>
          </a:p>
          <a:p>
            <a:pPr marL="0" indent="0">
              <a:buNone/>
            </a:pPr>
            <a:r>
              <a:rPr lang="ru-RU" dirty="0" smtClean="0"/>
              <a:t>А ты крошки собери,</a:t>
            </a:r>
          </a:p>
          <a:p>
            <a:pPr marL="0" indent="0">
              <a:buNone/>
            </a:pPr>
            <a:r>
              <a:rPr lang="ru-RU" dirty="0" smtClean="0"/>
              <a:t>Тоже птичек покорми!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5704">
            <a:off x="576061" y="1337622"/>
            <a:ext cx="2560059" cy="3413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3920">
            <a:off x="5961070" y="1310595"/>
            <a:ext cx="2592452" cy="3456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549" y="1083133"/>
            <a:ext cx="2799575" cy="3732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827583" y="264235"/>
            <a:ext cx="73255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Лейку мы с водой берём</a:t>
            </a:r>
          </a:p>
          <a:p>
            <a:pPr algn="ctr"/>
            <a:r>
              <a:rPr lang="ru-RU" sz="3200" b="1" dirty="0" smtClean="0"/>
              <a:t>Поливать цветы пойдём!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001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6793">
            <a:off x="572733" y="998458"/>
            <a:ext cx="2826482" cy="3768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7226">
            <a:off x="5960695" y="951185"/>
            <a:ext cx="2902490" cy="3869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152" y="1651952"/>
            <a:ext cx="2496999" cy="3329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267744" y="195486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Солнышко, покажись!</a:t>
            </a:r>
          </a:p>
          <a:p>
            <a:pPr algn="ctr"/>
            <a:r>
              <a:rPr lang="ru-RU" sz="2400" b="1" dirty="0" smtClean="0"/>
              <a:t>Красное, снарядись!</a:t>
            </a:r>
          </a:p>
          <a:p>
            <a:pPr algn="ctr"/>
            <a:r>
              <a:rPr lang="ru-RU" sz="2400" b="1" dirty="0" smtClean="0"/>
              <a:t>Поскорей, не робей, </a:t>
            </a:r>
          </a:p>
          <a:p>
            <a:pPr algn="ctr"/>
            <a:r>
              <a:rPr lang="ru-RU" sz="2400" b="1" dirty="0" smtClean="0"/>
              <a:t>Нас ребят обогрей!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3266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51728">
            <a:off x="745070" y="556726"/>
            <a:ext cx="3168647" cy="4224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5356">
            <a:off x="5342664" y="614545"/>
            <a:ext cx="3158554" cy="4211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2187" y="436383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Что растёт на грядке?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83154" y="436383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Осень. Погода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19467" y="12347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Беседы: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87060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Пышка-лепёшка в печи сидела</a:t>
            </a:r>
            <a:br>
              <a:rPr lang="ru-RU" dirty="0" smtClean="0"/>
            </a:br>
            <a:r>
              <a:rPr lang="ru-RU" dirty="0"/>
              <a:t>Н</a:t>
            </a:r>
            <a:r>
              <a:rPr lang="ru-RU" dirty="0" smtClean="0"/>
              <a:t>а нас глядела – в рот захотела!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3893">
            <a:off x="1455015" y="1258734"/>
            <a:ext cx="2658666" cy="3544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173">
            <a:off x="4802647" y="1267603"/>
            <a:ext cx="2645363" cy="3527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145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194</Words>
  <Application>Microsoft Office PowerPoint</Application>
  <PresentationFormat>Экран (16:9)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Нравственно-патриотическое воспитание детей раннего возраста средствами фольклора</vt:lpstr>
      <vt:lpstr>Презентация PowerPoint</vt:lpstr>
      <vt:lpstr>Цель педагогического сопровождения по патриотическому воспитанию: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Пышка-лепёшка в печи сидела На нас глядела – в рот захотела!</vt:lpstr>
      <vt:lpstr>Водичка – водичка, умой мое личико, Чтобы глазки блестели, Чтобы щечки краснели, Чтоб смеялся роток И кусался зубок</vt:lpstr>
      <vt:lpstr>Презентация PowerPoint</vt:lpstr>
      <vt:lpstr>«Курочка Ряба»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Старая пословица век не сломится.</dc:title>
  <dc:creator>Кузьма Щербаков</dc:creator>
  <cp:lastModifiedBy>Татьяна</cp:lastModifiedBy>
  <cp:revision>58</cp:revision>
  <dcterms:created xsi:type="dcterms:W3CDTF">2022-08-23T10:51:44Z</dcterms:created>
  <dcterms:modified xsi:type="dcterms:W3CDTF">2022-11-14T17:12:21Z</dcterms:modified>
</cp:coreProperties>
</file>