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2" r:id="rId1"/>
  </p:sldMasterIdLst>
  <p:notesMasterIdLst>
    <p:notesMasterId r:id="rId22"/>
  </p:notesMasterIdLst>
  <p:sldIdLst>
    <p:sldId id="289" r:id="rId2"/>
    <p:sldId id="286" r:id="rId3"/>
    <p:sldId id="291" r:id="rId4"/>
    <p:sldId id="292" r:id="rId5"/>
    <p:sldId id="293" r:id="rId6"/>
    <p:sldId id="294" r:id="rId7"/>
    <p:sldId id="295" r:id="rId8"/>
    <p:sldId id="296" r:id="rId9"/>
    <p:sldId id="297" r:id="rId10"/>
    <p:sldId id="299" r:id="rId11"/>
    <p:sldId id="300" r:id="rId12"/>
    <p:sldId id="303" r:id="rId13"/>
    <p:sldId id="306" r:id="rId14"/>
    <p:sldId id="309" r:id="rId15"/>
    <p:sldId id="310" r:id="rId16"/>
    <p:sldId id="314" r:id="rId17"/>
    <p:sldId id="302" r:id="rId18"/>
    <p:sldId id="307" r:id="rId19"/>
    <p:sldId id="308" r:id="rId20"/>
    <p:sldId id="315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3AD3E67E-F7A9-480E-8C7A-829145852A0C}" type="datetimeFigureOut">
              <a:rPr lang="ru-RU"/>
              <a:pPr>
                <a:defRPr/>
              </a:pPr>
              <a:t>14.11.2022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5A96D1F7-E225-497C-A28D-91B9E79A63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11586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96D1F7-E225-497C-A28D-91B9E79A6388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20D4657F-167D-4143-BE04-C9DEA7022E11}" type="datetimeFigureOut">
              <a:rPr lang="ru-RU"/>
              <a:pPr>
                <a:defRPr/>
              </a:pPr>
              <a:t>14.11.2022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E261A937-6206-41AA-848D-4DE00D79F0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5CC0317F-848B-49CC-BFD5-F175A6A0E885}" type="datetimeFigureOut">
              <a:rPr lang="ru-RU"/>
              <a:pPr>
                <a:defRPr/>
              </a:pPr>
              <a:t>14.11.2022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E5983ABF-6F4E-449C-9D12-C1348C8DD2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A314F9CC-C4E7-435C-ABF7-44DB800BA4E0}" type="datetimeFigureOut">
              <a:rPr lang="ru-RU"/>
              <a:pPr>
                <a:defRPr/>
              </a:pPr>
              <a:t>14.11.2022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9A5D0F3B-52F6-4892-A446-5194D8C1E4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31E96A14-8EF0-4546-BD70-5B40C2250C13}" type="datetimeFigureOut">
              <a:rPr lang="ru-RU"/>
              <a:pPr>
                <a:defRPr/>
              </a:pPr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A1E71DF9-BE4A-42B7-84E7-3279A4FC14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126B269C-1AA1-4929-BB3F-1B6C5D5A3780}" type="datetimeFigureOut">
              <a:rPr lang="ru-RU"/>
              <a:pPr>
                <a:defRPr/>
              </a:pPr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66651433-2D48-4E89-8F28-3289318018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46953081-85BD-49C6-8C94-05F1B5255501}" type="datetimeFigureOut">
              <a:rPr lang="ru-RU"/>
              <a:pPr>
                <a:defRPr/>
              </a:pPr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BF0E0606-FEF5-47B1-8F3F-367345C9E1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BEA96668-04FE-46BE-9670-FB28A5DDE8DF}" type="datetimeFigureOut">
              <a:rPr lang="ru-RU"/>
              <a:pPr>
                <a:defRPr/>
              </a:pPr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74799395-31E4-4AB5-A480-E68708D64A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1FB1DF74-8BAB-42D5-9CD1-3BD57BE10AC5}" type="datetimeFigureOut">
              <a:rPr lang="ru-RU"/>
              <a:pPr>
                <a:defRPr/>
              </a:pPr>
              <a:t>14.11.2022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97E5C121-3804-427C-ACAC-58A54113E6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21355AFE-1B48-4BF6-926F-DD7DE59C7A2C}" type="datetimeFigureOut">
              <a:rPr lang="ru-RU"/>
              <a:pPr>
                <a:defRPr/>
              </a:pPr>
              <a:t>14.11.2022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62BF792D-7E56-4F22-84A4-C2D47BF967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5B3879EA-2699-4CFA-98FC-B8731D9C71DE}" type="datetimeFigureOut">
              <a:rPr lang="ru-RU"/>
              <a:pPr>
                <a:defRPr/>
              </a:pPr>
              <a:t>14.11.2022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D5DD8207-3C6D-4428-86B1-3CA1F031C5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09FEE5DF-48A9-4005-BAC7-AFEC581C03B2}" type="datetimeFigureOut">
              <a:rPr lang="ru-RU"/>
              <a:pPr>
                <a:defRPr/>
              </a:pPr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CF5EC338-DB81-4E88-81B2-BCD476D8A5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A8D6473A-E9BA-422C-AED2-F5910EAEF7C1}" type="datetimeFigureOut">
              <a:rPr lang="ru-RU"/>
              <a:pPr>
                <a:defRPr/>
              </a:pPr>
              <a:t>14.11.2022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19315F48-7E2E-4CCA-A92B-825D971F93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06E7ACBB-69A2-4FFA-B4C7-00EFC220EC65}" type="datetimeFigureOut">
              <a:rPr lang="ru-RU"/>
              <a:pPr>
                <a:defRPr/>
              </a:pPr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32BB35D1-AEE0-41EA-AE57-B3664B58B3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982779D0-057F-410C-8580-35C7AADD5588}" type="datetimeFigureOut">
              <a:rPr lang="ru-RU"/>
              <a:pPr>
                <a:defRPr/>
              </a:pPr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411E0A89-ADB7-4198-AFDA-378EA04283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A7DD869D-5229-4ED9-BBE6-018C9494CD04}" type="datetimeFigureOut">
              <a:rPr lang="ru-RU"/>
              <a:pPr>
                <a:defRPr/>
              </a:pPr>
              <a:t>14.11.2022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21AC9B69-F800-4DAA-A6E5-5C18013A0D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66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Times New Roman"/>
                <a:cs typeface="+mn-cs"/>
              </a:defRPr>
            </a:lvl1pPr>
          </a:lstStyle>
          <a:p>
            <a:pPr>
              <a:defRPr/>
            </a:pPr>
            <a:fld id="{1C4D4A2F-C712-4E07-A6EE-C7A61FAEDBE9}" type="datetimeFigureOut">
              <a:rPr lang="ru-RU"/>
              <a:pPr>
                <a:defRPr/>
              </a:pPr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Times New Roman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Times New Roman"/>
                <a:cs typeface="+mn-cs"/>
              </a:defRPr>
            </a:lvl1pPr>
          </a:lstStyle>
          <a:p>
            <a:pPr>
              <a:defRPr/>
            </a:pPr>
            <a:fld id="{EE02FB3F-8E72-43A5-9A8E-035A304833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3" r:id="rId1"/>
    <p:sldLayoutId id="2147483904" r:id="rId2"/>
    <p:sldLayoutId id="2147483905" r:id="rId3"/>
    <p:sldLayoutId id="2147483906" r:id="rId4"/>
    <p:sldLayoutId id="2147483907" r:id="rId5"/>
    <p:sldLayoutId id="2147483908" r:id="rId6"/>
    <p:sldLayoutId id="2147483909" r:id="rId7"/>
    <p:sldLayoutId id="2147483910" r:id="rId8"/>
    <p:sldLayoutId id="2147483911" r:id="rId9"/>
    <p:sldLayoutId id="2147483912" r:id="rId10"/>
    <p:sldLayoutId id="2147483913" r:id="rId11"/>
    <p:sldLayoutId id="2147483914" r:id="rId12"/>
    <p:sldLayoutId id="2147483915" r:id="rId13"/>
    <p:sldLayoutId id="2147483916" r:id="rId14"/>
    <p:sldLayoutId id="2147483917" r:id="rId1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7" Type="http://schemas.openxmlformats.org/officeDocument/2006/relationships/image" Target="../media/image6.png"/><Relationship Id="rId2" Type="http://schemas.openxmlformats.org/officeDocument/2006/relationships/audio" Target="file:///D:\&#1052;&#1080;&#1088;&#1086;&#1085;&#1086;&#1074;&#1086;&#1081;%20&#1053;.&#1042;\&#1084;&#1072;&#1089;&#1090;&#1077;&#1088;-&#1082;&#1083;&#1072;&#1089;&#1089;%20&#1089;&#1077;&#1084;&#1077;&#1081;&#1085;&#1099;&#1077;%20&#1094;&#1077;&#1085;&#1085;&#1086;&#1089;&#1090;&#1080;\&#1088;&#1086;&#1076;&#1080;&#1090;&#1077;&#1083;&#1100;&#1089;&#1082;&#1080;&#1081;%20&#1076;&#1086;&#1084;.mp3" TargetMode="External"/><Relationship Id="rId1" Type="http://schemas.microsoft.com/office/2007/relationships/media" Target="file:///D:\&#1052;&#1080;&#1088;&#1086;&#1085;&#1086;&#1074;&#1086;&#1081;%20&#1053;.&#1042;\&#1084;&#1072;&#1089;&#1090;&#1077;&#1088;-&#1082;&#1083;&#1072;&#1089;&#1089;%20&#1089;&#1077;&#1084;&#1077;&#1081;&#1085;&#1099;&#1077;%20&#1094;&#1077;&#1085;&#1085;&#1086;&#1089;&#1090;&#1080;\&#1088;&#1086;&#1076;&#1080;&#1090;&#1077;&#1083;&#1100;&#1089;&#1082;&#1080;&#1081;%20&#1076;&#1086;&#1084;.mp3" TargetMode="Externa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audio" Target="file:///D:\&#1052;&#1080;&#1088;&#1086;&#1085;&#1086;&#1074;&#1086;&#1081;%20&#1053;.&#1042;\&#1084;&#1072;&#1089;&#1090;&#1077;&#1088;-&#1082;&#1083;&#1072;&#1089;&#1089;%20&#1089;&#1077;&#1084;&#1077;&#1081;&#1085;&#1099;&#1077;%20&#1094;&#1077;&#1085;&#1085;&#1086;&#1089;&#1090;&#1080;\&#1076;&#1077;&#1090;&#1089;&#1082;&#1072;&#1103;%20&#1084;&#1077;&#1083;&#1086;&#1076;&#1080;&#1103;.mp3" TargetMode="External"/><Relationship Id="rId1" Type="http://schemas.microsoft.com/office/2007/relationships/media" Target="file:///D:\&#1052;&#1080;&#1088;&#1086;&#1085;&#1086;&#1074;&#1086;&#1081;%20&#1053;.&#1042;\&#1084;&#1072;&#1089;&#1090;&#1077;&#1088;-&#1082;&#1083;&#1072;&#1089;&#1089;%20&#1089;&#1077;&#1084;&#1077;&#1081;&#1085;&#1099;&#1077;%20&#1094;&#1077;&#1085;&#1085;&#1086;&#1089;&#1090;&#1080;\&#1076;&#1077;&#1090;&#1089;&#1082;&#1072;&#1103;%20&#1084;&#1077;&#1083;&#1086;&#1076;&#1080;&#1103;.mp3" TargetMode="External"/><Relationship Id="rId5" Type="http://schemas.openxmlformats.org/officeDocument/2006/relationships/image" Target="../media/image22.png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1.xml"/><Relationship Id="rId4" Type="http://schemas.openxmlformats.org/officeDocument/2006/relationships/image" Target="http://i.ytimg.com/vi/cBArZCl2JeY/maxresdefault.jpg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7" Type="http://schemas.openxmlformats.org/officeDocument/2006/relationships/image" Target="../media/image15.png"/><Relationship Id="rId2" Type="http://schemas.openxmlformats.org/officeDocument/2006/relationships/audio" Target="file:///D:\&#1052;&#1080;&#1088;&#1086;&#1085;&#1086;&#1074;&#1086;&#1081;%20&#1053;.&#1042;\&#1084;&#1072;&#1089;&#1090;&#1077;&#1088;-&#1082;&#1083;&#1072;&#1089;&#1089;%20&#1089;&#1077;&#1084;&#1077;&#1081;&#1085;&#1099;&#1077;%20&#1094;&#1077;&#1085;&#1085;&#1086;&#1089;&#1090;&#1080;\&#1092;&#1086;&#1085;&#1086;&#1074;&#1072;&#1103;.mp3" TargetMode="External"/><Relationship Id="rId1" Type="http://schemas.microsoft.com/office/2007/relationships/media" Target="file:///D:\&#1052;&#1080;&#1088;&#1086;&#1085;&#1086;&#1074;&#1086;&#1081;%20&#1053;.&#1042;\&#1084;&#1072;&#1089;&#1090;&#1077;&#1088;-&#1082;&#1083;&#1072;&#1089;&#1089;%20&#1089;&#1077;&#1084;&#1077;&#1081;&#1085;&#1099;&#1077;%20&#1094;&#1077;&#1085;&#1085;&#1086;&#1089;&#1090;&#1080;\&#1092;&#1086;&#1085;&#1086;&#1074;&#1072;&#1103;.mp3" TargetMode="Externa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3786182" y="6000768"/>
            <a:ext cx="207170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rPr>
              <a:t>г. Калининград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2021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1643042" y="357166"/>
            <a:ext cx="602145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Муниципальное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автономное дошкольное образовательное учреждение №</a:t>
            </a:r>
            <a:r>
              <a:rPr lang="ru-RU" sz="1600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52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родительский дом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42910" y="5857892"/>
            <a:ext cx="1000108" cy="1000108"/>
          </a:xfrm>
          <a:prstGeom prst="rect">
            <a:avLst/>
          </a:prstGeom>
        </p:spPr>
      </p:pic>
      <p:grpSp>
        <p:nvGrpSpPr>
          <p:cNvPr id="13" name="Группа 12"/>
          <p:cNvGrpSpPr/>
          <p:nvPr/>
        </p:nvGrpSpPr>
        <p:grpSpPr>
          <a:xfrm>
            <a:off x="-214346" y="0"/>
            <a:ext cx="9358346" cy="6858000"/>
            <a:chOff x="-214346" y="0"/>
            <a:chExt cx="9358346" cy="6858000"/>
          </a:xfrm>
        </p:grpSpPr>
        <p:pic>
          <p:nvPicPr>
            <p:cNvPr id="1027" name="Picture 3" descr="D:\Новая папка\Desktop\SP UFD U2\клипарты\ромашка\14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409291" y="0"/>
              <a:ext cx="1734709" cy="1428736"/>
            </a:xfrm>
            <a:prstGeom prst="rect">
              <a:avLst/>
            </a:prstGeom>
            <a:noFill/>
          </p:spPr>
        </p:pic>
        <p:pic>
          <p:nvPicPr>
            <p:cNvPr id="4" name="Picture 3" descr="D:\Новая папка\Desktop\SP UFD U2\клипарты\ромашка\14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409291" y="5429264"/>
              <a:ext cx="1734709" cy="1428736"/>
            </a:xfrm>
            <a:prstGeom prst="rect">
              <a:avLst/>
            </a:prstGeom>
            <a:noFill/>
          </p:spPr>
        </p:pic>
        <p:pic>
          <p:nvPicPr>
            <p:cNvPr id="7" name="Picture 3" descr="D:\Новая папка\Desktop\SP UFD U2\клипарты\ромашка\14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-214346" y="0"/>
              <a:ext cx="1734709" cy="1428736"/>
            </a:xfrm>
            <a:prstGeom prst="rect">
              <a:avLst/>
            </a:prstGeom>
            <a:noFill/>
          </p:spPr>
        </p:pic>
        <p:pic>
          <p:nvPicPr>
            <p:cNvPr id="12" name="Picture 2" descr="http://landonhomes.com/wp-content/uploads/Fotolia_27149149_M-1024x683.jpg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751273" y="1000108"/>
              <a:ext cx="7604425" cy="5072098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5" name="Picture 3" descr="D:\Новая папка\Desktop\SP UFD U2\клипарты\ромашка\14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0" y="5429264"/>
              <a:ext cx="1734709" cy="1428736"/>
            </a:xfrm>
            <a:prstGeom prst="rect">
              <a:avLst/>
            </a:prstGeom>
            <a:noFill/>
          </p:spPr>
        </p:pic>
      </p:grpSp>
      <p:pic>
        <p:nvPicPr>
          <p:cNvPr id="14" name="родительский дом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357290" y="6072206"/>
            <a:ext cx="785794" cy="7857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>
                <p:cTn id="8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D:\Новая папка\Desktop\SP UFD U2\клипарты\ромашка\1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09291" y="0"/>
            <a:ext cx="1734709" cy="1428736"/>
          </a:xfrm>
          <a:prstGeom prst="rect">
            <a:avLst/>
          </a:prstGeom>
          <a:noFill/>
        </p:spPr>
      </p:pic>
      <p:pic>
        <p:nvPicPr>
          <p:cNvPr id="4" name="Picture 3" descr="D:\Новая папка\Desktop\SP UFD U2\клипарты\ромашка\1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09291" y="5429264"/>
            <a:ext cx="1734709" cy="1428736"/>
          </a:xfrm>
          <a:prstGeom prst="rect">
            <a:avLst/>
          </a:prstGeom>
          <a:noFill/>
        </p:spPr>
      </p:pic>
      <p:pic>
        <p:nvPicPr>
          <p:cNvPr id="5" name="Picture 3" descr="D:\Новая папка\Desktop\SP UFD U2\клипарты\ромашка\1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429264"/>
            <a:ext cx="1734709" cy="1428736"/>
          </a:xfrm>
          <a:prstGeom prst="rect">
            <a:avLst/>
          </a:prstGeom>
          <a:noFill/>
        </p:spPr>
      </p:pic>
      <p:pic>
        <p:nvPicPr>
          <p:cNvPr id="6" name="Picture 3" descr="D:\Новая папка\Desktop\SP UFD U2\клипарты\ромашка\1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734709" cy="1428736"/>
          </a:xfrm>
          <a:prstGeom prst="rect">
            <a:avLst/>
          </a:prstGeom>
          <a:noFill/>
        </p:spPr>
      </p:pic>
      <p:pic>
        <p:nvPicPr>
          <p:cNvPr id="45057" name="Picture 1" descr="C:\Users\ASUS\Desktop\27\starinnye-foto-1900-1965-h-v-tsvete-1.jpg"/>
          <p:cNvPicPr>
            <a:picLocks noChangeAspect="1" noChangeArrowheads="1"/>
          </p:cNvPicPr>
          <p:nvPr/>
        </p:nvPicPr>
        <p:blipFill>
          <a:blip r:embed="rId4"/>
          <a:srcRect t="1476"/>
          <a:stretch>
            <a:fillRect/>
          </a:stretch>
        </p:blipFill>
        <p:spPr bwMode="auto">
          <a:xfrm>
            <a:off x="381000" y="0"/>
            <a:ext cx="8048652" cy="6677319"/>
          </a:xfrm>
          <a:prstGeom prst="rect">
            <a:avLst/>
          </a:prstGeom>
          <a:noFill/>
        </p:spPr>
      </p:pic>
      <p:pic>
        <p:nvPicPr>
          <p:cNvPr id="45058" name="Picture 2" descr="C:\Users\ASUS\Desktop\27\maxresdefault.jpg"/>
          <p:cNvPicPr>
            <a:picLocks noChangeAspect="1" noChangeArrowheads="1"/>
          </p:cNvPicPr>
          <p:nvPr/>
        </p:nvPicPr>
        <p:blipFill>
          <a:blip r:embed="rId5"/>
          <a:srcRect l="27580" t="4163" r="5291" b="4250"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50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50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5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5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:\Новая папка\Desktop\SP UFD U2\клипарты\ромашка\1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09291" y="5429264"/>
            <a:ext cx="1734709" cy="1428736"/>
          </a:xfrm>
          <a:prstGeom prst="rect">
            <a:avLst/>
          </a:prstGeom>
          <a:noFill/>
        </p:spPr>
      </p:pic>
      <p:pic>
        <p:nvPicPr>
          <p:cNvPr id="5" name="Picture 3" descr="D:\Новая папка\Desktop\SP UFD U2\клипарты\ромашка\1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429264"/>
            <a:ext cx="1734709" cy="1428736"/>
          </a:xfrm>
          <a:prstGeom prst="rect">
            <a:avLst/>
          </a:prstGeom>
          <a:noFill/>
        </p:spPr>
      </p:pic>
      <p:pic>
        <p:nvPicPr>
          <p:cNvPr id="8" name="Picture 3" descr="D:\Новая папка\Desktop\SP UFD U2\клипарты\ромашка\1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09291" y="0"/>
            <a:ext cx="1734709" cy="1428736"/>
          </a:xfrm>
          <a:prstGeom prst="rect">
            <a:avLst/>
          </a:prstGeom>
          <a:noFill/>
        </p:spPr>
      </p:pic>
      <p:pic>
        <p:nvPicPr>
          <p:cNvPr id="7" name="Picture 3" descr="D:\Новая папка\Desktop\SP UFD U2\клипарты\ромашка\1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85784" y="0"/>
            <a:ext cx="1734709" cy="1428736"/>
          </a:xfrm>
          <a:prstGeom prst="rect">
            <a:avLst/>
          </a:prstGeom>
          <a:noFill/>
        </p:spPr>
      </p:pic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1214414" y="571480"/>
            <a:ext cx="7215238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      Когда-то жил очень старый человек. Глаза его ослепли, слух притупился, колени дрожали. Он почти не мог держать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в руках ложку и во время еды часто проливал на скатерть суп, а иногда кое-что из пищи выпадало у него изо рта. Сын и его жена с отвращением смотрели на старика и стали во время еды сажать его в угол за печку, а еду подавали ему в старом блюдечке. Оттуда он печально смотрел на стол, и глаза его становились влажными.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+mn-lt"/>
                <a:ea typeface="Times New Roman" pitchFamily="18" charset="0"/>
                <a:cs typeface="Arial" pitchFamily="34" charset="0"/>
              </a:rPr>
              <a:t>      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Однажды руки его так тряслись, что он не смог удержать блюдечко с едой. Оно упало на пол и разбилось. Молодая хозяйка стала ругать старика, но он не сказал ни слова, а только тяжело вздохнул. Тогда ему купили деревянную миску. Теперь он должен был есть из неё.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accent5">
                  <a:lumMod val="20000"/>
                  <a:lumOff val="80000"/>
                </a:schemeClr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    Как-то раз, когда родители сидели за столом, в комнату вошёл их четырёхлетний сын с куском дерева в руках.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accent5">
                  <a:lumMod val="20000"/>
                  <a:lumOff val="80000"/>
                </a:schemeClr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-Что ты хочешь сделать? - спросил отец.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accent5">
                  <a:lumMod val="20000"/>
                  <a:lumOff val="80000"/>
                </a:schemeClr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-Деревянную кормушку, - ответил малыш.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- Из неё папа с мамой будут кушать, когда я вырасту.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accent5">
                  <a:lumMod val="20000"/>
                  <a:lumOff val="80000"/>
                </a:schemeClr>
              </a:solidFill>
              <a:effectLst/>
              <a:latin typeface="+mn-l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857256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z="2000" b="1" i="1" kern="1200" dirty="0">
                <a:solidFill>
                  <a:srgbClr val="002060"/>
                </a:solidFill>
                <a:ea typeface="+mn-ea"/>
              </a:rPr>
              <a:t/>
            </a:r>
            <a:br>
              <a:rPr lang="ru-RU" altLang="ru-RU" sz="2000" b="1" i="1" kern="1200" dirty="0">
                <a:solidFill>
                  <a:srgbClr val="002060"/>
                </a:solidFill>
                <a:ea typeface="+mn-ea"/>
              </a:rPr>
            </a:br>
            <a:r>
              <a:rPr lang="ru-RU" altLang="ru-RU" sz="2800" kern="1200" dirty="0">
                <a:solidFill>
                  <a:srgbClr val="002060"/>
                </a:solidFill>
                <a:ea typeface="+mn-ea"/>
              </a:rPr>
              <a:t> </a:t>
            </a:r>
            <a:r>
              <a:rPr lang="ru-RU" altLang="ru-RU" sz="2800" b="1" i="1" kern="1200" dirty="0">
                <a:solidFill>
                  <a:srgbClr val="002060"/>
                </a:solidFill>
                <a:ea typeface="+mn-ea"/>
              </a:rPr>
              <a:t>Любовь к родителям –основа всех добродетелей</a:t>
            </a:r>
            <a:r>
              <a:rPr lang="ru-RU" altLang="ru-RU" sz="2400" b="1" i="1" kern="1200" dirty="0">
                <a:solidFill>
                  <a:srgbClr val="002060"/>
                </a:solidFill>
                <a:ea typeface="+mn-ea"/>
              </a:rPr>
              <a:t>.   </a:t>
            </a:r>
            <a:r>
              <a:rPr lang="ru-RU" altLang="ru-RU" sz="2000" b="1" i="1" kern="1200" dirty="0">
                <a:solidFill>
                  <a:srgbClr val="002060"/>
                </a:solidFill>
                <a:ea typeface="+mn-ea"/>
              </a:rPr>
              <a:t/>
            </a:r>
            <a:br>
              <a:rPr lang="ru-RU" altLang="ru-RU" sz="2000" b="1" i="1" kern="1200" dirty="0">
                <a:solidFill>
                  <a:srgbClr val="002060"/>
                </a:solidFill>
                <a:ea typeface="+mn-ea"/>
              </a:rPr>
            </a:br>
            <a:r>
              <a:rPr lang="ru-RU" altLang="ru-RU" sz="2000" b="1" i="1" kern="1200" dirty="0">
                <a:solidFill>
                  <a:srgbClr val="002060"/>
                </a:solidFill>
                <a:ea typeface="+mn-ea"/>
              </a:rPr>
              <a:t>       </a:t>
            </a:r>
            <a:r>
              <a:rPr lang="ru-RU" altLang="ru-RU" sz="2000" b="1" i="1" kern="1200" dirty="0" smtClean="0">
                <a:solidFill>
                  <a:srgbClr val="002060"/>
                </a:solidFill>
                <a:ea typeface="+mn-ea"/>
              </a:rPr>
              <a:t>                                                                                           </a:t>
            </a:r>
            <a:r>
              <a:rPr lang="ru-RU" altLang="ru-RU" sz="2000" b="1" i="1" kern="1200" dirty="0">
                <a:solidFill>
                  <a:srgbClr val="002060"/>
                </a:solidFill>
                <a:ea typeface="+mn-ea"/>
              </a:rPr>
              <a:t>Цицерон.                    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Picture 3" descr="D:\Новая папка\Desktop\SP UFD U2\клипарты\ромашка\1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734709" cy="1428736"/>
          </a:xfrm>
          <a:prstGeom prst="rect">
            <a:avLst/>
          </a:prstGeom>
          <a:noFill/>
        </p:spPr>
      </p:pic>
      <p:pic>
        <p:nvPicPr>
          <p:cNvPr id="5" name="Picture 3" descr="D:\Новая папка\Desktop\SP UFD U2\клипарты\ромашка\1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429264"/>
            <a:ext cx="1734709" cy="1428736"/>
          </a:xfrm>
          <a:prstGeom prst="rect">
            <a:avLst/>
          </a:prstGeom>
          <a:noFill/>
        </p:spPr>
      </p:pic>
      <p:pic>
        <p:nvPicPr>
          <p:cNvPr id="6" name="Picture 3" descr="D:\Новая папка\Desktop\SP UFD U2\клипарты\ромашка\1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09291" y="0"/>
            <a:ext cx="1734709" cy="1428736"/>
          </a:xfrm>
          <a:prstGeom prst="rect">
            <a:avLst/>
          </a:prstGeom>
          <a:noFill/>
        </p:spPr>
      </p:pic>
      <p:pic>
        <p:nvPicPr>
          <p:cNvPr id="7" name="Picture 3" descr="D:\Новая папка\Desktop\SP UFD U2\клипарты\ромашка\1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09291" y="5429264"/>
            <a:ext cx="1734709" cy="1428736"/>
          </a:xfrm>
          <a:prstGeom prst="rect">
            <a:avLst/>
          </a:prstGeom>
          <a:noFill/>
        </p:spPr>
      </p:pic>
      <p:pic>
        <p:nvPicPr>
          <p:cNvPr id="55298" name="Picture 2" descr="https://healthcaretimes.co.uk/wp-content/uploads/2016/06/eled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71472" y="1285860"/>
            <a:ext cx="7822461" cy="521497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52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52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5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Grp="1"/>
          </p:cNvSpPr>
          <p:nvPr>
            <p:ph idx="1"/>
          </p:nvPr>
        </p:nvSpPr>
        <p:spPr>
          <a:xfrm>
            <a:off x="500034" y="642918"/>
            <a:ext cx="8229600" cy="550545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dirty="0" smtClean="0">
                <a:solidFill>
                  <a:schemeClr val="bg1"/>
                </a:solidFill>
              </a:rPr>
              <a:t>         В давние времена жила одна семья,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dirty="0" smtClean="0">
                <a:solidFill>
                  <a:schemeClr val="bg1"/>
                </a:solidFill>
              </a:rPr>
              <a:t>   и в ней царили любовь и согласие. Молва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dirty="0" smtClean="0">
                <a:solidFill>
                  <a:schemeClr val="bg1"/>
                </a:solidFill>
              </a:rPr>
              <a:t>  об этом долетела до правителя тех мест, и он спросил у главы семьи: «Как вам удаётся жить, никогда не ссорясь, не обижая друг друга?»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dirty="0" smtClean="0">
                <a:solidFill>
                  <a:schemeClr val="bg1"/>
                </a:solidFill>
              </a:rPr>
              <a:t>       Старец взял бумагу и написал на ней что – то. Правитель посмотрел и удивился, на листе было написано сто раз одно и тоже слово…         Какое это слово?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dirty="0" smtClean="0"/>
              <a:t>                                        </a:t>
            </a:r>
          </a:p>
        </p:txBody>
      </p:sp>
      <p:pic>
        <p:nvPicPr>
          <p:cNvPr id="3" name="Picture 3" descr="D:\Новая папка\Desktop\SP UFD U2\клипарты\ромашка\1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734709" cy="1428736"/>
          </a:xfrm>
          <a:prstGeom prst="rect">
            <a:avLst/>
          </a:prstGeom>
          <a:noFill/>
        </p:spPr>
      </p:pic>
      <p:pic>
        <p:nvPicPr>
          <p:cNvPr id="5" name="Picture 3" descr="D:\Новая папка\Desktop\SP UFD U2\клипарты\ромашка\1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15272" y="0"/>
            <a:ext cx="1734709" cy="1428736"/>
          </a:xfrm>
          <a:prstGeom prst="rect">
            <a:avLst/>
          </a:prstGeom>
          <a:noFill/>
        </p:spPr>
      </p:pic>
      <p:pic>
        <p:nvPicPr>
          <p:cNvPr id="4" name="Picture 3" descr="D:\Новая папка\Desktop\SP UFD U2\клипарты\ромашка\1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429264"/>
            <a:ext cx="1734709" cy="1428736"/>
          </a:xfrm>
          <a:prstGeom prst="rect">
            <a:avLst/>
          </a:prstGeom>
          <a:noFill/>
        </p:spPr>
      </p:pic>
      <p:pic>
        <p:nvPicPr>
          <p:cNvPr id="6" name="Picture 3" descr="D:\Новая папка\Desktop\SP UFD U2\клипарты\ромашка\1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09291" y="5429264"/>
            <a:ext cx="1734709" cy="1428736"/>
          </a:xfrm>
          <a:prstGeom prst="rect">
            <a:avLst/>
          </a:prstGeom>
          <a:noFill/>
        </p:spPr>
      </p:pic>
      <p:sp>
        <p:nvSpPr>
          <p:cNvPr id="7" name="WordArt 5"/>
          <p:cNvSpPr>
            <a:spLocks noChangeArrowheads="1" noChangeShapeType="1" noTextEdit="1"/>
          </p:cNvSpPr>
          <p:nvPr/>
        </p:nvSpPr>
        <p:spPr bwMode="auto">
          <a:xfrm>
            <a:off x="1714480" y="5214950"/>
            <a:ext cx="6429420" cy="1357322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b="1" kern="10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Impact"/>
              </a:rPr>
              <a:t>ПОНИМАНИЕ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785794"/>
            <a:ext cx="8229600" cy="1143000"/>
          </a:xfrm>
        </p:spPr>
        <p:txBody>
          <a:bodyPr/>
          <a:lstStyle/>
          <a:p>
            <a:r>
              <a:rPr lang="ru-RU" sz="4000" b="1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«ЛАДНАЯ СЕМЬЯ»</a:t>
            </a:r>
            <a:br>
              <a:rPr lang="ru-RU" sz="4000" b="1" dirty="0">
                <a:solidFill>
                  <a:schemeClr val="accent5">
                    <a:lumMod val="40000"/>
                    <a:lumOff val="60000"/>
                  </a:schemeClr>
                </a:solidFill>
              </a:rPr>
            </a:br>
            <a:r>
              <a:rPr lang="ru-RU" sz="2400" dirty="0"/>
              <a:t>(китайская притча)</a:t>
            </a:r>
            <a:r>
              <a:rPr lang="ru-RU" sz="4000" dirty="0"/>
              <a:t/>
            </a:r>
            <a:br>
              <a:rPr lang="ru-RU" sz="4000" dirty="0"/>
            </a:br>
            <a:endParaRPr lang="ru-RU" sz="4000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560" y="1571612"/>
            <a:ext cx="8175282" cy="388778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dirty="0" smtClean="0"/>
              <a:t>         Жила-была </a:t>
            </a:r>
            <a:r>
              <a:rPr lang="ru-RU" dirty="0"/>
              <a:t>на свете семья. Она была не простая. Более 100 человек насчитывалось в этой семье. И занимала она целое село. Так и жили всей семьей и всем селом. Вы скажете: ну и что, мало ли больших семейств на свете, но дело в том, что семья была особая мир, и лад царили в той семье и, стало быть, на селе. Ни ссор, ни ругани, ни, </a:t>
            </a:r>
            <a:r>
              <a:rPr lang="ru-RU" dirty="0" smtClean="0"/>
              <a:t>  Боже </a:t>
            </a:r>
            <a:r>
              <a:rPr lang="ru-RU" dirty="0"/>
              <a:t>упаси, драк и раздоров.</a:t>
            </a:r>
          </a:p>
        </p:txBody>
      </p:sp>
      <p:pic>
        <p:nvPicPr>
          <p:cNvPr id="5" name="Picture 3" descr="D:\Новая папка\Desktop\SP UFD U2\клипарты\ромашка\1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734709" cy="1428736"/>
          </a:xfrm>
          <a:prstGeom prst="rect">
            <a:avLst/>
          </a:prstGeom>
          <a:noFill/>
        </p:spPr>
      </p:pic>
      <p:pic>
        <p:nvPicPr>
          <p:cNvPr id="6" name="Picture 3" descr="D:\Новая папка\Desktop\SP UFD U2\клипарты\ромашка\1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09291" y="0"/>
            <a:ext cx="1734709" cy="1428736"/>
          </a:xfrm>
          <a:prstGeom prst="rect">
            <a:avLst/>
          </a:prstGeom>
          <a:noFill/>
        </p:spPr>
      </p:pic>
      <p:pic>
        <p:nvPicPr>
          <p:cNvPr id="7" name="Picture 3" descr="D:\Новая папка\Desktop\SP UFD U2\клипарты\ромашка\1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429264"/>
            <a:ext cx="1734709" cy="1428736"/>
          </a:xfrm>
          <a:prstGeom prst="rect">
            <a:avLst/>
          </a:prstGeom>
          <a:noFill/>
        </p:spPr>
      </p:pic>
      <p:pic>
        <p:nvPicPr>
          <p:cNvPr id="8" name="Picture 3" descr="D:\Новая папка\Desktop\SP UFD U2\клипарты\ромашка\1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09291" y="5429264"/>
            <a:ext cx="1734709" cy="14287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357158" y="2428868"/>
            <a:ext cx="8424862" cy="393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dirty="0" smtClean="0"/>
              <a:t>      Дошел </a:t>
            </a:r>
            <a:r>
              <a:rPr lang="ru-RU" sz="2800" dirty="0"/>
              <a:t>слух об этой семье до самого владыки страны. И он решил проверить, правду ли молвят люди. Прибыл он в село, и душа его возрадовалась: кругом чистота, красота, достаток и мир. Хорошо детям, спокойно старикам. Удивился владыка. Решил узнать, как жители села добились такого лада, пришел к главе семьи; расскажи, мол, как ты добиваешься такого согласия и мира в твоей семье.</a:t>
            </a:r>
          </a:p>
        </p:txBody>
      </p:sp>
      <p:pic>
        <p:nvPicPr>
          <p:cNvPr id="10245" name="Picture 5" descr="zhang_wid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357166"/>
            <a:ext cx="2889937" cy="1785950"/>
          </a:xfrm>
          <a:prstGeom prst="rect">
            <a:avLst/>
          </a:prstGeom>
          <a:noFill/>
        </p:spPr>
      </p:pic>
      <p:pic>
        <p:nvPicPr>
          <p:cNvPr id="4" name="Picture 3" descr="D:\Новая папка\Desktop\SP UFD U2\клипарты\ромашка\1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09291" y="0"/>
            <a:ext cx="1734709" cy="1428736"/>
          </a:xfrm>
          <a:prstGeom prst="rect">
            <a:avLst/>
          </a:prstGeom>
          <a:noFill/>
        </p:spPr>
      </p:pic>
      <p:pic>
        <p:nvPicPr>
          <p:cNvPr id="5" name="Picture 3" descr="D:\Новая папка\Desktop\SP UFD U2\клипарты\ромашка\1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734709" cy="1428736"/>
          </a:xfrm>
          <a:prstGeom prst="rect">
            <a:avLst/>
          </a:prstGeom>
          <a:noFill/>
        </p:spPr>
      </p:pic>
      <p:pic>
        <p:nvPicPr>
          <p:cNvPr id="6" name="Picture 3" descr="D:\Новая папка\Desktop\SP UFD U2\клипарты\ромашка\1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52400"/>
            <a:ext cx="1734709" cy="1428736"/>
          </a:xfrm>
          <a:prstGeom prst="rect">
            <a:avLst/>
          </a:prstGeom>
          <a:noFill/>
        </p:spPr>
      </p:pic>
      <p:pic>
        <p:nvPicPr>
          <p:cNvPr id="7" name="Picture 4" descr="MP90040713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314" y="357166"/>
            <a:ext cx="2357454" cy="17986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9" name="Picture 5" descr="artworks-000014732207-n4eb4c-origina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95455" y="1000108"/>
            <a:ext cx="2348545" cy="3571901"/>
          </a:xfrm>
          <a:prstGeom prst="rect">
            <a:avLst/>
          </a:prstGeom>
          <a:noFill/>
        </p:spPr>
      </p:pic>
      <p:pic>
        <p:nvPicPr>
          <p:cNvPr id="4" name="Picture 3" descr="D:\Новая папка\Desktop\SP UFD U2\клипарты\ромашка\1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09291" y="5429264"/>
            <a:ext cx="1734709" cy="1428736"/>
          </a:xfrm>
          <a:prstGeom prst="rect">
            <a:avLst/>
          </a:prstGeom>
          <a:noFill/>
        </p:spPr>
      </p:pic>
      <p:pic>
        <p:nvPicPr>
          <p:cNvPr id="6" name="Picture 3" descr="D:\Новая папка\Desktop\SP UFD U2\клипарты\ромашка\1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734709" cy="1428736"/>
          </a:xfrm>
          <a:prstGeom prst="rect">
            <a:avLst/>
          </a:prstGeom>
          <a:noFill/>
        </p:spPr>
      </p:pic>
      <p:pic>
        <p:nvPicPr>
          <p:cNvPr id="7" name="Picture 3" descr="D:\Новая папка\Desktop\SP UFD U2\клипарты\ромашка\1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429264"/>
            <a:ext cx="1734709" cy="1428736"/>
          </a:xfrm>
          <a:prstGeom prst="rect">
            <a:avLst/>
          </a:prstGeom>
          <a:noFill/>
        </p:spPr>
      </p:pic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827584" y="215443"/>
            <a:ext cx="5887556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endParaRPr lang="ru-RU" sz="2800" dirty="0" smtClean="0"/>
          </a:p>
          <a:p>
            <a:r>
              <a:rPr lang="ru-RU" sz="2800" dirty="0" smtClean="0"/>
              <a:t>      Тот </a:t>
            </a:r>
            <a:r>
              <a:rPr lang="ru-RU" sz="2800" dirty="0"/>
              <a:t>взял лист бумаги и стал что-то писать. Писал долго. Видно, не очень силен был в грамоте..</a:t>
            </a:r>
          </a:p>
          <a:p>
            <a:r>
              <a:rPr lang="ru-RU" sz="2800" dirty="0"/>
              <a:t>Затем передал лист владыке. Тот взял бумагу и стал разбирать каракули старика. Разобрал с трудом и удивился. Три слова были на­чертаны </a:t>
            </a:r>
            <a:r>
              <a:rPr lang="ru-RU" sz="2800" dirty="0" smtClean="0"/>
              <a:t>на бумаге:</a:t>
            </a:r>
          </a:p>
          <a:p>
            <a:r>
              <a:rPr lang="ru-RU" sz="2800" dirty="0" smtClean="0"/>
              <a:t>И </a:t>
            </a:r>
            <a:r>
              <a:rPr lang="ru-RU" sz="2800" dirty="0"/>
              <a:t>в конце листа</a:t>
            </a:r>
            <a:r>
              <a:rPr lang="ru-RU" sz="2800" dirty="0" smtClean="0"/>
              <a:t>:</a:t>
            </a:r>
          </a:p>
          <a:p>
            <a:r>
              <a:rPr lang="ru-RU" sz="2800" dirty="0" smtClean="0"/>
              <a:t> </a:t>
            </a:r>
            <a:r>
              <a:rPr lang="ru-RU" sz="2800" b="1" dirty="0"/>
              <a:t>Сто </a:t>
            </a:r>
            <a:r>
              <a:rPr lang="ru-RU" sz="2800" b="1" dirty="0" smtClean="0"/>
              <a:t>раз</a:t>
            </a:r>
          </a:p>
          <a:p>
            <a:r>
              <a:rPr lang="ru-RU" sz="2800" b="1" dirty="0" smtClean="0"/>
              <a:t> Сто раз</a:t>
            </a:r>
          </a:p>
          <a:p>
            <a:r>
              <a:rPr lang="ru-RU" sz="2800" b="1" dirty="0" smtClean="0"/>
              <a:t> Сто раз</a:t>
            </a:r>
            <a:endParaRPr lang="ru-RU" sz="28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571736" y="4214818"/>
            <a:ext cx="750095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sz="3200" b="1" cap="none" spc="0" dirty="0" err="1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любовь,прощение</a:t>
            </a:r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,</a:t>
            </a:r>
            <a:r>
              <a:rPr lang="ru-RU" sz="32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 терпение</a:t>
            </a:r>
            <a:endParaRPr lang="ru-RU" sz="32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786050" y="5103674"/>
            <a:ext cx="3429024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любовь,</a:t>
            </a:r>
          </a:p>
          <a:p>
            <a:pPr algn="ctr"/>
            <a:r>
              <a:rPr lang="ru-RU" sz="36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 прощение,</a:t>
            </a:r>
          </a:p>
          <a:p>
            <a:pPr algn="ctr"/>
            <a:r>
              <a:rPr lang="ru-RU" sz="36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 терпение</a:t>
            </a:r>
            <a:endParaRPr lang="ru-RU" sz="36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pic>
        <p:nvPicPr>
          <p:cNvPr id="5" name="Picture 3" descr="D:\Новая папка\Desktop\SP UFD U2\клипарты\ромашка\1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09291" y="0"/>
            <a:ext cx="1734709" cy="14287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D:\Новая папка\Desktop\SP UFD U2\клипарты\ромашка\14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09291" y="0"/>
            <a:ext cx="1734709" cy="1428736"/>
          </a:xfrm>
          <a:prstGeom prst="rect">
            <a:avLst/>
          </a:prstGeom>
          <a:noFill/>
        </p:spPr>
      </p:pic>
      <p:pic>
        <p:nvPicPr>
          <p:cNvPr id="4" name="Picture 3" descr="D:\Новая папка\Desktop\SP UFD U2\клипарты\ромашка\14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09291" y="5429264"/>
            <a:ext cx="1734709" cy="1428736"/>
          </a:xfrm>
          <a:prstGeom prst="rect">
            <a:avLst/>
          </a:prstGeom>
          <a:noFill/>
        </p:spPr>
      </p:pic>
      <p:pic>
        <p:nvPicPr>
          <p:cNvPr id="5" name="Picture 3" descr="D:\Новая папка\Desktop\SP UFD U2\клипарты\ромашка\14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429264"/>
            <a:ext cx="1734709" cy="1428736"/>
          </a:xfrm>
          <a:prstGeom prst="rect">
            <a:avLst/>
          </a:prstGeom>
          <a:noFill/>
        </p:spPr>
      </p:pic>
      <p:pic>
        <p:nvPicPr>
          <p:cNvPr id="6" name="Picture 3" descr="D:\Новая папка\Desktop\SP UFD U2\клипарты\ромашка\14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734709" cy="1428736"/>
          </a:xfrm>
          <a:prstGeom prst="rect">
            <a:avLst/>
          </a:prstGeom>
          <a:noFill/>
        </p:spPr>
      </p:pic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071538" y="285728"/>
            <a:ext cx="6786610" cy="6572272"/>
            <a:chOff x="2470" y="6729"/>
            <a:chExt cx="6303" cy="4960"/>
          </a:xfrm>
        </p:grpSpPr>
        <p:sp>
          <p:nvSpPr>
            <p:cNvPr id="1027" name="Oval 3"/>
            <p:cNvSpPr>
              <a:spLocks noChangeArrowheads="1"/>
            </p:cNvSpPr>
            <p:nvPr/>
          </p:nvSpPr>
          <p:spPr bwMode="auto">
            <a:xfrm>
              <a:off x="2470" y="6729"/>
              <a:ext cx="6303" cy="4960"/>
            </a:xfrm>
            <a:prstGeom prst="ellipse">
              <a:avLst/>
            </a:prstGeom>
            <a:noFill/>
            <a:ln w="3810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28" name="Oval 4"/>
            <p:cNvSpPr>
              <a:spLocks noChangeArrowheads="1"/>
            </p:cNvSpPr>
            <p:nvPr/>
          </p:nvSpPr>
          <p:spPr bwMode="auto">
            <a:xfrm rot="257844">
              <a:off x="5039" y="6938"/>
              <a:ext cx="1435" cy="1787"/>
            </a:xfrm>
            <a:prstGeom prst="ellipse">
              <a:avLst/>
            </a:prstGeom>
            <a:gradFill rotWithShape="0">
              <a:gsLst>
                <a:gs pos="0">
                  <a:srgbClr val="CCECFF"/>
                </a:gs>
                <a:gs pos="100000">
                  <a:srgbClr val="CCECFF">
                    <a:gamma/>
                    <a:tint val="20000"/>
                    <a:invGamma/>
                  </a:srgbClr>
                </a:gs>
              </a:gsLst>
              <a:lin ang="0" scaled="1"/>
            </a:gradFill>
            <a:ln w="9525">
              <a:solidFill>
                <a:srgbClr val="66CC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29" name="Oval 5"/>
            <p:cNvSpPr>
              <a:spLocks noChangeArrowheads="1"/>
            </p:cNvSpPr>
            <p:nvPr/>
          </p:nvSpPr>
          <p:spPr bwMode="auto">
            <a:xfrm rot="3086383">
              <a:off x="6355" y="7343"/>
              <a:ext cx="1182" cy="2170"/>
            </a:xfrm>
            <a:prstGeom prst="ellipse">
              <a:avLst/>
            </a:prstGeom>
            <a:gradFill rotWithShape="0">
              <a:gsLst>
                <a:gs pos="0">
                  <a:srgbClr val="CCECFF"/>
                </a:gs>
                <a:gs pos="100000">
                  <a:srgbClr val="CCECFF">
                    <a:gamma/>
                    <a:tint val="20000"/>
                    <a:invGamma/>
                  </a:srgbClr>
                </a:gs>
              </a:gsLst>
              <a:lin ang="0" scaled="1"/>
            </a:gradFill>
            <a:ln w="9525">
              <a:solidFill>
                <a:srgbClr val="66CC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0" name="Oval 6"/>
            <p:cNvSpPr>
              <a:spLocks noChangeArrowheads="1"/>
            </p:cNvSpPr>
            <p:nvPr/>
          </p:nvSpPr>
          <p:spPr bwMode="auto">
            <a:xfrm rot="5400000">
              <a:off x="6604" y="8384"/>
              <a:ext cx="1182" cy="2170"/>
            </a:xfrm>
            <a:prstGeom prst="ellipse">
              <a:avLst/>
            </a:prstGeom>
            <a:gradFill rotWithShape="0">
              <a:gsLst>
                <a:gs pos="0">
                  <a:srgbClr val="CCECFF"/>
                </a:gs>
                <a:gs pos="100000">
                  <a:srgbClr val="CCECFF">
                    <a:gamma/>
                    <a:tint val="20000"/>
                    <a:invGamma/>
                  </a:srgbClr>
                </a:gs>
              </a:gsLst>
              <a:lin ang="0" scaled="1"/>
            </a:gradFill>
            <a:ln w="9525">
              <a:solidFill>
                <a:srgbClr val="66CC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1" name="Oval 7"/>
            <p:cNvSpPr>
              <a:spLocks noChangeArrowheads="1"/>
            </p:cNvSpPr>
            <p:nvPr/>
          </p:nvSpPr>
          <p:spPr bwMode="auto">
            <a:xfrm rot="9495309">
              <a:off x="5569" y="9452"/>
              <a:ext cx="1435" cy="1786"/>
            </a:xfrm>
            <a:prstGeom prst="ellipse">
              <a:avLst/>
            </a:prstGeom>
            <a:gradFill rotWithShape="0">
              <a:gsLst>
                <a:gs pos="0">
                  <a:srgbClr val="CCECFF"/>
                </a:gs>
                <a:gs pos="100000">
                  <a:srgbClr val="CCECFF">
                    <a:gamma/>
                    <a:tint val="20000"/>
                    <a:invGamma/>
                  </a:srgbClr>
                </a:gs>
              </a:gsLst>
              <a:lin ang="0" scaled="1"/>
            </a:gradFill>
            <a:ln w="9525">
              <a:solidFill>
                <a:srgbClr val="66CC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2" name="Oval 8"/>
            <p:cNvSpPr>
              <a:spLocks noChangeArrowheads="1"/>
            </p:cNvSpPr>
            <p:nvPr/>
          </p:nvSpPr>
          <p:spPr bwMode="auto">
            <a:xfrm rot="12413893">
              <a:off x="4133" y="9452"/>
              <a:ext cx="1436" cy="1786"/>
            </a:xfrm>
            <a:prstGeom prst="ellipse">
              <a:avLst/>
            </a:prstGeom>
            <a:gradFill rotWithShape="0">
              <a:gsLst>
                <a:gs pos="0">
                  <a:srgbClr val="CCECFF"/>
                </a:gs>
                <a:gs pos="100000">
                  <a:srgbClr val="CCECFF">
                    <a:gamma/>
                    <a:tint val="20000"/>
                    <a:invGamma/>
                  </a:srgbClr>
                </a:gs>
              </a:gsLst>
              <a:lin ang="0" scaled="1"/>
            </a:gradFill>
            <a:ln w="9525">
              <a:solidFill>
                <a:srgbClr val="66CC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3" name="Oval 9"/>
            <p:cNvSpPr>
              <a:spLocks noChangeArrowheads="1"/>
            </p:cNvSpPr>
            <p:nvPr/>
          </p:nvSpPr>
          <p:spPr bwMode="auto">
            <a:xfrm rot="15743789">
              <a:off x="3363" y="8223"/>
              <a:ext cx="1181" cy="2170"/>
            </a:xfrm>
            <a:prstGeom prst="ellipse">
              <a:avLst/>
            </a:prstGeom>
            <a:gradFill rotWithShape="0">
              <a:gsLst>
                <a:gs pos="0">
                  <a:srgbClr val="CCECFF"/>
                </a:gs>
                <a:gs pos="100000">
                  <a:srgbClr val="CCECFF">
                    <a:gamma/>
                    <a:tint val="20000"/>
                    <a:invGamma/>
                  </a:srgbClr>
                </a:gs>
              </a:gsLst>
              <a:lin ang="0" scaled="1"/>
            </a:gradFill>
            <a:ln w="9525">
              <a:solidFill>
                <a:srgbClr val="66CC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4" name="Oval 10"/>
            <p:cNvSpPr>
              <a:spLocks noChangeArrowheads="1"/>
            </p:cNvSpPr>
            <p:nvPr/>
          </p:nvSpPr>
          <p:spPr bwMode="auto">
            <a:xfrm rot="-24619244">
              <a:off x="3819" y="7202"/>
              <a:ext cx="1182" cy="2169"/>
            </a:xfrm>
            <a:prstGeom prst="ellipse">
              <a:avLst/>
            </a:prstGeom>
            <a:gradFill rotWithShape="0">
              <a:gsLst>
                <a:gs pos="0">
                  <a:srgbClr val="CCECFF"/>
                </a:gs>
                <a:gs pos="100000">
                  <a:srgbClr val="CCECFF">
                    <a:gamma/>
                    <a:tint val="20000"/>
                    <a:invGamma/>
                  </a:srgbClr>
                </a:gs>
              </a:gsLst>
              <a:lin ang="0" scaled="1"/>
            </a:gradFill>
            <a:ln w="9525">
              <a:solidFill>
                <a:srgbClr val="66CC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5" name="Oval 11" descr="Шпалера"/>
            <p:cNvSpPr>
              <a:spLocks noChangeArrowheads="1"/>
            </p:cNvSpPr>
            <p:nvPr/>
          </p:nvSpPr>
          <p:spPr bwMode="auto">
            <a:xfrm>
              <a:off x="4736" y="8571"/>
              <a:ext cx="1739" cy="1380"/>
            </a:xfrm>
            <a:prstGeom prst="ellipse">
              <a:avLst/>
            </a:prstGeom>
            <a:pattFill prst="trellis">
              <a:fgClr>
                <a:srgbClr val="FFFF00"/>
              </a:fgClr>
              <a:bgClr>
                <a:srgbClr val="EF932D"/>
              </a:bgClr>
            </a:pattFill>
            <a:ln w="76200" cap="rnd" cmpd="tri">
              <a:solidFill>
                <a:srgbClr val="66CCFF"/>
              </a:solidFill>
              <a:prstDash val="sys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pic>
        <p:nvPicPr>
          <p:cNvPr id="16" name="детская мелодия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500166" y="6072206"/>
            <a:ext cx="438152" cy="4381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endParaRPr lang="ru-RU" smtClean="0"/>
          </a:p>
          <a:p>
            <a:endParaRPr lang="ru-RU" smtClean="0"/>
          </a:p>
        </p:txBody>
      </p:sp>
      <p:pic>
        <p:nvPicPr>
          <p:cNvPr id="4" name="Picture 3" descr="D:\Новая папка\Desktop\SP UFD U2\клипарты\ромашка\1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429264"/>
            <a:ext cx="1734709" cy="1428736"/>
          </a:xfrm>
          <a:prstGeom prst="rect">
            <a:avLst/>
          </a:prstGeom>
          <a:noFill/>
        </p:spPr>
      </p:pic>
      <p:pic>
        <p:nvPicPr>
          <p:cNvPr id="5" name="Picture 3" descr="D:\Новая папка\Desktop\SP UFD U2\клипарты\ромашка\1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09291" y="0"/>
            <a:ext cx="1734709" cy="1428736"/>
          </a:xfrm>
          <a:prstGeom prst="rect">
            <a:avLst/>
          </a:prstGeom>
          <a:noFill/>
        </p:spPr>
      </p:pic>
      <p:pic>
        <p:nvPicPr>
          <p:cNvPr id="6" name="Picture 3" descr="D:\Новая папка\Desktop\SP UFD U2\клипарты\ромашка\1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09291" y="5429264"/>
            <a:ext cx="1734709" cy="1428736"/>
          </a:xfrm>
          <a:prstGeom prst="rect">
            <a:avLst/>
          </a:prstGeom>
          <a:noFill/>
        </p:spPr>
      </p:pic>
      <p:pic>
        <p:nvPicPr>
          <p:cNvPr id="7" name="Picture 3" descr="D:\Новая папка\Desktop\SP UFD U2\клипарты\ромашка\1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734709" cy="1428736"/>
          </a:xfrm>
          <a:prstGeom prst="rect">
            <a:avLst/>
          </a:prstGeom>
          <a:noFill/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642878" y="1500174"/>
            <a:ext cx="8501122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+mn-lt"/>
                <a:cs typeface="Times New Roman" pitchFamily="18" charset="0"/>
              </a:rPr>
              <a:t>Давайте семейные ценности чтить,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+mn-lt"/>
                <a:cs typeface="Times New Roman" pitchFamily="18" charset="0"/>
              </a:rPr>
              <a:t>Давайте всегда своих близких любить,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+mn-lt"/>
                <a:cs typeface="Times New Roman" pitchFamily="18" charset="0"/>
              </a:rPr>
              <a:t>Ведь только в семье мы поддержку найдем,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+mn-lt"/>
                <a:cs typeface="Times New Roman" pitchFamily="18" charset="0"/>
              </a:rPr>
              <a:t>Пусть будет всегда полной чашей ваш дом.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+mn-lt"/>
                <a:cs typeface="Times New Roman" pitchFamily="18" charset="0"/>
              </a:rPr>
              <a:t>Пусть дети и взрослые помнят всегда-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+mn-lt"/>
                <a:cs typeface="Times New Roman" pitchFamily="18" charset="0"/>
              </a:rPr>
              <a:t>Семья-это главное! Через года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+mn-lt"/>
                <a:cs typeface="Times New Roman" pitchFamily="18" charset="0"/>
              </a:rPr>
              <a:t>Сумейте вы счастье свое пронести,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+mn-lt"/>
                <a:cs typeface="Times New Roman" pitchFamily="18" charset="0"/>
              </a:rPr>
              <a:t>Пускай только лучшее ждет впереди!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+mn-lt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976" y="1000107"/>
            <a:ext cx="7329722" cy="5500865"/>
          </a:xfrm>
          <a:prstGeom prst="rect">
            <a:avLst/>
          </a:prstGeom>
        </p:spPr>
      </p:pic>
      <p:sp>
        <p:nvSpPr>
          <p:cNvPr id="10" name="Заголовок 1"/>
          <p:cNvSpPr txBox="1">
            <a:spLocks/>
          </p:cNvSpPr>
          <p:nvPr/>
        </p:nvSpPr>
        <p:spPr bwMode="auto">
          <a:xfrm>
            <a:off x="0" y="428604"/>
            <a:ext cx="9144000" cy="7572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ctr" anchorCtr="0" compatLnSpc="1">
            <a:prstTxWarp prst="textDeflateBottom">
              <a:avLst>
                <a:gd name="adj" fmla="val 69818"/>
              </a:avLst>
            </a:prstTxWarp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Всем счастья, мира и добра!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3200" b="1" dirty="0" smtClean="0">
              <a:solidFill>
                <a:srgbClr val="FF0000"/>
              </a:solidFill>
              <a:latin typeface="+mn-lt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b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Пусть радость царит</a:t>
            </a:r>
            <a:b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в ваших  семьях всегда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Franklin Gothic Book"/>
                <a:ea typeface="+mn-ea"/>
                <a:cs typeface="+mn-cs"/>
              </a:rPr>
              <a:t> !</a:t>
            </a:r>
            <a:b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Franklin Gothic Book"/>
                <a:ea typeface="+mn-ea"/>
                <a:cs typeface="+mn-cs"/>
              </a:rPr>
            </a:b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Picture 3" descr="D:\Новая папка\Desktop\SP UFD U2\клипарты\ромашка\1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09291" y="5429264"/>
            <a:ext cx="1734709" cy="1428736"/>
          </a:xfrm>
          <a:prstGeom prst="rect">
            <a:avLst/>
          </a:prstGeom>
          <a:noFill/>
        </p:spPr>
      </p:pic>
      <p:pic>
        <p:nvPicPr>
          <p:cNvPr id="6" name="Picture 3" descr="D:\Новая папка\Desktop\SP UFD U2\клипарты\ромашка\1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429264"/>
            <a:ext cx="1734709" cy="1428736"/>
          </a:xfrm>
          <a:prstGeom prst="rect">
            <a:avLst/>
          </a:prstGeom>
          <a:noFill/>
        </p:spPr>
      </p:pic>
      <p:pic>
        <p:nvPicPr>
          <p:cNvPr id="7" name="Picture 3" descr="D:\Новая папка\Desktop\SP UFD U2\клипарты\ромашка\1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5429264"/>
            <a:ext cx="1734709" cy="1428736"/>
          </a:xfrm>
          <a:prstGeom prst="rect">
            <a:avLst/>
          </a:prstGeom>
          <a:noFill/>
        </p:spPr>
      </p:pic>
      <p:pic>
        <p:nvPicPr>
          <p:cNvPr id="4" name="Picture 3" descr="D:\Новая папка\Desktop\SP UFD U2\клипарты\ромашка\1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0" y="5429264"/>
            <a:ext cx="1734709" cy="1428736"/>
          </a:xfrm>
          <a:prstGeom prst="rect">
            <a:avLst/>
          </a:prstGeom>
          <a:noFill/>
        </p:spPr>
      </p:pic>
      <p:pic>
        <p:nvPicPr>
          <p:cNvPr id="14" name="Picture 3" descr="D:\Новая папка\Desktop\SP UFD U2\клипарты\ромашка\1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4744" y="5429264"/>
            <a:ext cx="1734709" cy="1428736"/>
          </a:xfrm>
          <a:prstGeom prst="rect">
            <a:avLst/>
          </a:prstGeom>
          <a:noFill/>
        </p:spPr>
      </p:pic>
      <p:pic>
        <p:nvPicPr>
          <p:cNvPr id="15" name="Picture 3" descr="D:\Новая папка\Desktop\SP UFD U2\клипарты\ромашка\1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5429264"/>
            <a:ext cx="1734709" cy="1428736"/>
          </a:xfrm>
          <a:prstGeom prst="rect">
            <a:avLst/>
          </a:prstGeom>
          <a:noFill/>
        </p:spPr>
      </p:pic>
      <p:pic>
        <p:nvPicPr>
          <p:cNvPr id="16" name="Picture 3" descr="D:\Новая папка\Desktop\SP UFD U2\клипарты\ромашка\1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388" y="5429264"/>
            <a:ext cx="1734709" cy="142873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D:\Новая папка\Desktop\SP UFD U2\клипарты\ромашка\1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09291" y="0"/>
            <a:ext cx="1734709" cy="1428736"/>
          </a:xfrm>
          <a:prstGeom prst="rect">
            <a:avLst/>
          </a:prstGeom>
          <a:noFill/>
        </p:spPr>
      </p:pic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357422" y="1428736"/>
            <a:ext cx="4714908" cy="471490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1428728" y="785794"/>
            <a:ext cx="684398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smtClean="0">
                <a:solidFill>
                  <a:srgbClr val="00B0F0"/>
                </a:solidFill>
                <a:latin typeface="+mn-lt"/>
              </a:rPr>
              <a:t>Семейные   ценности</a:t>
            </a:r>
            <a:endParaRPr lang="ru-RU" sz="5400" b="1" dirty="0">
              <a:solidFill>
                <a:srgbClr val="00B0F0"/>
              </a:solidFill>
              <a:latin typeface="+mn-lt"/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1007096" y="5500702"/>
            <a:ext cx="8136904" cy="928694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marL="342900" marR="0" lvl="0" indent="-342900" algn="l" defTabSz="914400" rtl="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400" b="1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«Ценность ценна только если её ценят»</a:t>
            </a:r>
          </a:p>
          <a:p>
            <a:pPr marL="342900" marR="0" lvl="0" indent="-342900" algn="l" defTabSz="914400" rtl="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24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+mn-lt"/>
              </a:rPr>
              <a:t>                                                         </a:t>
            </a:r>
            <a:r>
              <a:rPr kumimoji="0" lang="ru-RU" sz="2000" b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Брайан Дайсон </a:t>
            </a:r>
          </a:p>
        </p:txBody>
      </p:sp>
      <p:pic>
        <p:nvPicPr>
          <p:cNvPr id="6" name="Picture 3" descr="D:\Новая папка\Desktop\SP UFD U2\клипарты\ромашка\1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734709" cy="1428736"/>
          </a:xfrm>
          <a:prstGeom prst="rect">
            <a:avLst/>
          </a:prstGeom>
          <a:noFill/>
        </p:spPr>
      </p:pic>
      <p:pic>
        <p:nvPicPr>
          <p:cNvPr id="7" name="Picture 3" descr="D:\Новая папка\Desktop\SP UFD U2\клипарты\ромашка\1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09291" y="5429264"/>
            <a:ext cx="1734709" cy="1428736"/>
          </a:xfrm>
          <a:prstGeom prst="rect">
            <a:avLst/>
          </a:prstGeom>
          <a:noFill/>
        </p:spPr>
      </p:pic>
      <p:pic>
        <p:nvPicPr>
          <p:cNvPr id="8" name="Picture 3" descr="D:\Новая папка\Desktop\SP UFD U2\клипарты\ромашка\1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429264"/>
            <a:ext cx="1734709" cy="14287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D:\Новая папка\Desktop\SP UFD U2\клипарты\ромашка\1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09291" y="0"/>
            <a:ext cx="1734709" cy="1428736"/>
          </a:xfrm>
          <a:prstGeom prst="rect">
            <a:avLst/>
          </a:prstGeom>
          <a:noFill/>
        </p:spPr>
      </p:pic>
      <p:pic>
        <p:nvPicPr>
          <p:cNvPr id="4" name="Picture 3" descr="D:\Новая папка\Desktop\SP UFD U2\клипарты\ромашка\1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09291" y="5429264"/>
            <a:ext cx="1734709" cy="1428736"/>
          </a:xfrm>
          <a:prstGeom prst="rect">
            <a:avLst/>
          </a:prstGeom>
          <a:noFill/>
        </p:spPr>
      </p:pic>
      <p:pic>
        <p:nvPicPr>
          <p:cNvPr id="5" name="Picture 3" descr="D:\Новая папка\Desktop\SP UFD U2\клипарты\ромашка\1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429264"/>
            <a:ext cx="1734709" cy="1428736"/>
          </a:xfrm>
          <a:prstGeom prst="rect">
            <a:avLst/>
          </a:prstGeom>
          <a:noFill/>
        </p:spPr>
      </p:pic>
      <p:pic>
        <p:nvPicPr>
          <p:cNvPr id="6" name="Picture 3" descr="D:\Новая папка\Desktop\SP UFD U2\клипарты\ромашка\1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734709" cy="1428736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785786" y="2285992"/>
            <a:ext cx="7904921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</a:t>
            </a:r>
          </a:p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  сотрудничество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!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D:\Новая папка\Desktop\SP UFD U2\клипарты\ромашка\1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09291" y="0"/>
            <a:ext cx="1734709" cy="1428736"/>
          </a:xfrm>
          <a:prstGeom prst="rect">
            <a:avLst/>
          </a:prstGeom>
          <a:noFill/>
        </p:spPr>
      </p:pic>
      <p:pic>
        <p:nvPicPr>
          <p:cNvPr id="4" name="Picture 3" descr="D:\Новая папка\Desktop\SP UFD U2\клипарты\ромашка\1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09291" y="5429264"/>
            <a:ext cx="1734709" cy="1428736"/>
          </a:xfrm>
          <a:prstGeom prst="rect">
            <a:avLst/>
          </a:prstGeom>
          <a:noFill/>
        </p:spPr>
      </p:pic>
      <p:pic>
        <p:nvPicPr>
          <p:cNvPr id="5" name="Picture 3" descr="D:\Новая папка\Desktop\SP UFD U2\клипарты\ромашка\1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429264"/>
            <a:ext cx="1734709" cy="1428736"/>
          </a:xfrm>
          <a:prstGeom prst="rect">
            <a:avLst/>
          </a:prstGeom>
          <a:noFill/>
        </p:spPr>
      </p:pic>
      <p:pic>
        <p:nvPicPr>
          <p:cNvPr id="6" name="Picture 3" descr="D:\Новая папка\Desktop\SP UFD U2\клипарты\ромашка\1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734709" cy="1428736"/>
          </a:xfrm>
          <a:prstGeom prst="rect">
            <a:avLst/>
          </a:prstGeom>
          <a:noFill/>
        </p:spPr>
      </p:pic>
      <p:sp>
        <p:nvSpPr>
          <p:cNvPr id="53249" name="Rectangle 1"/>
          <p:cNvSpPr>
            <a:spLocks noChangeArrowheads="1"/>
          </p:cNvSpPr>
          <p:nvPr/>
        </p:nvSpPr>
        <p:spPr bwMode="auto">
          <a:xfrm>
            <a:off x="1142976" y="1857364"/>
            <a:ext cx="7429552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В семейном кругу мы с вами растем,</a:t>
            </a:r>
            <a:endParaRPr kumimoji="0" lang="ru-RU" sz="3200" b="1" u="none" strike="noStrike" cap="none" normalizeH="0" baseline="0" dirty="0" smtClean="0">
              <a:ln>
                <a:noFill/>
              </a:ln>
              <a:solidFill>
                <a:schemeClr val="accent5">
                  <a:lumMod val="40000"/>
                  <a:lumOff val="60000"/>
                </a:schemeClr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Основа основ – родительский дом.</a:t>
            </a:r>
            <a:endParaRPr kumimoji="0" lang="ru-RU" sz="3200" b="1" u="none" strike="noStrike" cap="none" normalizeH="0" baseline="0" dirty="0" smtClean="0">
              <a:ln>
                <a:noFill/>
              </a:ln>
              <a:solidFill>
                <a:schemeClr val="accent5">
                  <a:lumMod val="40000"/>
                  <a:lumOff val="60000"/>
                </a:schemeClr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В семейном кругу все корни твои,</a:t>
            </a:r>
            <a:endParaRPr kumimoji="0" lang="ru-RU" sz="3200" b="1" u="none" strike="noStrike" cap="none" normalizeH="0" baseline="0" dirty="0" smtClean="0">
              <a:ln>
                <a:noFill/>
              </a:ln>
              <a:solidFill>
                <a:schemeClr val="accent5">
                  <a:lumMod val="40000"/>
                  <a:lumOff val="60000"/>
                </a:schemeClr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И в жизнь мы  выходим из  этой семьи.</a:t>
            </a:r>
            <a:endParaRPr kumimoji="0" lang="ru-RU" sz="3200" b="1" u="none" strike="noStrike" cap="none" normalizeH="0" baseline="0" dirty="0" smtClean="0">
              <a:ln>
                <a:noFill/>
              </a:ln>
              <a:solidFill>
                <a:schemeClr val="accent5">
                  <a:lumMod val="40000"/>
                  <a:lumOff val="60000"/>
                </a:schemeClr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В семейном кругу мы  жизнь создаём,</a:t>
            </a:r>
            <a:endParaRPr kumimoji="0" lang="ru-RU" sz="3200" b="1" u="none" strike="noStrike" cap="none" normalizeH="0" baseline="0" dirty="0" smtClean="0">
              <a:ln>
                <a:noFill/>
              </a:ln>
              <a:solidFill>
                <a:schemeClr val="accent5">
                  <a:lumMod val="40000"/>
                  <a:lumOff val="60000"/>
                </a:schemeClr>
              </a:solidFill>
              <a:effectLst/>
              <a:latin typeface="+mn-lt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Основа основ – родительский дом. </a:t>
            </a:r>
            <a:endParaRPr kumimoji="0" lang="ru-RU" sz="3200" b="1" u="none" strike="noStrike" cap="none" normalizeH="0" baseline="0" dirty="0" smtClean="0">
              <a:ln>
                <a:noFill/>
              </a:ln>
              <a:solidFill>
                <a:schemeClr val="accent5">
                  <a:lumMod val="40000"/>
                  <a:lumOff val="60000"/>
                </a:schemeClr>
              </a:solidFill>
              <a:effectLst/>
              <a:latin typeface="+mn-l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D:\Новая папка\Desktop\SP UFD U2\клипарты\ромашка\1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09291" y="0"/>
            <a:ext cx="1734709" cy="1428736"/>
          </a:xfrm>
          <a:prstGeom prst="rect">
            <a:avLst/>
          </a:prstGeom>
          <a:noFill/>
        </p:spPr>
      </p:pic>
      <p:pic>
        <p:nvPicPr>
          <p:cNvPr id="4" name="Picture 3" descr="D:\Новая папка\Desktop\SP UFD U2\клипарты\ромашка\1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09291" y="5429264"/>
            <a:ext cx="1734709" cy="1428736"/>
          </a:xfrm>
          <a:prstGeom prst="rect">
            <a:avLst/>
          </a:prstGeom>
          <a:noFill/>
        </p:spPr>
      </p:pic>
      <p:pic>
        <p:nvPicPr>
          <p:cNvPr id="5" name="Picture 3" descr="D:\Новая папка\Desktop\SP UFD U2\клипарты\ромашка\1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429264"/>
            <a:ext cx="1734709" cy="1428736"/>
          </a:xfrm>
          <a:prstGeom prst="rect">
            <a:avLst/>
          </a:prstGeom>
          <a:noFill/>
        </p:spPr>
      </p:pic>
      <p:pic>
        <p:nvPicPr>
          <p:cNvPr id="6" name="Picture 3" descr="D:\Новая папка\Desktop\SP UFD U2\клипарты\ромашка\1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734709" cy="1428736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785786" y="1500174"/>
            <a:ext cx="614366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Tx/>
              <a:buChar char="•"/>
              <a:tabLst>
                <a:tab pos="457200" algn="l"/>
              </a:tabLst>
            </a:pPr>
            <a:r>
              <a:rPr lang="ru-RU" sz="32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Times New Roman"/>
                <a:ea typeface="Times New Roman" pitchFamily="18" charset="0"/>
                <a:cs typeface="Times New Roman" pitchFamily="18" charset="0"/>
              </a:rPr>
              <a:t>На что и клад,  </a:t>
            </a:r>
            <a:endParaRPr lang="ru-RU" sz="3200" b="1" dirty="0" smtClean="0">
              <a:solidFill>
                <a:schemeClr val="accent5">
                  <a:lumMod val="40000"/>
                  <a:lumOff val="60000"/>
                </a:schemeClr>
              </a:solidFill>
              <a:latin typeface="Times New Roman"/>
              <a:cs typeface="Arial" pitchFamily="34" charset="0"/>
            </a:endParaRPr>
          </a:p>
          <a:p>
            <a:pPr lvl="0" eaLnBrk="0" hangingPunct="0">
              <a:buFontTx/>
              <a:buChar char="•"/>
              <a:tabLst>
                <a:tab pos="457200" algn="l"/>
              </a:tabLst>
            </a:pPr>
            <a:r>
              <a:rPr lang="ru-RU" sz="32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Times New Roman"/>
                <a:ea typeface="Times New Roman" pitchFamily="18" charset="0"/>
                <a:cs typeface="Times New Roman" pitchFamily="18" charset="0"/>
              </a:rPr>
              <a:t>В гостях хорошо, </a:t>
            </a:r>
            <a:endParaRPr lang="ru-RU" sz="3200" b="1" dirty="0" smtClean="0">
              <a:solidFill>
                <a:schemeClr val="accent5">
                  <a:lumMod val="40000"/>
                  <a:lumOff val="60000"/>
                </a:schemeClr>
              </a:solidFill>
              <a:latin typeface="Times New Roman"/>
              <a:cs typeface="Arial" pitchFamily="34" charset="0"/>
            </a:endParaRPr>
          </a:p>
          <a:p>
            <a:pPr lvl="0" eaLnBrk="0" hangingPunct="0">
              <a:buFontTx/>
              <a:buChar char="•"/>
              <a:tabLst>
                <a:tab pos="457200" algn="l"/>
              </a:tabLst>
            </a:pPr>
            <a:r>
              <a:rPr lang="ru-RU" sz="32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Times New Roman"/>
                <a:ea typeface="Times New Roman" pitchFamily="18" charset="0"/>
                <a:cs typeface="Times New Roman" pitchFamily="18" charset="0"/>
              </a:rPr>
              <a:t>Вся семья вместе, </a:t>
            </a:r>
            <a:endParaRPr lang="ru-RU" sz="3200" b="1" dirty="0" smtClean="0">
              <a:solidFill>
                <a:schemeClr val="accent5">
                  <a:lumMod val="40000"/>
                  <a:lumOff val="60000"/>
                </a:schemeClr>
              </a:solidFill>
              <a:latin typeface="Times New Roman"/>
              <a:cs typeface="Arial" pitchFamily="34" charset="0"/>
            </a:endParaRPr>
          </a:p>
          <a:p>
            <a:pPr lvl="0" eaLnBrk="0" hangingPunct="0">
              <a:buFontTx/>
              <a:buChar char="•"/>
              <a:tabLst>
                <a:tab pos="457200" algn="l"/>
              </a:tabLst>
            </a:pPr>
            <a:r>
              <a:rPr lang="ru-RU" sz="32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Times New Roman"/>
                <a:ea typeface="Times New Roman" pitchFamily="18" charset="0"/>
                <a:cs typeface="Times New Roman" pitchFamily="18" charset="0"/>
              </a:rPr>
              <a:t>Не будет добра, коли в доме </a:t>
            </a:r>
            <a:endParaRPr lang="ru-RU" sz="3200" b="1" dirty="0" smtClean="0">
              <a:solidFill>
                <a:schemeClr val="accent5">
                  <a:lumMod val="40000"/>
                  <a:lumOff val="60000"/>
                </a:schemeClr>
              </a:solidFill>
              <a:latin typeface="Times New Roman"/>
              <a:cs typeface="Arial" pitchFamily="34" charset="0"/>
            </a:endParaRPr>
          </a:p>
          <a:p>
            <a:pPr lvl="0" eaLnBrk="0" hangingPunct="0">
              <a:buFontTx/>
              <a:buChar char="•"/>
              <a:tabLst>
                <a:tab pos="457200" algn="l"/>
              </a:tabLst>
            </a:pPr>
            <a:r>
              <a:rPr lang="ru-RU" sz="32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Times New Roman"/>
                <a:ea typeface="Times New Roman" pitchFamily="18" charset="0"/>
                <a:cs typeface="Times New Roman" pitchFamily="18" charset="0"/>
              </a:rPr>
              <a:t> В семье разлад, так и дому …</a:t>
            </a:r>
            <a:endParaRPr lang="ru-RU" sz="3200" b="1" dirty="0" smtClean="0">
              <a:solidFill>
                <a:schemeClr val="accent5">
                  <a:lumMod val="40000"/>
                  <a:lumOff val="60000"/>
                </a:schemeClr>
              </a:solidFill>
              <a:latin typeface="Times New Roman"/>
              <a:cs typeface="Arial" pitchFamily="34" charset="0"/>
            </a:endParaRPr>
          </a:p>
          <a:p>
            <a:pPr lvl="0" eaLnBrk="0" hangingPunct="0">
              <a:buFontTx/>
              <a:buChar char="•"/>
              <a:tabLst>
                <a:tab pos="457200" algn="l"/>
              </a:tabLst>
            </a:pPr>
            <a:r>
              <a:rPr lang="ru-RU" sz="32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Times New Roman"/>
                <a:ea typeface="Times New Roman" pitchFamily="18" charset="0"/>
                <a:cs typeface="Times New Roman" pitchFamily="18" charset="0"/>
              </a:rPr>
              <a:t>Яблоко от яблони</a:t>
            </a:r>
            <a:endParaRPr lang="ru-RU" sz="3200" b="1" dirty="0" smtClean="0">
              <a:solidFill>
                <a:schemeClr val="accent5">
                  <a:lumMod val="40000"/>
                  <a:lumOff val="60000"/>
                </a:schemeClr>
              </a:solidFill>
              <a:latin typeface="Times New Roman"/>
              <a:ea typeface="Times New Roman" pitchFamily="18" charset="0"/>
              <a:cs typeface="Arial" pitchFamily="34" charset="0"/>
            </a:endParaRPr>
          </a:p>
          <a:p>
            <a:pPr lvl="0" eaLnBrk="0" hangingPunct="0">
              <a:tabLst>
                <a:tab pos="457200" algn="l"/>
              </a:tabLst>
            </a:pPr>
            <a:r>
              <a:rPr lang="ru-RU" sz="32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Times New Roman"/>
                <a:ea typeface="Times New Roman" pitchFamily="18" charset="0"/>
                <a:cs typeface="Arial" pitchFamily="34" charset="0"/>
              </a:rPr>
              <a:t>Не красна изба углами,</a:t>
            </a:r>
            <a:endParaRPr lang="ru-RU" sz="3200" b="1" dirty="0" smtClean="0">
              <a:solidFill>
                <a:schemeClr val="accent5">
                  <a:lumMod val="40000"/>
                  <a:lumOff val="60000"/>
                </a:schemeClr>
              </a:solidFill>
              <a:latin typeface="Times New Roman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14810" y="1571612"/>
            <a:ext cx="31432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  <a:latin typeface="Times New Roman"/>
                <a:ea typeface="Times New Roman" pitchFamily="18" charset="0"/>
                <a:cs typeface="Times New Roman" pitchFamily="18" charset="0"/>
              </a:rPr>
              <a:t> коли в семье лад.</a:t>
            </a:r>
            <a:endParaRPr lang="ru-RU" sz="2800" dirty="0">
              <a:solidFill>
                <a:srgbClr val="FFFF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643438" y="2000240"/>
            <a:ext cx="31432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  <a:latin typeface="Times New Roman"/>
                <a:ea typeface="Times New Roman" pitchFamily="18" charset="0"/>
                <a:cs typeface="Times New Roman" pitchFamily="18" charset="0"/>
              </a:rPr>
              <a:t> а дома лучше.</a:t>
            </a:r>
            <a:endParaRPr lang="ru-RU" sz="2800" dirty="0">
              <a:solidFill>
                <a:srgbClr val="FFFF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572000" y="2500306"/>
            <a:ext cx="352603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  <a:latin typeface="Times New Roman"/>
                <a:ea typeface="Times New Roman" pitchFamily="18" charset="0"/>
                <a:cs typeface="Times New Roman" pitchFamily="18" charset="0"/>
              </a:rPr>
              <a:t>так и душа на месте</a:t>
            </a:r>
            <a:r>
              <a:rPr lang="ru-RU" sz="2400" b="1" dirty="0" smtClean="0">
                <a:solidFill>
                  <a:srgbClr val="FFFF00"/>
                </a:solidFill>
                <a:latin typeface="Times New Roman"/>
                <a:ea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solidFill>
                <a:srgbClr val="FFFF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286512" y="3000372"/>
            <a:ext cx="146867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  <a:latin typeface="Times New Roman"/>
                <a:ea typeface="Times New Roman" pitchFamily="18" charset="0"/>
                <a:cs typeface="Times New Roman" pitchFamily="18" charset="0"/>
              </a:rPr>
              <a:t>вражда.</a:t>
            </a:r>
            <a:endParaRPr lang="ru-RU" sz="2800" dirty="0">
              <a:solidFill>
                <a:srgbClr val="FFFF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715140" y="3500438"/>
            <a:ext cx="138050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  <a:latin typeface="Times New Roman"/>
                <a:ea typeface="Times New Roman" pitchFamily="18" charset="0"/>
                <a:cs typeface="Times New Roman" pitchFamily="18" charset="0"/>
              </a:rPr>
              <a:t> не рад.</a:t>
            </a:r>
            <a:endParaRPr lang="ru-RU" sz="2800" dirty="0">
              <a:solidFill>
                <a:srgbClr val="FFFF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000628" y="4000504"/>
            <a:ext cx="310565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  <a:latin typeface="Times New Roman"/>
                <a:ea typeface="Times New Roman" pitchFamily="18" charset="0"/>
                <a:cs typeface="Times New Roman" pitchFamily="18" charset="0"/>
              </a:rPr>
              <a:t>недалеко  падает.</a:t>
            </a:r>
            <a:r>
              <a:rPr lang="ru-RU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Times New Roman"/>
                <a:ea typeface="Times New Roman" pitchFamily="18" charset="0"/>
                <a:cs typeface="Times New Roman" pitchFamily="18" charset="0"/>
              </a:rPr>
              <a:t>.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5357818" y="4500570"/>
            <a:ext cx="33538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  <a:latin typeface="Times New Roman"/>
                <a:ea typeface="Times New Roman" pitchFamily="18" charset="0"/>
                <a:cs typeface="Arial" pitchFamily="34" charset="0"/>
              </a:rPr>
              <a:t>а красна пирогами.</a:t>
            </a:r>
            <a:endParaRPr lang="ru-RU" sz="28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:\Новая папка\Desktop\SP UFD U2\клипарты\ромашка\1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09291" y="5429264"/>
            <a:ext cx="1734709" cy="1428736"/>
          </a:xfrm>
          <a:prstGeom prst="rect">
            <a:avLst/>
          </a:prstGeom>
          <a:noFill/>
        </p:spPr>
      </p:pic>
      <p:pic>
        <p:nvPicPr>
          <p:cNvPr id="5" name="Picture 3" descr="D:\Новая папка\Desktop\SP UFD U2\клипарты\ромашка\1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429264"/>
            <a:ext cx="1734709" cy="1428736"/>
          </a:xfrm>
          <a:prstGeom prst="rect">
            <a:avLst/>
          </a:prstGeom>
          <a:noFill/>
        </p:spPr>
      </p:pic>
      <p:sp>
        <p:nvSpPr>
          <p:cNvPr id="51201" name="Rectangle 1"/>
          <p:cNvSpPr>
            <a:spLocks noChangeArrowheads="1"/>
          </p:cNvSpPr>
          <p:nvPr/>
        </p:nvSpPr>
        <p:spPr bwMode="auto">
          <a:xfrm>
            <a:off x="1000100" y="5143512"/>
            <a:ext cx="7858180" cy="126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«Семья — группа живущих вместе </a:t>
            </a:r>
          </a:p>
          <a:p>
            <a:pPr lvl="0" algn="ctr"/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близких родственников»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.  </a:t>
            </a:r>
          </a:p>
          <a:p>
            <a:pPr lvl="0" algn="ctr"/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(</a:t>
            </a:r>
            <a:r>
              <a:rPr lang="ru-RU" sz="2000" dirty="0" smtClean="0">
                <a:solidFill>
                  <a:schemeClr val="accent5">
                    <a:lumMod val="20000"/>
                    <a:lumOff val="80000"/>
                  </a:schemeClr>
                </a:solidFill>
                <a:ea typeface="Times New Roman" pitchFamily="18" charset="0"/>
                <a:cs typeface="Times New Roman" pitchFamily="18" charset="0"/>
              </a:rPr>
              <a:t>Словарь  С.И. Ожегова)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5">
                  <a:lumMod val="20000"/>
                  <a:lumOff val="80000"/>
                </a:schemeClr>
              </a:solidFill>
              <a:effectLst/>
              <a:latin typeface="+mn-lt"/>
              <a:cs typeface="Arial" pitchFamily="34" charset="0"/>
            </a:endParaRPr>
          </a:p>
        </p:txBody>
      </p:sp>
      <p:pic>
        <p:nvPicPr>
          <p:cNvPr id="3" name="Picture 3" descr="D:\Новая папка\Desktop\SP UFD U2\клипарты\ромашка\1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09291" y="0"/>
            <a:ext cx="1734709" cy="1428736"/>
          </a:xfrm>
          <a:prstGeom prst="rect">
            <a:avLst/>
          </a:prstGeom>
          <a:noFill/>
        </p:spPr>
      </p:pic>
      <p:pic>
        <p:nvPicPr>
          <p:cNvPr id="6" name="Picture 3" descr="D:\Новая папка\Desktop\SP UFD U2\клипарты\ромашка\1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734709" cy="1428736"/>
          </a:xfrm>
          <a:prstGeom prst="rect">
            <a:avLst/>
          </a:prstGeom>
          <a:noFill/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3042" y="1000108"/>
            <a:ext cx="6204706" cy="41434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D:\Новая папка\Desktop\SP UFD U2\клипарты\ромашка\1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09291" y="0"/>
            <a:ext cx="1734709" cy="1428736"/>
          </a:xfrm>
          <a:prstGeom prst="rect">
            <a:avLst/>
          </a:prstGeom>
          <a:noFill/>
        </p:spPr>
      </p:pic>
      <p:pic>
        <p:nvPicPr>
          <p:cNvPr id="5" name="Picture 3" descr="D:\Новая папка\Desktop\SP UFD U2\клипарты\ромашка\1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429264"/>
            <a:ext cx="1734709" cy="1428736"/>
          </a:xfrm>
          <a:prstGeom prst="rect">
            <a:avLst/>
          </a:prstGeom>
          <a:noFill/>
        </p:spPr>
      </p:pic>
      <p:pic>
        <p:nvPicPr>
          <p:cNvPr id="6" name="Picture 3" descr="D:\Новая папка\Desktop\SP UFD U2\клипарты\ромашка\1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734709" cy="1428736"/>
          </a:xfrm>
          <a:prstGeom prst="rect">
            <a:avLst/>
          </a:prstGeom>
          <a:noFill/>
        </p:spPr>
      </p:pic>
      <p:pic>
        <p:nvPicPr>
          <p:cNvPr id="50177" name="Picture 1" descr="C:\Users\ASUS\Desktop\27\1_190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20000"/>
          </a:blip>
          <a:srcRect l="18827" t="7418" r="15893" b="9424"/>
          <a:stretch>
            <a:fillRect/>
          </a:stretch>
        </p:blipFill>
        <p:spPr bwMode="auto">
          <a:xfrm rot="20966550">
            <a:off x="1167256" y="1043232"/>
            <a:ext cx="3222354" cy="4461748"/>
          </a:xfrm>
          <a:prstGeom prst="rect">
            <a:avLst/>
          </a:prstGeom>
          <a:noFill/>
        </p:spPr>
      </p:pic>
      <p:pic>
        <p:nvPicPr>
          <p:cNvPr id="50178" name="Picture 2" descr="C:\Users\ASUS\Desktop\27\1941_4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947" t="6487" r="3947" b="7025"/>
          <a:stretch>
            <a:fillRect/>
          </a:stretch>
        </p:blipFill>
        <p:spPr bwMode="auto">
          <a:xfrm rot="222474">
            <a:off x="3293003" y="1825561"/>
            <a:ext cx="5750759" cy="3286148"/>
          </a:xfrm>
          <a:prstGeom prst="rect">
            <a:avLst/>
          </a:prstGeom>
          <a:noFill/>
        </p:spPr>
      </p:pic>
      <p:pic>
        <p:nvPicPr>
          <p:cNvPr id="4" name="Picture 3" descr="D:\Новая папка\Desktop\SP UFD U2\клипарты\ромашка\1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09291" y="5429264"/>
            <a:ext cx="1734709" cy="14287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0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D:\Новая папка\Desktop\SP UFD U2\клипарты\ромашка\1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09291" y="0"/>
            <a:ext cx="1734709" cy="1428736"/>
          </a:xfrm>
          <a:prstGeom prst="rect">
            <a:avLst/>
          </a:prstGeom>
          <a:noFill/>
        </p:spPr>
      </p:pic>
      <p:pic>
        <p:nvPicPr>
          <p:cNvPr id="4" name="Picture 3" descr="D:\Новая папка\Desktop\SP UFD U2\клипарты\ромашка\1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09291" y="5429264"/>
            <a:ext cx="1734709" cy="1428736"/>
          </a:xfrm>
          <a:prstGeom prst="rect">
            <a:avLst/>
          </a:prstGeom>
          <a:noFill/>
        </p:spPr>
      </p:pic>
      <p:pic>
        <p:nvPicPr>
          <p:cNvPr id="5" name="Picture 3" descr="D:\Новая папка\Desktop\SP UFD U2\клипарты\ромашка\1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429264"/>
            <a:ext cx="1734709" cy="1428736"/>
          </a:xfrm>
          <a:prstGeom prst="rect">
            <a:avLst/>
          </a:prstGeom>
          <a:noFill/>
        </p:spPr>
      </p:pic>
      <p:pic>
        <p:nvPicPr>
          <p:cNvPr id="6" name="Picture 3" descr="D:\Новая папка\Desktop\SP UFD U2\клипарты\ромашка\1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734709" cy="1428736"/>
          </a:xfrm>
          <a:prstGeom prst="rect">
            <a:avLst/>
          </a:prstGeom>
          <a:noFill/>
        </p:spPr>
      </p:pic>
      <p:pic>
        <p:nvPicPr>
          <p:cNvPr id="49153" name="Picture 1" descr="C:\Users\ASUS\Desktop\27\Vladimir-II-Vsevolodovich_Monomakh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43174" y="1256305"/>
            <a:ext cx="4143404" cy="53874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2143108" y="285728"/>
            <a:ext cx="5072351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800" b="1" cap="all" spc="0" dirty="0" smtClean="0">
                <a:ln/>
                <a:solidFill>
                  <a:schemeClr val="accent1"/>
                </a:solidFill>
                <a:effectLst>
                  <a:reflection blurRad="10000" stA="55000" endPos="48000" dist="500" dir="5400000" sy="-100000" algn="bl" rotWithShape="0"/>
                </a:effectLst>
              </a:rPr>
              <a:t>Советы </a:t>
            </a:r>
          </a:p>
          <a:p>
            <a:pPr algn="ctr"/>
            <a:r>
              <a:rPr lang="ru-RU" sz="2800" b="1" cap="all" spc="0" dirty="0" smtClean="0">
                <a:ln/>
                <a:solidFill>
                  <a:schemeClr val="accent1"/>
                </a:solidFill>
                <a:effectLst>
                  <a:reflection blurRad="10000" stA="55000" endPos="48000" dist="500" dir="5400000" sy="-100000" algn="bl" rotWithShape="0"/>
                </a:effectLst>
              </a:rPr>
              <a:t>Владимира    Мономаха</a:t>
            </a:r>
            <a:endParaRPr lang="ru-RU" sz="2800" b="1" cap="all" spc="0" dirty="0">
              <a:ln/>
              <a:solidFill>
                <a:schemeClr val="accent1"/>
              </a:solidFill>
              <a:effectLst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D:\Новая папка\Desktop\SP UFD U2\клипарты\ромашка\1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09291" y="0"/>
            <a:ext cx="1734709" cy="1428736"/>
          </a:xfrm>
          <a:prstGeom prst="rect">
            <a:avLst/>
          </a:prstGeom>
          <a:noFill/>
        </p:spPr>
      </p:pic>
      <p:pic>
        <p:nvPicPr>
          <p:cNvPr id="4" name="Picture 3" descr="D:\Новая папка\Desktop\SP UFD U2\клипарты\ромашка\1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09291" y="5429264"/>
            <a:ext cx="1734709" cy="1428736"/>
          </a:xfrm>
          <a:prstGeom prst="rect">
            <a:avLst/>
          </a:prstGeom>
          <a:noFill/>
        </p:spPr>
      </p:pic>
      <p:pic>
        <p:nvPicPr>
          <p:cNvPr id="5" name="Picture 3" descr="D:\Новая папка\Desktop\SP UFD U2\клипарты\ромашка\1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429264"/>
            <a:ext cx="1734709" cy="1428736"/>
          </a:xfrm>
          <a:prstGeom prst="rect">
            <a:avLst/>
          </a:prstGeom>
          <a:noFill/>
        </p:spPr>
      </p:pic>
      <p:pic>
        <p:nvPicPr>
          <p:cNvPr id="6" name="Picture 3" descr="D:\Новая папка\Desktop\SP UFD U2\клипарты\ромашка\1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734709" cy="1428736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071538" y="1500174"/>
            <a:ext cx="750099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B0F0"/>
                </a:solidFill>
              </a:rPr>
              <a:t>Семейные ценности-   </a:t>
            </a:r>
            <a:r>
              <a:rPr lang="ru-RU" sz="2000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фундамент в семейных отношениях.   </a:t>
            </a:r>
          </a:p>
          <a:p>
            <a:endParaRPr lang="ru-RU" sz="2000" dirty="0" smtClean="0">
              <a:solidFill>
                <a:schemeClr val="accent5">
                  <a:lumMod val="20000"/>
                  <a:lumOff val="80000"/>
                </a:schemeClr>
              </a:solidFill>
            </a:endParaRPr>
          </a:p>
          <a:p>
            <a:pPr lvl="0"/>
            <a:r>
              <a:rPr lang="ru-RU" sz="2000" b="1" dirty="0" smtClean="0">
                <a:solidFill>
                  <a:srgbClr val="00B0F0"/>
                </a:solidFill>
              </a:rPr>
              <a:t>Семейные ценности - </a:t>
            </a:r>
            <a:r>
              <a:rPr lang="ru-RU" sz="2000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это то, что нельзя купить ни за какие деньги.  </a:t>
            </a:r>
          </a:p>
          <a:p>
            <a:pPr lvl="0"/>
            <a:endParaRPr lang="ru-RU" sz="2000" dirty="0" smtClean="0">
              <a:solidFill>
                <a:schemeClr val="accent5">
                  <a:lumMod val="20000"/>
                  <a:lumOff val="80000"/>
                </a:schemeClr>
              </a:solidFill>
            </a:endParaRPr>
          </a:p>
          <a:p>
            <a:r>
              <a:rPr lang="ru-RU" sz="2000" b="1" dirty="0" smtClean="0">
                <a:solidFill>
                  <a:srgbClr val="00B0F0"/>
                </a:solidFill>
              </a:rPr>
              <a:t> Семейные ценности </a:t>
            </a:r>
            <a:r>
              <a:rPr lang="ru-RU" sz="2000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можно  обрести и пронести их через всю жизнь всем вместе.</a:t>
            </a:r>
          </a:p>
          <a:p>
            <a:pPr lvl="0"/>
            <a:endParaRPr lang="ru-RU" sz="2000" dirty="0" smtClean="0">
              <a:solidFill>
                <a:schemeClr val="accent5">
                  <a:lumMod val="20000"/>
                  <a:lumOff val="80000"/>
                </a:schemeClr>
              </a:solidFill>
            </a:endParaRPr>
          </a:p>
          <a:p>
            <a:pPr lvl="0"/>
            <a:r>
              <a:rPr lang="ru-RU" sz="2000" b="1" dirty="0" smtClean="0">
                <a:solidFill>
                  <a:srgbClr val="00B0F0"/>
                </a:solidFill>
              </a:rPr>
              <a:t> Семейные ценности – </a:t>
            </a:r>
            <a:r>
              <a:rPr lang="ru-RU" sz="2000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это то, что важно для семьи, тот необходимый «цемент», который объединяет группу  людей  в дружное сообщество.</a:t>
            </a:r>
            <a:endParaRPr lang="ru-RU" sz="2000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8129" name="Picture 1" descr="http://i.ytimg.com/vi/cBArZCl2JeY/maxresdefault.jpg"/>
          <p:cNvPicPr>
            <a:picLocks noChangeAspect="1" noChangeArrowheads="1"/>
          </p:cNvPicPr>
          <p:nvPr/>
        </p:nvPicPr>
        <p:blipFill>
          <a:blip r:embed="rId3" r:link="rId4" cstate="print">
            <a:clrChange>
              <a:clrFrom>
                <a:srgbClr val="C3C3C3"/>
              </a:clrFrom>
              <a:clrTo>
                <a:srgbClr val="C3C3C3">
                  <a:alpha val="0"/>
                </a:srgbClr>
              </a:clrTo>
            </a:clrChange>
          </a:blip>
          <a:srcRect l="10374" t="5501" r="6203" b="12923"/>
          <a:stretch>
            <a:fillRect/>
          </a:stretch>
        </p:blipFill>
        <p:spPr bwMode="auto">
          <a:xfrm>
            <a:off x="3929058" y="4714884"/>
            <a:ext cx="2000264" cy="1956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D:\Новая папка\Desktop\SP UFD U2\клипарты\ромашка\14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09291" y="0"/>
            <a:ext cx="1734709" cy="1428736"/>
          </a:xfrm>
          <a:prstGeom prst="rect">
            <a:avLst/>
          </a:prstGeom>
          <a:noFill/>
        </p:spPr>
      </p:pic>
      <p:pic>
        <p:nvPicPr>
          <p:cNvPr id="4" name="Picture 3" descr="D:\Новая папка\Desktop\SP UFD U2\клипарты\ромашка\14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09291" y="5429264"/>
            <a:ext cx="1734709" cy="1428736"/>
          </a:xfrm>
          <a:prstGeom prst="rect">
            <a:avLst/>
          </a:prstGeom>
          <a:noFill/>
        </p:spPr>
      </p:pic>
      <p:pic>
        <p:nvPicPr>
          <p:cNvPr id="5" name="Picture 3" descr="D:\Новая папка\Desktop\SP UFD U2\клипарты\ромашка\14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429264"/>
            <a:ext cx="1734709" cy="1428736"/>
          </a:xfrm>
          <a:prstGeom prst="rect">
            <a:avLst/>
          </a:prstGeom>
          <a:noFill/>
        </p:spPr>
      </p:pic>
      <p:pic>
        <p:nvPicPr>
          <p:cNvPr id="6" name="Picture 3" descr="D:\Новая папка\Desktop\SP UFD U2\клипарты\ромашка\14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734709" cy="1428736"/>
          </a:xfrm>
          <a:prstGeom prst="rect">
            <a:avLst/>
          </a:prstGeom>
          <a:noFill/>
        </p:spPr>
      </p:pic>
      <p:sp>
        <p:nvSpPr>
          <p:cNvPr id="47106" name="Rectangle 2"/>
          <p:cNvSpPr>
            <a:spLocks noChangeArrowheads="1"/>
          </p:cNvSpPr>
          <p:nvPr/>
        </p:nvSpPr>
        <p:spPr bwMode="auto">
          <a:xfrm>
            <a:off x="1428728" y="857232"/>
            <a:ext cx="7143832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 Любовь, дружба, взаимопомощь, бездушие, уважение, семейные традиции, равнодушие, трудолюбие, уют, тепло, сюрпризы,  капризы , подарки,  </a:t>
            </a:r>
            <a:r>
              <a:rPr kumimoji="0" lang="ru-RU" sz="2400" b="1" u="none" strike="noStrike" cap="none" normalizeH="0" baseline="0" dirty="0" err="1" smtClean="0">
                <a:ln>
                  <a:noFill/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черезмерная</a:t>
            </a: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 опека, зависть, попустительство, интересные увлечения, пьянство,  совместные дела, брань, ложь</a:t>
            </a: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рукоприкладство,  праздный образ жизни,  накопительство, безделье.</a:t>
            </a:r>
            <a:endParaRPr kumimoji="0" lang="ru-RU" sz="2400" b="0" u="none" strike="noStrike" cap="none" normalizeH="0" baseline="0" dirty="0" smtClean="0">
              <a:ln>
                <a:noFill/>
              </a:ln>
              <a:solidFill>
                <a:schemeClr val="accent5">
                  <a:lumMod val="40000"/>
                  <a:lumOff val="60000"/>
                </a:schemeClr>
              </a:solidFill>
              <a:effectLst/>
              <a:latin typeface="+mn-lt"/>
              <a:cs typeface="Arial" pitchFamily="34" charset="0"/>
            </a:endParaRPr>
          </a:p>
        </p:txBody>
      </p:sp>
      <p:pic>
        <p:nvPicPr>
          <p:cNvPr id="47110" name="Picture 6" descr="C:\Users\ASUS\Desktop\650x433x13769.jpg.pagespeed.ic.loH_Dsz2AG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57422" y="3857628"/>
            <a:ext cx="4143404" cy="2762269"/>
          </a:xfrm>
          <a:prstGeom prst="rect">
            <a:avLst/>
          </a:prstGeom>
          <a:noFill/>
        </p:spPr>
      </p:pic>
      <p:pic>
        <p:nvPicPr>
          <p:cNvPr id="1026" name="Picture 2" descr="D:\Новая папка\Pictures\iCAFKN1VT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58082" y="2214554"/>
            <a:ext cx="1428750" cy="1428750"/>
          </a:xfrm>
          <a:prstGeom prst="rect">
            <a:avLst/>
          </a:prstGeom>
          <a:noFill/>
        </p:spPr>
      </p:pic>
      <p:pic>
        <p:nvPicPr>
          <p:cNvPr id="9" name="фоновая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642910" y="5715016"/>
            <a:ext cx="857256" cy="8572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12_Тема Office">
  <a:themeElements>
    <a:clrScheme name="Другая 4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8B680"/>
      </a:hlink>
      <a:folHlink>
        <a:srgbClr val="D99694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ОБЛАКА И ГЛОБУС</Template>
  <TotalTime>1082</TotalTime>
  <Words>799</Words>
  <Application>Microsoft Office PowerPoint</Application>
  <PresentationFormat>Экран (4:3)</PresentationFormat>
  <Paragraphs>82</Paragraphs>
  <Slides>20</Slides>
  <Notes>1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12_Тема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Любовь к родителям –основа всех добродетелей.                                                                                                      Цицерон.                    </vt:lpstr>
      <vt:lpstr>Презентация PowerPoint</vt:lpstr>
      <vt:lpstr>«ЛАДНАЯ СЕМЬЯ» (китайская притча)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Comp</dc:creator>
  <cp:lastModifiedBy>User</cp:lastModifiedBy>
  <cp:revision>105</cp:revision>
  <dcterms:created xsi:type="dcterms:W3CDTF">2011-07-31T17:09:33Z</dcterms:created>
  <dcterms:modified xsi:type="dcterms:W3CDTF">2022-11-14T17:52:04Z</dcterms:modified>
</cp:coreProperties>
</file>