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3" r:id="rId20"/>
    <p:sldId id="274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D6009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52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9" y="929633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C0099"/>
                </a:solidFill>
                <a:latin typeface="Monotype Corsiva" pitchFamily="66" charset="0"/>
              </a:rPr>
              <a:t>«Стили воспитания в семье и их последствия </a:t>
            </a:r>
            <a:br>
              <a:rPr lang="ru-RU" sz="3200" dirty="0" smtClean="0">
                <a:solidFill>
                  <a:srgbClr val="CC0099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CC0099"/>
                </a:solidFill>
                <a:latin typeface="Monotype Corsiva" pitchFamily="66" charset="0"/>
              </a:rPr>
              <a:t>на развитие личности ребенка»</a:t>
            </a:r>
            <a:endParaRPr lang="ru-RU" sz="3200" dirty="0">
              <a:solidFill>
                <a:srgbClr val="CC0099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main_208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2060848"/>
            <a:ext cx="3179848" cy="38465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716016" y="2500306"/>
            <a:ext cx="407082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Семинар-практикум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педагогов ДОУ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Подготовила: Лопарёва Ю.П.,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08520" y="104319"/>
            <a:ext cx="77768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автономное дошкольное образовательное учреждение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2 «Рябинка»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дети-и-родител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2643182"/>
            <a:ext cx="4500594" cy="36890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229600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результате </a:t>
            </a:r>
          </a:p>
          <a:p>
            <a:pPr>
              <a:buNone/>
            </a:pPr>
            <a:endParaRPr lang="ru-RU" sz="18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формируется самостоятельное, ответственное поведения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обществе;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конфликтуют с теми, кто не потакает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им;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способны учитывать интересы других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людей;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готовы к ограничениям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ответственности;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чувствуют страх и неуверенность.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  <a:latin typeface="Monotype Corsiva" pitchFamily="66" charset="0"/>
              </a:rPr>
              <a:t>3) Авторитарный тип семейного воспитания 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(в разных источниках встречаются еще такие названия, как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«автократический», «диктат», «доминирование»)</a:t>
            </a:r>
            <a:r>
              <a:rPr lang="ru-RU" dirty="0" smtClean="0"/>
              <a:t>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высокий уровень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контроля;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холодные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отношения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родители подавляют инициативу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ребенка;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жесткое руководство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контроль;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используют физические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наказания;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лишены родительской  любви, ласки, заботы, сочувствия. 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Каким будет этот ребенок?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ow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3965854"/>
            <a:ext cx="3886196" cy="273196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результате: 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«Крах» личности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ребенка;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пассивность и зависимость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неуправляемость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агрессивность;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ощущение психологического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неблагополучия.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rebenka-obijayut-23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3490278"/>
            <a:ext cx="4572000" cy="251968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 descr="prost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2857496"/>
            <a:ext cx="4143384" cy="223813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229600" cy="64293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  <a:latin typeface="Monotype Corsiva" pitchFamily="66" charset="0"/>
              </a:rPr>
              <a:t>4) </a:t>
            </a:r>
            <a:r>
              <a:rPr lang="ru-RU" i="1" dirty="0" err="1" smtClean="0">
                <a:solidFill>
                  <a:srgbClr val="FF0000"/>
                </a:solidFill>
                <a:latin typeface="Monotype Corsiva" pitchFamily="66" charset="0"/>
              </a:rPr>
              <a:t>Гиперопека</a:t>
            </a:r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в семье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удовлетворение всех потребностей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ребенка;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ограждают его от каких-либо забот, усилий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трудностей;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концентрируют свое внимание только на ребенке.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чем вы видите его плюсы?</a:t>
            </a:r>
          </a:p>
          <a:p>
            <a:pPr>
              <a:buNone/>
            </a:pPr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чем состоят минусы?</a:t>
            </a:r>
          </a:p>
          <a:p>
            <a:pPr>
              <a:buNone/>
            </a:pPr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Каким вырастет ребенок в такой семье?</a:t>
            </a:r>
          </a:p>
          <a:p>
            <a:pPr algn="r">
              <a:buNone/>
            </a:pPr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353074654_pohva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2277954"/>
            <a:ext cx="3810000" cy="366712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результате: </a:t>
            </a:r>
          </a:p>
          <a:p>
            <a:pPr>
              <a:buNone/>
            </a:pP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чрезмерное преувеличение собственной значимости 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у ребенка тревожности,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беспомощности;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запаздывание социальной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зрелости;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нервные срывы в переходном возрасте.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339861751_kak-vyrastit-neizbalovannogo-reben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2857496"/>
            <a:ext cx="4741459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</a:rPr>
              <a:t>5) Хаотический стиль </a:t>
            </a:r>
            <a:r>
              <a:rPr lang="ru-RU" sz="3600" i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(непоследовательное руководство)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5500726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отсутствие единого подхода к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воспитанию;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нет определенных, конкретных требований к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ребенку;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наблюдаются противоречия, разногласия в выборе воспитательных средств между родителями.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вы можете сказать о возможных последствиях </a:t>
            </a:r>
          </a:p>
          <a:p>
            <a:pPr algn="r">
              <a:buNone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развитии ребенка при</a:t>
            </a:r>
          </a:p>
          <a:p>
            <a:pPr algn="r">
              <a:buNone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наличии подобной ситуации в семье?</a:t>
            </a:r>
          </a:p>
          <a:p>
            <a:endParaRPr lang="ru-RU" dirty="0"/>
          </a:p>
        </p:txBody>
      </p:sp>
      <p:pic>
        <p:nvPicPr>
          <p:cNvPr id="4" name="Рисунок 3" descr="721-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2428868"/>
            <a:ext cx="3095624" cy="3095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результате: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тревожность и неуверенность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себе;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импульсивность, агрессивность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неуправляемость;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социальная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дезадаптация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формируется самоконтроль и чувство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ответственности;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незрелость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суждений;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заниженная самооценка ребенка</a:t>
            </a:r>
            <a:r>
              <a:rPr lang="ru-RU" sz="1600" dirty="0" smtClean="0"/>
              <a:t>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3" descr="8ec6a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3071810"/>
            <a:ext cx="5286372" cy="3533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bliqueTop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28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2620358"/>
            <a:ext cx="3429024" cy="3881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084"/>
            <a:ext cx="8229600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u="sng" dirty="0" smtClean="0">
                <a:solidFill>
                  <a:srgbClr val="00B050"/>
                </a:solidFill>
                <a:latin typeface="Monotype Corsiva" pitchFamily="66" charset="0"/>
              </a:rPr>
              <a:t>6) Авторитетное воспитание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(в различных источниках встречаются термины «гармоничный стиль», «демократический стиль», «сотрудничество»)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теплые отношения и высокий уровень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контроля;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родители признают автономию своих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взаимное уважение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доверие;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родители открыты для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общения.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57153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Так как же нужно воспитывать детей?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Подведем итог: 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357298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Именно от того, какой тип отношений сложился в семье, зависит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характер становления личности ребенка и в дальнейшем его судьба. При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оценке любой человеческой деятельности обычно исходят из некоторого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идеала, нормы. В воспитательной деятельности, по-видимому, такой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абсолютной нормы не существует. Мы учимся быть родителями, так же,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учимся быть мужьями и женами, как постигаем секреты мастерства и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профессионализма в любом деле.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14285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Как педагог может выявить, какой стиль воспитания ребенка преобладает в семье?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Наблюдение за поведением родителей</a:t>
            </a:r>
          </a:p>
          <a:p>
            <a:pPr marL="514350" indent="-514350">
              <a:buAutoNum type="arabicParenR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Наблюдение за поведением детей</a:t>
            </a:r>
          </a:p>
          <a:p>
            <a:pPr marL="514350" indent="-514350">
              <a:buAutoNum type="arabicParenR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Анкетирование</a:t>
            </a:r>
          </a:p>
          <a:p>
            <a:pPr marL="514350" indent="-514350">
              <a:buAutoNum type="arabicParenR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Личная беседа с родителями</a:t>
            </a:r>
          </a:p>
          <a:p>
            <a:pPr marL="514350" indent="-514350">
              <a:buAutoNum type="arabicParenR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Опрос родителей по проблеме воспитания детей</a:t>
            </a:r>
          </a:p>
          <a:p>
            <a:pPr marL="514350" indent="-514350">
              <a:buAutoNum type="arabicParenR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Специальные тесты</a:t>
            </a:r>
          </a:p>
          <a:p>
            <a:pPr marL="514350" indent="-514350">
              <a:buAutoNum type="arabicParenR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3594360"/>
            <a:ext cx="4338638" cy="2973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tolia_43517990_L-700x7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3452242"/>
            <a:ext cx="3405758" cy="34057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229600" cy="550072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способствовать гармонизации детско-родительских взаимоотношений.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Познакомить с понятием «Стили семейного воспитания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Помочь родителям осознать, как стили семейного воспитания влияют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личности ребёнка;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Содействовать формированию сотрудничества  семьи и детского сада в процессе воспитания детей.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eti-i-roditeli-vidy-vzaimootnosheni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124744"/>
            <a:ext cx="3317354" cy="22093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Как педагог может повлиять на родителей: изменить ситуацию?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Тематические консультации для родителей</a:t>
            </a:r>
          </a:p>
          <a:p>
            <a:pPr marL="514350" indent="-514350">
              <a:buAutoNum type="arabicParenR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Родительское собрание  (с постановкой темы, проблемы)</a:t>
            </a:r>
          </a:p>
          <a:p>
            <a:pPr marL="514350" indent="-514350">
              <a:buAutoNum type="arabicParenR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Тренинги, игры, развлечения, акции, семинары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(формы взаимодействия с родителями, способствующие сплочению ребенка и родителя)</a:t>
            </a:r>
          </a:p>
          <a:p>
            <a:pPr marL="514350" indent="-514350">
              <a:buAutoNum type="arabicParenR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Личная беседа воспитателя с родителями</a:t>
            </a:r>
          </a:p>
          <a:p>
            <a:pPr marL="514350" indent="-514350">
              <a:buAutoNum type="arabicParenR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Памятки, листовки, индивидуальное домашнее задание.</a:t>
            </a:r>
          </a:p>
          <a:p>
            <a:pPr marL="514350" indent="-514350">
              <a:buAutoNum type="arabicParenR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Встреча с педагогом-психологом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kid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643314"/>
            <a:ext cx="4191000" cy="2857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308044136_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857628"/>
            <a:ext cx="3921867" cy="26908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14290"/>
            <a:ext cx="8229600" cy="60722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Берегите своих детей,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Их за шалости не ругайте,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Зло своих неудачных дней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Никогда на них не срывайте.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сердитесь на них всерьёз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Даже если они провинились,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Ничего нет дороже слёз,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 с ресничек родных скатились…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же будете вы хотеть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это время опять вернуться,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Чтоб им маленьким песню спеть,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Щёчки нежной губами коснуться.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пока в доме детский смех,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 игрушек некуда деться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 на свете счастливее всех</a:t>
            </a:r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Берегите ж, пожалуйста, детство!</a:t>
            </a:r>
            <a:endParaRPr lang="ru-RU" sz="3600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5" name="Рисунок 4" descr="1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67630" y="1772815"/>
            <a:ext cx="4219048" cy="28476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литературы: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Антонов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А.И. Социология семьи / А.И.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Антонов.ИНФРА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-М  –Москва, 2007 –640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Воронкова,  Е.С.  Индивидуалистические  ориентации  ценностей  сферы современной молодежи / Е.С. Воронкова//Система ценностей современного общества. –2012.–No23. –С. 271–275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Горленко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 В.П. 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Семьеведение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 Типология  семей  /  В.П.  Горленко. –Гомель: ГГУ им. Ф. Скорины, 2013. –48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Куликова Т. А. Семейная педагогика и домашнее воспитание: Учебник для студ. сред, 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высш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учеб. заведений. - М: Издательский центр "Академия", 2007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  Шнейдер Л. Б. Семейная психология: учебное пособие для вузов / Л. Б. Шнейдер. — Изд. 3-е. М.: Академический Проспект; Екатеринбург: Деловая книга, 2007.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konsultacii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sovety-pedagoga-psihologa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/65-stili-semejnogo-vospitaniya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08453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Уважаемые коллеги,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772816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544" y="2924944"/>
            <a:ext cx="4876800" cy="3219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57158" y="571480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«Сколько написано в мире статей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сколько прочитано лекций умных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том, как воспитывать нам детей,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Пытливых и добрых, смешных и шумных.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Пишут о строгости и о такте,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благо, а что для учебы враг.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Твердят, что воспитывать надо так-то,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по-иному нельзя никак!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Нет, беды не сами собой являются,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Хотите вы этого, не хотите ли,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дети с пороками не рождаются, 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плюсов и минусов набираются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чаще от мудрых своих родителей…»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9488451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1857364"/>
            <a:ext cx="3048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52"/>
            <a:ext cx="8143932" cy="614366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Традиционно главным институтом воспитания является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То, что человек в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детские годы приобретает в семье, он сохраняет в течение всей последующей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жизни. Но семья может выступать в качестве как положительного, так и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отрицательного фактора воспитания. Положительное воздействие на личность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ребенка состоит в том, что никто, кроме самых близких для него в семье людей,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не относится к ребенку лучше, не любит его так и не заботится столько о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нем. И, вместе с тем, никакой другой социальный институт не может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потенциально нанести столько вреда в воспитании детей, сколько может сделать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семья. </a:t>
            </a:r>
          </a:p>
          <a:p>
            <a:pPr>
              <a:buNone/>
            </a:pPr>
            <a:endParaRPr lang="ru-RU" b="1" i="1" dirty="0" smtClean="0"/>
          </a:p>
          <a:p>
            <a:pPr algn="r">
              <a:buNone/>
            </a:pPr>
            <a:r>
              <a:rPr lang="ru-RU" b="1" i="1" dirty="0" smtClean="0"/>
              <a:t>	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Проблемы воспитания детей в семье - это вечная, но до сих пор</a:t>
            </a:r>
          </a:p>
          <a:p>
            <a:pPr algn="r">
              <a:buNone/>
            </a:pP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нерешенная до конца тема. Этот вопрос занимает умы ученых,</a:t>
            </a:r>
          </a:p>
          <a:p>
            <a:pPr algn="r">
              <a:buNone/>
            </a:pP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педагогов, психологов, вызывая споры и разногласия. Бытовые</a:t>
            </a:r>
          </a:p>
          <a:p>
            <a:pPr algn="r">
              <a:buNone/>
            </a:pP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баталии перерастают в научные конференции. Строгость или</a:t>
            </a:r>
          </a:p>
          <a:p>
            <a:pPr algn="r">
              <a:buNone/>
            </a:pP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мягкость? Авторитаризм или попустительство? В сторонниках</a:t>
            </a:r>
          </a:p>
          <a:p>
            <a:pPr algn="r">
              <a:buNone/>
            </a:pP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того или иного типа воспитания нехватки не наблюдается. </a:t>
            </a:r>
          </a:p>
          <a:p>
            <a:pPr algn="r">
              <a:buNone/>
            </a:pP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	А дети продолжают теряться в догадках - как же все-таки себя </a:t>
            </a:r>
          </a:p>
          <a:p>
            <a:pPr algn="r">
              <a:buNone/>
            </a:pP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вести, чтобы быть хорошим в глазах родителей, и чего ожидать в</a:t>
            </a:r>
          </a:p>
          <a:p>
            <a:pPr algn="r">
              <a:buNone/>
            </a:pP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следующий момент от этих непонятных взрослых? </a:t>
            </a:r>
          </a:p>
          <a:p>
            <a:pPr>
              <a:buNone/>
            </a:pPr>
            <a:r>
              <a:rPr lang="ru-RU" sz="3800" b="1" i="1" dirty="0" smtClean="0"/>
              <a:t>	</a:t>
            </a:r>
            <a:endParaRPr lang="ru-RU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57166"/>
            <a:ext cx="8229600" cy="562612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Позиция родителей: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Родители, воспитывая детей, обычно не теоретизируют по этому поводу, а ведут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себя так, как им подсказывает интуиция, жизненный опыт и складывающиеся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обстоятельства. Проще говоря – как получится. А как же получается? </a:t>
            </a:r>
          </a:p>
          <a:p>
            <a:pPr>
              <a:buNone/>
            </a:pP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Конечно, воспитание не может быть хаотичным и бессистемным. И в связи с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особой воспитательной ролью семьи возникает вопрос о том, как сделать так,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чтобы максимизировать положительные и свести к минимуму отрицательные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влияния семьи на воспитание ребенка.</a:t>
            </a:r>
          </a:p>
          <a:p>
            <a:pPr>
              <a:buNone/>
            </a:pPr>
            <a:endParaRPr lang="ru-RU" sz="1800" b="1" i="1" dirty="0" smtClean="0"/>
          </a:p>
          <a:p>
            <a:pPr algn="ctr">
              <a:buNone/>
            </a:pPr>
            <a:r>
              <a:rPr lang="ru-RU" sz="20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Четыре стиля воспитания детей: </a:t>
            </a:r>
          </a:p>
          <a:p>
            <a:pPr>
              <a:buNone/>
            </a:pPr>
            <a:endParaRPr lang="ru-RU" sz="1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Диктат </a:t>
            </a:r>
            <a:r>
              <a:rPr lang="ru-RU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Гиперопека</a:t>
            </a: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Невмешательство</a:t>
            </a:r>
            <a:r>
              <a:rPr lang="ru-RU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Сотрудничество</a:t>
            </a:r>
            <a:endParaRPr lang="ru-RU" sz="1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1904409">
            <a:off x="1795803" y="3991297"/>
            <a:ext cx="357190" cy="772273"/>
          </a:xfrm>
          <a:prstGeom prst="downArrow">
            <a:avLst/>
          </a:prstGeom>
          <a:solidFill>
            <a:schemeClr val="accent4"/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732991">
            <a:off x="3207221" y="4102453"/>
            <a:ext cx="357190" cy="642942"/>
          </a:xfrm>
          <a:prstGeom prst="downArrow">
            <a:avLst/>
          </a:prstGeom>
          <a:solidFill>
            <a:schemeClr val="accent4"/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21003352">
            <a:off x="4929190" y="4071942"/>
            <a:ext cx="357190" cy="714380"/>
          </a:xfrm>
          <a:prstGeom prst="downArrow">
            <a:avLst/>
          </a:prstGeom>
          <a:solidFill>
            <a:schemeClr val="accent4"/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9431101">
            <a:off x="6870577" y="3949153"/>
            <a:ext cx="357190" cy="885802"/>
          </a:xfrm>
          <a:prstGeom prst="downArrow">
            <a:avLst/>
          </a:prstGeom>
          <a:solidFill>
            <a:schemeClr val="accent4"/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71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Что же такое «Стили семейного воспитания»?</a:t>
            </a:r>
            <a:endParaRPr lang="ru-RU" sz="2400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7215238" cy="542928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    это способ отношений родителей к ребёнку, применение ими определенных приемов и методов воздействия на него, выражающиеся в своеобразной манере словесного обращения и взаимодействия с ребёнком. Любая дисгармония в семье приводит к неблагоприятным последствиям  в развитии личности ребенка, к проблемам в его поведении.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vospitanie-dete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000372"/>
            <a:ext cx="5929321" cy="35081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e8d617b58c8ccbb345e43f18ab58e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2500306"/>
            <a:ext cx="4727395" cy="3148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6"/>
            <a:ext cx="8186766" cy="6286544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ru-RU" i="1" dirty="0" smtClean="0">
                <a:solidFill>
                  <a:srgbClr val="FF0000"/>
                </a:solidFill>
                <a:latin typeface="Monotype Corsiva" pitchFamily="66" charset="0"/>
              </a:rPr>
              <a:t>Индифферентный тип семейного воспитания </a:t>
            </a:r>
          </a:p>
          <a:p>
            <a:pPr marL="514350" indent="-514350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(в различных источниках встречаются термины «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гипоопека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pPr marL="514350" indent="-514350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«безразличный тип»)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низкий уровень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контроля;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холодные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отношения;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для детей нет никаких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ограничений;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родители безразличны к потребностям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ребенка;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родители закрыты для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общения.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r">
              <a:buNone/>
            </a:pP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r">
              <a:buNone/>
            </a:pP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r">
              <a:buNone/>
            </a:pP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r">
              <a:buNone/>
            </a:pP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r">
              <a:buNone/>
            </a:pP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r">
              <a:buNone/>
            </a:pP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r">
              <a:buNone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вы думаете, каким вырастет ребенок в данной семье?</a:t>
            </a:r>
          </a:p>
          <a:p>
            <a:pPr marL="514350" indent="-514350"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результате </a:t>
            </a:r>
          </a:p>
          <a:p>
            <a:pPr>
              <a:buNone/>
            </a:pPr>
            <a:endParaRPr lang="ru-RU" sz="19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дети, как правило, не имеют собственного мнения;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любят хвастаться;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умеют искренне сочувствовать и сопереживать;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любят ни умственный, ни физический труд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склонны к проблемному поведению.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8012013_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2928934"/>
            <a:ext cx="5286412" cy="3587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zvitiju_detej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2643182"/>
            <a:ext cx="4430832" cy="321471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  <a:latin typeface="Monotype Corsiva" pitchFamily="66" charset="0"/>
              </a:rPr>
              <a:t>2) Либеральный тип семейного воспитания 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(или попустительский)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уровень контроля низкий, но отношения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теплые;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руководящая роль родителей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незначительна;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высоко ценят личность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ребенка;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легко общаются с ребенком, доверяют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ему;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 запретов и ограничений. </a:t>
            </a:r>
          </a:p>
          <a:p>
            <a:pPr>
              <a:buNone/>
            </a:pPr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Однако стоит задуматься: 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плечу ли ребенку такая свобода? 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сколько разумно 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этой свободой воспользуется?</a:t>
            </a:r>
          </a:p>
          <a:p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</TotalTime>
  <Words>1191</Words>
  <Application>Microsoft Office PowerPoint</Application>
  <PresentationFormat>Экран (4:3)</PresentationFormat>
  <Paragraphs>260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Monotype Corsiva</vt:lpstr>
      <vt:lpstr>Times New Roman</vt:lpstr>
      <vt:lpstr>Тема Office</vt:lpstr>
      <vt:lpstr>«Стили воспитания в семье и их последствия  на развитие личности ребенка»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же такое «Стили семейного воспитания»?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5) Хаотический стиль  (непоследовательное руководство) </vt:lpstr>
      <vt:lpstr>Презентация PowerPoint</vt:lpstr>
      <vt:lpstr>Так как же нужно воспитывать детей? </vt:lpstr>
      <vt:lpstr>Подведем итог: </vt:lpstr>
      <vt:lpstr>Как педагог может выявить, какой стиль воспитания ребенка преобладает в семье?</vt:lpstr>
      <vt:lpstr>Как педагог может повлиять на родителей: изменить ситуацию?</vt:lpstr>
      <vt:lpstr>Презентация PowerPoint</vt:lpstr>
      <vt:lpstr>Список литературы:</vt:lpstr>
      <vt:lpstr>Уважаемые коллеги,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loparevas@outlook.com</cp:lastModifiedBy>
  <cp:revision>91</cp:revision>
  <dcterms:created xsi:type="dcterms:W3CDTF">2014-11-03T06:05:34Z</dcterms:created>
  <dcterms:modified xsi:type="dcterms:W3CDTF">2021-03-15T13:29:54Z</dcterms:modified>
</cp:coreProperties>
</file>