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notesMasterIdLst>
    <p:notesMasterId r:id="rId20"/>
  </p:notesMasterIdLst>
  <p:handoutMasterIdLst>
    <p:handoutMasterId r:id="rId21"/>
  </p:handoutMasterIdLst>
  <p:sldIdLst>
    <p:sldId id="258" r:id="rId2"/>
    <p:sldId id="286" r:id="rId3"/>
    <p:sldId id="259" r:id="rId4"/>
    <p:sldId id="265" r:id="rId5"/>
    <p:sldId id="287" r:id="rId6"/>
    <p:sldId id="288" r:id="rId7"/>
    <p:sldId id="264" r:id="rId8"/>
    <p:sldId id="267" r:id="rId9"/>
    <p:sldId id="269" r:id="rId10"/>
    <p:sldId id="271" r:id="rId11"/>
    <p:sldId id="273" r:id="rId12"/>
    <p:sldId id="275" r:id="rId13"/>
    <p:sldId id="280" r:id="rId14"/>
    <p:sldId id="283" r:id="rId15"/>
    <p:sldId id="278" r:id="rId16"/>
    <p:sldId id="262" r:id="rId17"/>
    <p:sldId id="284" r:id="rId18"/>
    <p:sldId id="28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A46"/>
    <a:srgbClr val="CDE7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9" autoAdjust="0"/>
    <p:restoredTop sz="94322" autoAdjust="0"/>
  </p:normalViewPr>
  <p:slideViewPr>
    <p:cSldViewPr snapToGrid="0">
      <p:cViewPr varScale="1">
        <p:scale>
          <a:sx n="84" d="100"/>
          <a:sy n="84" d="100"/>
        </p:scale>
        <p:origin x="127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D3F68FC4-2639-4599-8421-5E0656FFDE94}" type="datetimeFigureOut">
              <a:rPr lang="ru-RU" altLang="ru-RU"/>
              <a:pPr/>
              <a:t>14.11.2022</a:t>
            </a:fld>
            <a:endParaRPr lang="ru-RU" altLang="ru-RU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8726C54-25BE-4AC6-8311-59BAF97B11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6658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3322837-5C03-4C13-8C19-ABE32BF3DC59}" type="datetimeFigureOut">
              <a:rPr lang="ru-RU" altLang="ru-RU"/>
              <a:pPr/>
              <a:t>14.11.2022</a:t>
            </a:fld>
            <a:endParaRPr lang="ru-RU" altLang="ru-RU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C19EFB6-121D-491B-8C1D-76772A958A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02003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14902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1838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6871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4752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8530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922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3571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6966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0289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1333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1988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8971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0612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2835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8309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1030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0392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0049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8AEE0-2C4A-4A11-9641-3D255B12A856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9DB7E-EDE9-4516-BB43-1DFC98A004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8367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321D1-9C91-455C-883D-511BEAC2F27C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318A8-3785-4F8A-87D8-75EEEC70B5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225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A769D-42CD-497E-809F-BCCF0CE0A91E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2C5FB-747F-4A6B-97DF-63802400CC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7059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2CFD5-87B8-4A75-BAEA-419A0CE08A9D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61E3F-0796-4AC5-BE76-CA43098690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462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064F-9133-42C8-AF68-0DEFDD61897F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90A0A-4208-4034-A4DC-C4CA1FD91B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586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F4DC3-FE0B-4A29-87E5-AC2AC8561C62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CEEF8-C4CA-44B9-817D-2B0D59D5EB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560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1EF67-58CD-4DA6-B90A-40DBEE5BF63F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255DC-D749-4E8E-8B3F-B720C98756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8599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F28AF-CA18-4498-BC42-46A80B77464D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35DFC-6A29-4C8F-9ECD-8ECE8F78E3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729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7505C-5D22-4D2A-AF66-ACE57694914C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0A817-B74E-4586-A2E0-7FD62F7FEE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1339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A5CF7-D329-4315-A93F-024FBE7D93DD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772F5-C4DF-43F4-A998-B3092F5B09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5986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3F8C9-C6C0-4FE5-9FE8-499027F016B9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A1155-8037-4F72-9A83-A26F3D10D1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310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1A7E07-5D37-4ED3-B567-7EF04FC661C9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F482871-5E0F-4658-8D0C-61B7324C096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3" r:id="rId2"/>
    <p:sldLayoutId id="2147483782" r:id="rId3"/>
    <p:sldLayoutId id="2147483781" r:id="rId4"/>
    <p:sldLayoutId id="2147483780" r:id="rId5"/>
    <p:sldLayoutId id="2147483779" r:id="rId6"/>
    <p:sldLayoutId id="2147483778" r:id="rId7"/>
    <p:sldLayoutId id="2147483777" r:id="rId8"/>
    <p:sldLayoutId id="2147483776" r:id="rId9"/>
    <p:sldLayoutId id="2147483775" r:id="rId10"/>
    <p:sldLayoutId id="2147483774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725488" y="2376488"/>
            <a:ext cx="7693025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altLang="ru-RU" sz="2800" b="1">
                <a:solidFill>
                  <a:srgbClr val="00206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Тема: «Здоровьесберегающие технологии в музыкальном развитии детей»</a:t>
            </a:r>
            <a:endParaRPr lang="ru-RU" altLang="ru-RU" sz="2800">
              <a:solidFill>
                <a:srgbClr val="002060"/>
              </a:solidFill>
              <a:cs typeface="Calibri" panose="020F0502020204030204" pitchFamily="34" charset="0"/>
            </a:endParaRPr>
          </a:p>
        </p:txBody>
      </p:sp>
      <p:sp>
        <p:nvSpPr>
          <p:cNvPr id="13315" name="Прямоугольник 1"/>
          <p:cNvSpPr>
            <a:spLocks noChangeArrowheads="1"/>
          </p:cNvSpPr>
          <p:nvPr/>
        </p:nvSpPr>
        <p:spPr bwMode="auto">
          <a:xfrm>
            <a:off x="5099050" y="152400"/>
            <a:ext cx="379571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ru-RU" altLang="ru-RU" sz="1600" b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 не только фактор облагораживающий,</a:t>
            </a:r>
            <a:endParaRPr lang="ru-RU" altLang="ru-RU" sz="1600" b="1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altLang="ru-RU" sz="1600" b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воспитательный. </a:t>
            </a:r>
          </a:p>
          <a:p>
            <a:pPr algn="r">
              <a:lnSpc>
                <a:spcPct val="150000"/>
              </a:lnSpc>
            </a:pPr>
            <a:r>
              <a:rPr lang="ru-RU" altLang="ru-RU" sz="1600" b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 - целитель здоровья…</a:t>
            </a:r>
            <a:endParaRPr lang="ru-RU" altLang="ru-RU" sz="1600" b="1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altLang="ru-RU" sz="1600" b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Владимир Михайлович Бехтерев</a:t>
            </a:r>
            <a:endParaRPr lang="ru-RU" altLang="ru-RU" sz="1600" b="1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401638" y="822325"/>
            <a:ext cx="8174037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Оздоровительные и фонопедические упражнения.</a:t>
            </a:r>
            <a:endParaRPr lang="ru-RU" altLang="ru-RU" sz="240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220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для укрепления хрупких голосовых связок детей, подготовки их к пению, профилактики заболеваний верхних дыхательных путей. Разработки В.Емельянова, М.Картушиной способствуют развитию носового, диафрагмального, брюшного дыхания, стимулированию гортанно-глоточного аппарата и деятельности головного мозга. В работе используются оздоровительные упражнения для горла, интонационно-фонетические (корректируют произношение звуков и активизируют фонационный выдох) и голосовые сигналы доречевой коммуникации, игры со звуком. Например:</a:t>
            </a:r>
            <a:endParaRPr lang="ru-RU" altLang="ru-RU" sz="2200">
              <a:cs typeface="Calibri" panose="020F0502020204030204" pitchFamily="34" charset="0"/>
            </a:endParaRPr>
          </a:p>
        </p:txBody>
      </p:sp>
      <p:pic>
        <p:nvPicPr>
          <p:cNvPr id="25603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5710238"/>
            <a:ext cx="6588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438" y="418465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609600" y="1041400"/>
            <a:ext cx="7675563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массаж.</a:t>
            </a:r>
            <a:endParaRPr lang="ru-RU" altLang="ru-RU" sz="280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algn="ctr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массажных манипуляций расширяет капилляры кожи, улучшая циркуляцию крови и лимфы, активно влияет на обменные процессы организма, тонизирует центральную нервную систему. Использование игрового массажа повышает защитные свойства верхних дыхательных путей и всего организма, нормализует вегетососудистый тонус, деятельность вестибулярного аппарата и эндокринных желез. Частота заболеваний верхних дыхательных путей снижается. </a:t>
            </a:r>
            <a:endParaRPr lang="ru-RU" altLang="ru-RU" sz="2400"/>
          </a:p>
        </p:txBody>
      </p:sp>
      <p:pic>
        <p:nvPicPr>
          <p:cNvPr id="27651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" y="557530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1120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442913" y="660400"/>
            <a:ext cx="7634287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игры.</a:t>
            </a:r>
            <a:endParaRPr lang="ru-RU" altLang="ru-RU" sz="280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позволяют разминать, массировать пальчики и ладошки, благоприятно воздействуя на все внутренние органы. Они развивают речь ребенка, двигательные качества, повышают координационные способности пальцев рук (подготовка к рисованию, письму), соединяют пальцевую пластинку с выразительным мелодическим и речевым интонированием, формируют образно-ассоциативное мышление на основе устного русского народного творчества. Например:</a:t>
            </a:r>
            <a:endParaRPr lang="ru-RU" altLang="ru-RU" sz="2400">
              <a:cs typeface="Calibri" panose="020F0502020204030204" pitchFamily="34" charset="0"/>
            </a:endParaRPr>
          </a:p>
        </p:txBody>
      </p:sp>
      <p:pic>
        <p:nvPicPr>
          <p:cNvPr id="29699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5634038"/>
            <a:ext cx="6588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4143375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330200"/>
            <a:ext cx="6604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Прямоугольник 2"/>
          <p:cNvSpPr>
            <a:spLocks noChangeArrowheads="1"/>
          </p:cNvSpPr>
          <p:nvPr/>
        </p:nvSpPr>
        <p:spPr bwMode="auto">
          <a:xfrm>
            <a:off x="366713" y="461963"/>
            <a:ext cx="8410575" cy="518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игры.</a:t>
            </a:r>
            <a:endParaRPr lang="ru-RU" altLang="ru-RU" sz="240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220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 детям укрепить голосовой аппарат и овладеть всеми выразительными средствами музыки. Речевое музицирование необходимо, так как музыкальных слух развивается в тесной связи со слухом речевым. К звучанию добавляются музыкальные инструменты, звучащие жесты, движение, сонорные и колористические средства. Кроме того, формирование речи у человека идет при участии жестов, которые могут сопровождать, украшать и даже заменять слова. Пластика вносит в речевое музицирование пантомимические и театральные возможности. Использование речевых игр на музыкальных занятиях, театрального кружка эффективно влияет на развитие эмоциональной выразительности речи детей, двигательной активности. Например:</a:t>
            </a:r>
            <a:endParaRPr lang="ru-RU" altLang="ru-RU" sz="2200">
              <a:cs typeface="Calibri" panose="020F0502020204030204" pitchFamily="34" charset="0"/>
            </a:endParaRPr>
          </a:p>
        </p:txBody>
      </p:sp>
      <p:pic>
        <p:nvPicPr>
          <p:cNvPr id="31747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5783263"/>
            <a:ext cx="6588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Прямоугольник 2"/>
          <p:cNvSpPr>
            <a:spLocks noChangeArrowheads="1"/>
          </p:cNvSpPr>
          <p:nvPr/>
        </p:nvSpPr>
        <p:spPr bwMode="auto">
          <a:xfrm>
            <a:off x="727075" y="460375"/>
            <a:ext cx="6754813" cy="483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Музыкотерапия.</a:t>
            </a: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15000"/>
              </a:lnSpc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 правильно подобранной музыки повышает иммунитет детей, снимает напряжение и раздражительность, головную и мышечную боль, восстанавливает спокойное дыхание. Музыкотерапия проводится и педагогами ДОУ в течение всего дня - детей встречают, укладывают спать, поднимают после дневного сна под соответствующую музыку, используют ее в качестве фона для занятий, свободной деятельности.</a:t>
            </a:r>
            <a:endParaRPr lang="ru-RU" altLang="ru-RU" sz="2400">
              <a:cs typeface="Calibri" panose="020F0502020204030204" pitchFamily="34" charset="0"/>
            </a:endParaRPr>
          </a:p>
        </p:txBody>
      </p:sp>
      <p:pic>
        <p:nvPicPr>
          <p:cNvPr id="3379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563" y="1976438"/>
            <a:ext cx="66040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863" y="4448175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5746750"/>
            <a:ext cx="6588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Прямоугольник 2"/>
          <p:cNvSpPr>
            <a:spLocks noChangeArrowheads="1"/>
          </p:cNvSpPr>
          <p:nvPr/>
        </p:nvSpPr>
        <p:spPr bwMode="auto">
          <a:xfrm>
            <a:off x="415925" y="1257300"/>
            <a:ext cx="7688263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занятия с использованием технологий здоровьесбережения эффективны при учете индивидуальных и возрастных особенностей каждого ребенка, его интересов. Успех занятий невозможен без совместной деятельности музыкального руководителя и воспитателя, который активно помогает, организует самостоятельное музицирование в группе.</a:t>
            </a:r>
            <a:endParaRPr lang="ru-RU" altLang="ru-RU" sz="2600">
              <a:cs typeface="Calibri" panose="020F0502020204030204" pitchFamily="34" charset="0"/>
            </a:endParaRPr>
          </a:p>
        </p:txBody>
      </p:sp>
      <p:pic>
        <p:nvPicPr>
          <p:cNvPr id="34819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8" y="35560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448945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5626100"/>
            <a:ext cx="6588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Прямоугольник 2"/>
          <p:cNvSpPr>
            <a:spLocks noChangeArrowheads="1"/>
          </p:cNvSpPr>
          <p:nvPr/>
        </p:nvSpPr>
        <p:spPr bwMode="auto">
          <a:xfrm>
            <a:off x="442913" y="501650"/>
            <a:ext cx="7634287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altLang="ru-RU" sz="2600" b="1">
                <a:solidFill>
                  <a:srgbClr val="FF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                 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Результаты работы за год:</a:t>
            </a: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altLang="ru-RU" sz="2600">
                <a:latin typeface="Times New Roman" panose="02020603050405020304" pitchFamily="18" charset="0"/>
                <a:cs typeface="Calibri" panose="020F0502020204030204" pitchFamily="34" charset="0"/>
              </a:rPr>
              <a:t>Обогащение содержания музыкального образования различными видами здоровьесберегающей  деятельности. Повышение эффективности овладения детьми музыкальной деятельностью, посредством внедрения в музыкальное образование здоровьесберегающих технологий. Формирование мотивации здоровья и поведенческих навыков здорового образа жизни. Положительная динамика развития по результатам диагностики.</a:t>
            </a:r>
            <a:endParaRPr lang="ru-RU" altLang="ru-RU" sz="2600">
              <a:cs typeface="Calibri" panose="020F0502020204030204" pitchFamily="34" charset="0"/>
            </a:endParaRPr>
          </a:p>
        </p:txBody>
      </p:sp>
      <p:pic>
        <p:nvPicPr>
          <p:cNvPr id="35843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5532438"/>
            <a:ext cx="66040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300" y="2065338"/>
            <a:ext cx="65881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0513" y="225425"/>
            <a:ext cx="8008937" cy="501173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altLang="ru-RU" sz="2200" b="1">
                <a:solidFill>
                  <a:srgbClr val="FF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Используемая литература:</a:t>
            </a:r>
            <a:endParaRPr lang="ru-RU" altLang="ru-RU" sz="2200">
              <a:solidFill>
                <a:srgbClr val="FF0000"/>
              </a:solidFill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alibri Light" panose="020F0302020204030204" pitchFamily="34" charset="0"/>
              <a:buAutoNum type="arabicPeriod"/>
            </a:pPr>
            <a:r>
              <a:rPr lang="ru-RU" altLang="ru-RU">
                <a:latin typeface="Times New Roman" panose="02020603050405020304" pitchFamily="18" charset="0"/>
                <a:cs typeface="Calibri" panose="020F0502020204030204" pitchFamily="34" charset="0"/>
              </a:rPr>
              <a:t>«Система музыкально – оздоровительной работы в детском саду», автор О.Н.Арсеневская;</a:t>
            </a:r>
            <a:endParaRPr lang="ru-RU" altLang="ru-RU" sz="1400"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alibri Light" panose="020F0302020204030204" pitchFamily="34" charset="0"/>
              <a:buAutoNum type="arabicPeriod"/>
            </a:pPr>
            <a:r>
              <a:rPr lang="ru-RU" altLang="ru-RU">
                <a:latin typeface="Times New Roman" panose="02020603050405020304" pitchFamily="18" charset="0"/>
                <a:cs typeface="Calibri" panose="020F0502020204030204" pitchFamily="34" charset="0"/>
              </a:rPr>
              <a:t>«Конспекты логоритмических занятий с детьми», автор М.Ю.Картушина;</a:t>
            </a:r>
            <a:endParaRPr lang="ru-RU" altLang="ru-RU" sz="1400"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alibri Light" panose="020F0302020204030204" pitchFamily="34" charset="0"/>
              <a:buAutoNum type="arabicPeriod"/>
            </a:pPr>
            <a:r>
              <a:rPr lang="ru-RU" altLang="ru-RU">
                <a:latin typeface="Times New Roman" panose="02020603050405020304" pitchFamily="18" charset="0"/>
                <a:cs typeface="Calibri" panose="020F0502020204030204" pitchFamily="34" charset="0"/>
              </a:rPr>
              <a:t>«Коррекционная ритмика», авторы: М.А.Касицина, И.Г. Бородина;</a:t>
            </a:r>
            <a:endParaRPr lang="ru-RU" altLang="ru-RU" sz="1400"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alibri Light" panose="020F0302020204030204" pitchFamily="34" charset="0"/>
              <a:buAutoNum type="arabicPeriod"/>
            </a:pPr>
            <a:r>
              <a:rPr lang="ru-RU" altLang="ru-RU">
                <a:latin typeface="Times New Roman" panose="02020603050405020304" pitchFamily="18" charset="0"/>
                <a:cs typeface="Calibri" panose="020F0502020204030204" pitchFamily="34" charset="0"/>
              </a:rPr>
              <a:t>«Адаптация ребенка в детском саду», автор И.С.Ильина;</a:t>
            </a:r>
            <a:endParaRPr lang="ru-RU" altLang="ru-RU" sz="1400"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alibri Light" panose="020F0302020204030204" pitchFamily="34" charset="0"/>
              <a:buAutoNum type="arabicPeriod"/>
            </a:pPr>
            <a:r>
              <a:rPr lang="ru-RU" altLang="ru-RU">
                <a:latin typeface="Times New Roman" panose="02020603050405020304" pitchFamily="18" charset="0"/>
                <a:cs typeface="Calibri" panose="020F0502020204030204" pitchFamily="34" charset="0"/>
              </a:rPr>
              <a:t>Программа эмоционально – личностного развития « В мире друзей», автор Е.В.Котова;</a:t>
            </a:r>
            <a:endParaRPr lang="ru-RU" altLang="ru-RU" sz="1400"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alibri Light" panose="020F0302020204030204" pitchFamily="34" charset="0"/>
              <a:buAutoNum type="arabicPeriod"/>
            </a:pPr>
            <a:r>
              <a:rPr lang="ru-RU" altLang="ru-RU">
                <a:latin typeface="Times New Roman" panose="02020603050405020304" pitchFamily="18" charset="0"/>
                <a:cs typeface="Calibri" panose="020F0502020204030204" pitchFamily="34" charset="0"/>
              </a:rPr>
              <a:t> «Сценарии оздоровительных досугов», автор М.Ю.Картушина;</a:t>
            </a:r>
            <a:endParaRPr lang="ru-RU" altLang="ru-RU" sz="1400"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alibri Light" panose="020F0302020204030204" pitchFamily="34" charset="0"/>
              <a:buAutoNum type="arabicPeriod"/>
            </a:pPr>
            <a:r>
              <a:rPr lang="ru-RU" altLang="ru-RU">
                <a:latin typeface="Times New Roman" panose="02020603050405020304" pitchFamily="18" charset="0"/>
                <a:cs typeface="Calibri" panose="020F0502020204030204" pitchFamily="34" charset="0"/>
              </a:rPr>
              <a:t>«Танцевальная мозаика», автор С.Л.Слуцкая;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Calibri Light" panose="020F0302020204030204" pitchFamily="34" charset="0"/>
              <a:buAutoNum type="arabicPeriod"/>
            </a:pPr>
            <a:r>
              <a:rPr lang="ru-RU" altLang="ru-RU"/>
              <a:t>Картушина</a:t>
            </a:r>
            <a:r>
              <a:rPr lang="ru-RU" altLang="ru-RU" i="1"/>
              <a:t> </a:t>
            </a:r>
            <a:r>
              <a:rPr lang="ru-RU" altLang="ru-RU"/>
              <a:t>М.Ю. Зеленый огонек здоровья: Программа оздоровления дошкольников / М.Ю.Картушина. </a:t>
            </a:r>
            <a:endParaRPr lang="ru-RU" altLang="ru-RU" sz="1400">
              <a:cs typeface="Calibri" panose="020F0502020204030204" pitchFamily="34" charset="0"/>
            </a:endParaRPr>
          </a:p>
        </p:txBody>
      </p:sp>
      <p:pic>
        <p:nvPicPr>
          <p:cNvPr id="36867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372745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88" y="5716588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Прямоугольник 2"/>
          <p:cNvSpPr>
            <a:spLocks noChangeArrowheads="1"/>
          </p:cNvSpPr>
          <p:nvPr/>
        </p:nvSpPr>
        <p:spPr bwMode="auto">
          <a:xfrm>
            <a:off x="369888" y="2420938"/>
            <a:ext cx="7694612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6600" b="1">
                <a:solidFill>
                  <a:srgbClr val="002060"/>
                </a:solidFill>
              </a:rPr>
              <a:t>Спасибо за </a:t>
            </a:r>
          </a:p>
          <a:p>
            <a:pPr algn="ctr"/>
            <a:r>
              <a:rPr lang="ru-RU" altLang="ru-RU" sz="6600" b="1">
                <a:solidFill>
                  <a:srgbClr val="002060"/>
                </a:solidFill>
              </a:rPr>
              <a:t>внимание!</a:t>
            </a:r>
          </a:p>
        </p:txBody>
      </p:sp>
      <p:pic>
        <p:nvPicPr>
          <p:cNvPr id="37891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638" y="1760538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3" y="5043488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879475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485775" y="819150"/>
            <a:ext cx="7278688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5400" b="1">
                <a:solidFill>
                  <a:srgbClr val="00B05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Здоровьесберегающие технологии –</a:t>
            </a:r>
          </a:p>
          <a:p>
            <a:pPr algn="ctr"/>
            <a:r>
              <a:rPr lang="ru-RU" altLang="ru-RU" sz="3200"/>
              <a:t>целостная система воспитательно-оздоровительных, коррекционных и профилактических мероприятий направленных на укрепление здоровья участников образовательного процесса. </a:t>
            </a:r>
          </a:p>
        </p:txBody>
      </p:sp>
      <p:pic>
        <p:nvPicPr>
          <p:cNvPr id="14339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463" y="276860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5745163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31788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1001713" y="1201738"/>
            <a:ext cx="7186612" cy="471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Aft>
                <a:spcPts val="1000"/>
              </a:spcAft>
            </a:pPr>
            <a:r>
              <a:rPr lang="ru-RU" altLang="ru-RU" sz="26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altLang="ru-RU" sz="260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60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музыкально - творческих способностей дошкольников в различных видах музыкальной деятельности, используя здоровье- сберегающие технологии.</a:t>
            </a:r>
          </a:p>
          <a:p>
            <a:pPr algn="ctr">
              <a:spcAft>
                <a:spcPts val="1000"/>
              </a:spcAft>
            </a:pPr>
            <a:r>
              <a:rPr lang="ru-RU" altLang="ru-RU" sz="26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altLang="ru-RU" sz="260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60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создавать предметно - развивающую среду и условия для формирования гармоничной, духовно богатой, физически здоровой личности; </a:t>
            </a:r>
          </a:p>
          <a:p>
            <a:pPr algn="ctr">
              <a:spcAft>
                <a:spcPts val="1000"/>
              </a:spcAft>
            </a:pPr>
            <a:r>
              <a:rPr lang="ru-RU" altLang="ru-RU" sz="260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правильную осанку;</a:t>
            </a:r>
            <a:br>
              <a:rPr lang="ru-RU" altLang="ru-RU" sz="260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60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сохранять и укреплять физическое и психическое здоровье.</a:t>
            </a:r>
          </a:p>
        </p:txBody>
      </p:sp>
      <p:pic>
        <p:nvPicPr>
          <p:cNvPr id="15363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5584825"/>
            <a:ext cx="6604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41338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763" y="2652713"/>
            <a:ext cx="66040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193675" y="136525"/>
            <a:ext cx="8756650" cy="665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925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925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925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925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925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925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925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925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925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работы.  Содержание.</a:t>
            </a:r>
            <a:endParaRPr lang="ru-RU" altLang="ru-RU" sz="240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2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Диагностический</a:t>
            </a: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Анализ диагностики музыкального развития с целью выявления одаренных детей и детей, нуждающихся в коррекционной помощи.</a:t>
            </a: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Изучение передового педагогического опыта и литературы по проблеме.</a:t>
            </a:r>
          </a:p>
          <a:p>
            <a:pPr algn="ctr"/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Прогностический</a:t>
            </a: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Проводить корректировку перспективного плана работы с учетом данной проблемы.</a:t>
            </a: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Отслеживать результаты реализации поставленных задач.</a:t>
            </a:r>
          </a:p>
          <a:p>
            <a:pPr algn="ctr"/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Организационный</a:t>
            </a: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Создание развивающей среды. (картотек, игр, упражнений и т.п.)</a:t>
            </a: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Работа с педагогическим коллективом. (консультации)</a:t>
            </a: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Работа с родителями. (консультации)</a:t>
            </a:r>
            <a:endParaRPr lang="ru-RU" altLang="ru-RU" sz="2000" b="1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Практический и коррекционный</a:t>
            </a: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1.Анализ результатов работы, затруднений. (провести диагностику, сравнить с первичной, провести самоанализ деятельности по теме)</a:t>
            </a: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Отслеживание динамики процесса самообразования. (откорректировать планы для дальнейшей работы)</a:t>
            </a:r>
          </a:p>
          <a:p>
            <a:pPr algn="ctr"/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Обобщающий</a:t>
            </a: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Подведение итогов проведенной работы. </a:t>
            </a:r>
          </a:p>
          <a:p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387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0" y="342900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-269875" y="276225"/>
            <a:ext cx="76962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/>
            <a:r>
              <a:rPr lang="ru-RU" altLang="ru-RU" sz="1600" b="1" i="1">
                <a:latin typeface="Arial" panose="020B0604020202020204" pitchFamily="34" charset="0"/>
                <a:cs typeface="Times New Roman" panose="02020603050405020304" pitchFamily="18" charset="0"/>
              </a:rPr>
              <a:t>Примерный алгоритм проведения музыкальной НОД с применением</a:t>
            </a:r>
            <a:endParaRPr lang="en-US" altLang="ru-RU" sz="1600" b="1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altLang="ru-RU" sz="1600" b="1" i="1">
                <a:latin typeface="Arial" panose="020B0604020202020204" pitchFamily="34" charset="0"/>
                <a:cs typeface="Times New Roman" panose="02020603050405020304" pitchFamily="18" charset="0"/>
              </a:rPr>
              <a:t>здоровьесберегающих технологий</a:t>
            </a:r>
            <a:endParaRPr lang="en-US" altLang="ru-RU" sz="1600" b="1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altLang="ru-RU" sz="1600" b="1" i="1">
                <a:latin typeface="Arial" panose="020B0604020202020204" pitchFamily="34" charset="0"/>
                <a:cs typeface="Times New Roman" panose="02020603050405020304" pitchFamily="18" charset="0"/>
              </a:rPr>
              <a:t>Подготовительная группа (продолжительность НОД – 30мин.)</a:t>
            </a:r>
            <a:endParaRPr lang="en-US" altLang="ru-RU" sz="1600" b="1" i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450" name="Group 42"/>
          <p:cNvGraphicFramePr>
            <a:graphicFrameLocks noGrp="1"/>
          </p:cNvGraphicFramePr>
          <p:nvPr/>
        </p:nvGraphicFramePr>
        <p:xfrm>
          <a:off x="838200" y="1379538"/>
          <a:ext cx="8153400" cy="4931728"/>
        </p:xfrm>
        <a:graphic>
          <a:graphicData uri="http://schemas.openxmlformats.org/drawingml/2006/table">
            <a:tbl>
              <a:tblPr/>
              <a:tblGrid>
                <a:gridCol w="1871663"/>
                <a:gridCol w="5254625"/>
                <a:gridCol w="1027112"/>
              </a:tblGrid>
              <a:tr h="48418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Вводная часть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Активная музыкотерапия с использованием музыкально-ритмических упражнений</a:t>
                      </a: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3мин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Приветствие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Распевки, кинезиологические распевки</a:t>
                      </a: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2мин</a:t>
                      </a: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Восприятие музыки</a:t>
                      </a: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Слушание музыки с элементами музыкотерапии, дыхательной гимнастики, ритмопластики</a:t>
                      </a: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4мин.</a:t>
                      </a: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Пение</a:t>
                      </a: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, песенное творчество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Дыхательная гимнастика, артикуляционная гимнастика, кинезиологические пальчиковые игры</a:t>
                      </a: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7мин.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Музыкально-дидактические игры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Использование ИКТ, пособий</a:t>
                      </a: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, моделирование</a:t>
                      </a: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2мин.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Танцы, танцевальное творчество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Музыкально-ритмические движения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5-7мин.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Музыкальные игры, игра на ДМИ</a:t>
                      </a: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Творческое музицирование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4мин.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Заключительная часть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Психогимнастика, элементы пассивной музыкотерапии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2мин</a:t>
                      </a:r>
                      <a:endParaRPr kumimoji="0" lang="ru-RU" alt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Капля 13"/>
          <p:cNvSpPr/>
          <p:nvPr/>
        </p:nvSpPr>
        <p:spPr>
          <a:xfrm rot="9962154">
            <a:off x="5481638" y="98425"/>
            <a:ext cx="1625600" cy="1625600"/>
          </a:xfrm>
          <a:prstGeom prst="teardrop">
            <a:avLst>
              <a:gd name="adj" fmla="val 16198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Капля 1"/>
          <p:cNvSpPr>
            <a:spLocks noChangeAspect="1"/>
          </p:cNvSpPr>
          <p:nvPr/>
        </p:nvSpPr>
        <p:spPr>
          <a:xfrm rot="4583287">
            <a:off x="674688" y="455613"/>
            <a:ext cx="1800225" cy="1800225"/>
          </a:xfrm>
          <a:prstGeom prst="teardrop">
            <a:avLst>
              <a:gd name="adj" fmla="val 18567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Капля 2"/>
          <p:cNvSpPr>
            <a:spLocks noChangeAspect="1"/>
          </p:cNvSpPr>
          <p:nvPr/>
        </p:nvSpPr>
        <p:spPr>
          <a:xfrm rot="2523634">
            <a:off x="228600" y="2719388"/>
            <a:ext cx="1800225" cy="1800225"/>
          </a:xfrm>
          <a:prstGeom prst="teardrop">
            <a:avLst>
              <a:gd name="adj" fmla="val 16913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Капля 3"/>
          <p:cNvSpPr>
            <a:spLocks noChangeAspect="1"/>
          </p:cNvSpPr>
          <p:nvPr/>
        </p:nvSpPr>
        <p:spPr>
          <a:xfrm rot="6818371">
            <a:off x="3085306" y="56357"/>
            <a:ext cx="1589087" cy="1587500"/>
          </a:xfrm>
          <a:prstGeom prst="teardrop">
            <a:avLst>
              <a:gd name="adj" fmla="val 156023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апля 4"/>
          <p:cNvSpPr>
            <a:spLocks noChangeAspect="1"/>
          </p:cNvSpPr>
          <p:nvPr/>
        </p:nvSpPr>
        <p:spPr>
          <a:xfrm rot="12078440">
            <a:off x="7191375" y="1473200"/>
            <a:ext cx="1800225" cy="1800225"/>
          </a:xfrm>
          <a:prstGeom prst="teardrop">
            <a:avLst>
              <a:gd name="adj" fmla="val 17899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Капля 5"/>
          <p:cNvSpPr>
            <a:spLocks noChangeAspect="1"/>
          </p:cNvSpPr>
          <p:nvPr/>
        </p:nvSpPr>
        <p:spPr>
          <a:xfrm rot="14659122">
            <a:off x="6911975" y="3863975"/>
            <a:ext cx="1800225" cy="1800225"/>
          </a:xfrm>
          <a:prstGeom prst="teardrop">
            <a:avLst>
              <a:gd name="adj" fmla="val 17460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Капля 6"/>
          <p:cNvSpPr>
            <a:spLocks noChangeAspect="1"/>
          </p:cNvSpPr>
          <p:nvPr/>
        </p:nvSpPr>
        <p:spPr>
          <a:xfrm>
            <a:off x="1206500" y="4789488"/>
            <a:ext cx="1800225" cy="1800225"/>
          </a:xfrm>
          <a:prstGeom prst="teardrop">
            <a:avLst>
              <a:gd name="adj" fmla="val 17507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249613" y="2501900"/>
            <a:ext cx="2736850" cy="1746250"/>
          </a:xfrm>
          <a:prstGeom prst="ellipse">
            <a:avLst/>
          </a:prstGeom>
          <a:solidFill>
            <a:srgbClr val="E6EA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Система музыкально – оздоровительной работы</a:t>
            </a:r>
          </a:p>
        </p:txBody>
      </p:sp>
      <p:sp>
        <p:nvSpPr>
          <p:cNvPr id="15" name="Капля 14"/>
          <p:cNvSpPr>
            <a:spLocks noChangeAspect="1"/>
          </p:cNvSpPr>
          <p:nvPr/>
        </p:nvSpPr>
        <p:spPr>
          <a:xfrm rot="18783215">
            <a:off x="3949701" y="5264150"/>
            <a:ext cx="1585912" cy="1589087"/>
          </a:xfrm>
          <a:prstGeom prst="teardrop">
            <a:avLst>
              <a:gd name="adj" fmla="val 15012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43" name="Прямоугольник 22"/>
          <p:cNvSpPr>
            <a:spLocks noChangeArrowheads="1"/>
          </p:cNvSpPr>
          <p:nvPr/>
        </p:nvSpPr>
        <p:spPr bwMode="auto">
          <a:xfrm>
            <a:off x="244475" y="3216275"/>
            <a:ext cx="2297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/>
              <a:t>Оздоровительные песенки-распевки</a:t>
            </a:r>
          </a:p>
        </p:txBody>
      </p:sp>
      <p:sp>
        <p:nvSpPr>
          <p:cNvPr id="18444" name="Прямоугольник 23"/>
          <p:cNvSpPr>
            <a:spLocks noChangeArrowheads="1"/>
          </p:cNvSpPr>
          <p:nvPr/>
        </p:nvSpPr>
        <p:spPr bwMode="auto">
          <a:xfrm rot="-2554243">
            <a:off x="1192213" y="5392738"/>
            <a:ext cx="18462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/>
              <a:t>Музыкотерапия</a:t>
            </a:r>
          </a:p>
        </p:txBody>
      </p:sp>
      <p:sp>
        <p:nvSpPr>
          <p:cNvPr id="18445" name="Прямоугольник 24"/>
          <p:cNvSpPr>
            <a:spLocks noChangeArrowheads="1"/>
          </p:cNvSpPr>
          <p:nvPr/>
        </p:nvSpPr>
        <p:spPr bwMode="auto">
          <a:xfrm rot="1490445">
            <a:off x="836613" y="1062038"/>
            <a:ext cx="16081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/>
              <a:t>Дыхательная</a:t>
            </a:r>
          </a:p>
          <a:p>
            <a:r>
              <a:rPr lang="ru-RU" altLang="ru-RU"/>
              <a:t> гимнастика</a:t>
            </a:r>
          </a:p>
        </p:txBody>
      </p:sp>
      <p:sp>
        <p:nvSpPr>
          <p:cNvPr id="18446" name="Прямоугольник 25"/>
          <p:cNvSpPr>
            <a:spLocks noChangeArrowheads="1"/>
          </p:cNvSpPr>
          <p:nvPr/>
        </p:nvSpPr>
        <p:spPr bwMode="auto">
          <a:xfrm rot="-5181224">
            <a:off x="3938587" y="5738813"/>
            <a:ext cx="1552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/>
              <a:t>Речевые</a:t>
            </a:r>
          </a:p>
          <a:p>
            <a:pPr algn="ctr"/>
            <a:r>
              <a:rPr lang="ru-RU" altLang="ru-RU"/>
              <a:t> игры</a:t>
            </a:r>
          </a:p>
        </p:txBody>
      </p:sp>
      <p:sp>
        <p:nvSpPr>
          <p:cNvPr id="18447" name="Прямоугольник 26"/>
          <p:cNvSpPr>
            <a:spLocks noChangeArrowheads="1"/>
          </p:cNvSpPr>
          <p:nvPr/>
        </p:nvSpPr>
        <p:spPr bwMode="auto">
          <a:xfrm rot="25472952">
            <a:off x="2997993" y="605632"/>
            <a:ext cx="16684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/>
              <a:t>Пальчиковые </a:t>
            </a:r>
          </a:p>
          <a:p>
            <a:pPr algn="ctr"/>
            <a:r>
              <a:rPr lang="ru-RU" altLang="ru-RU"/>
              <a:t>игры</a:t>
            </a:r>
          </a:p>
        </p:txBody>
      </p:sp>
      <p:sp>
        <p:nvSpPr>
          <p:cNvPr id="18448" name="Прямоугольник 27"/>
          <p:cNvSpPr>
            <a:spLocks noChangeArrowheads="1"/>
          </p:cNvSpPr>
          <p:nvPr/>
        </p:nvSpPr>
        <p:spPr bwMode="auto">
          <a:xfrm rot="-2640529">
            <a:off x="5678488" y="631825"/>
            <a:ext cx="1116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/>
              <a:t>Игровой </a:t>
            </a:r>
          </a:p>
          <a:p>
            <a:pPr algn="ctr"/>
            <a:r>
              <a:rPr lang="ru-RU" altLang="ru-RU"/>
              <a:t>массаж</a:t>
            </a:r>
          </a:p>
        </p:txBody>
      </p:sp>
      <p:sp>
        <p:nvSpPr>
          <p:cNvPr id="18449" name="Прямоугольник 28"/>
          <p:cNvSpPr>
            <a:spLocks noChangeArrowheads="1"/>
          </p:cNvSpPr>
          <p:nvPr/>
        </p:nvSpPr>
        <p:spPr bwMode="auto">
          <a:xfrm rot="-1383078">
            <a:off x="7040563" y="2206625"/>
            <a:ext cx="20558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/>
              <a:t>Артикуляционная</a:t>
            </a:r>
          </a:p>
          <a:p>
            <a:r>
              <a:rPr lang="ru-RU" altLang="ru-RU"/>
              <a:t> гимнастика</a:t>
            </a:r>
          </a:p>
        </p:txBody>
      </p:sp>
      <p:sp>
        <p:nvSpPr>
          <p:cNvPr id="18450" name="Прямоугольник 29"/>
          <p:cNvSpPr>
            <a:spLocks noChangeArrowheads="1"/>
          </p:cNvSpPr>
          <p:nvPr/>
        </p:nvSpPr>
        <p:spPr bwMode="auto">
          <a:xfrm rot="926160">
            <a:off x="6208713" y="4302125"/>
            <a:ext cx="253206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i="1">
                <a:latin typeface="Times New Roman" panose="02020603050405020304" pitchFamily="18" charset="0"/>
              </a:rPr>
              <a:t>Оздоровительные и</a:t>
            </a:r>
          </a:p>
          <a:p>
            <a:pPr algn="ctr"/>
            <a:r>
              <a:rPr lang="ru-RU" altLang="ru-RU" i="1">
                <a:latin typeface="Times New Roman" panose="02020603050405020304" pitchFamily="18" charset="0"/>
              </a:rPr>
              <a:t> фонопедические</a:t>
            </a:r>
          </a:p>
          <a:p>
            <a:pPr algn="ctr"/>
            <a:r>
              <a:rPr lang="ru-RU" altLang="ru-RU" i="1">
                <a:latin typeface="Times New Roman" panose="02020603050405020304" pitchFamily="18" charset="0"/>
              </a:rPr>
              <a:t> упражнения</a:t>
            </a:r>
          </a:p>
        </p:txBody>
      </p:sp>
      <p:pic>
        <p:nvPicPr>
          <p:cNvPr id="18451" name="Рисунок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354388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2" name="Рисунок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2498725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3" name="Рисунок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4811713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4" name="Рисунок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88" y="1263650"/>
            <a:ext cx="6604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5" name="Рисунок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50" y="4751388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768350" y="593725"/>
            <a:ext cx="6623050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Валеологические песенки-распевки.</a:t>
            </a: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Несложные добрые тексты и мелодия, состоящая из звуков мажорной гаммы, поднимают настроение, задают позитивный тон к восприятию окружающего мира, улучшают эмоциональные климат на занятии, подготавливают голос к пению. </a:t>
            </a:r>
          </a:p>
          <a:p>
            <a:pPr algn="ctr">
              <a:lnSpc>
                <a:spcPct val="115000"/>
              </a:lnSpc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 «Доброе утро!» </a:t>
            </a:r>
            <a:endParaRPr lang="ru-RU" altLang="ru-RU" sz="2800">
              <a:cs typeface="Calibri" panose="020F0502020204030204" pitchFamily="34" charset="0"/>
            </a:endParaRPr>
          </a:p>
        </p:txBody>
      </p:sp>
      <p:pic>
        <p:nvPicPr>
          <p:cNvPr id="19459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342900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5554663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517525" y="439738"/>
            <a:ext cx="7121525" cy="564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гимнастика.</a:t>
            </a:r>
            <a:endParaRPr lang="ru-RU" altLang="ru-RU" sz="260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положительно влияет на обменные процессы, играющие важную роль в кровоснабжении, в том числе и легочной ткани; способствуют восстановлению центральной нервной системы; улучшает дренажную функцию бронхов; восстанавливает нарушенное носовое дыхание; исправляет развившиеся в процессе заболеваний различные деформации грудной клетки и позвоночника. Например:</a:t>
            </a:r>
            <a:endParaRPr lang="ru-RU" altLang="ru-RU" sz="240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2400">
                <a:latin typeface="Times New Roman" panose="02020603050405020304" pitchFamily="18" charset="0"/>
                <a:cs typeface="Calibri" panose="020F0502020204030204" pitchFamily="34" charset="0"/>
              </a:rPr>
              <a:t>Помогает развитию дыхательных мышц, регулирует работу дыхательных центров.</a:t>
            </a:r>
            <a:br>
              <a:rPr lang="ru-RU" altLang="ru-RU" sz="2400">
                <a:latin typeface="Times New Roman" panose="02020603050405020304" pitchFamily="18" charset="0"/>
                <a:cs typeface="Calibri" panose="020F0502020204030204" pitchFamily="34" charset="0"/>
              </a:rPr>
            </a:br>
            <a:endParaRPr lang="ru-RU" altLang="ru-RU" sz="240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21507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675" y="5759450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3546475"/>
            <a:ext cx="6604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146050" y="696913"/>
            <a:ext cx="8332788" cy="522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ru-RU" altLang="ru-RU" sz="2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гимнастика.</a:t>
            </a:r>
            <a:endParaRPr lang="ru-RU" altLang="ru-RU" sz="260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 артикуляционной гимнастики - выработка качественных, полноценных движений органов артикуляции, подготовка к правильному произнесению фонем. Упражнения способствуют тренировке мышц речевого аппарата, ориентированию в пространстве, учат имитации движений животных. В результате этой работы повышаются показатели уровня развития речи детей, певческих навыков, улучшаются музыкальная память, внимание. </a:t>
            </a:r>
            <a:r>
              <a:rPr lang="ru-RU" altLang="ru-RU" sz="2400">
                <a:latin typeface="Times New Roman" panose="02020603050405020304" pitchFamily="18" charset="0"/>
                <a:cs typeface="Calibri" panose="020F0502020204030204" pitchFamily="34" charset="0"/>
              </a:rPr>
              <a:t>Язык - главная мышца органов речи, и для него, как и для любой мышцы, гимнастика необходима.</a:t>
            </a:r>
            <a:br>
              <a:rPr lang="ru-RU" altLang="ru-RU" sz="2400">
                <a:latin typeface="Times New Roman" panose="02020603050405020304" pitchFamily="18" charset="0"/>
                <a:cs typeface="Calibri" panose="020F0502020204030204" pitchFamily="34" charset="0"/>
              </a:rPr>
            </a:br>
            <a:endParaRPr lang="ru-RU" altLang="ru-RU" sz="240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2355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38" y="5591175"/>
            <a:ext cx="660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591</TotalTime>
  <Words>939</Words>
  <Application>Microsoft Office PowerPoint</Application>
  <PresentationFormat>Экран (4:3)</PresentationFormat>
  <Paragraphs>101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Calibri</vt:lpstr>
      <vt:lpstr>Arial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Admin</cp:lastModifiedBy>
  <cp:revision>39</cp:revision>
  <dcterms:created xsi:type="dcterms:W3CDTF">2016-05-19T15:05:47Z</dcterms:created>
  <dcterms:modified xsi:type="dcterms:W3CDTF">2022-11-14T09:47:09Z</dcterms:modified>
</cp:coreProperties>
</file>