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9" r:id="rId4"/>
    <p:sldId id="257" r:id="rId5"/>
    <p:sldId id="268" r:id="rId6"/>
    <p:sldId id="267" r:id="rId7"/>
    <p:sldId id="258" r:id="rId8"/>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F9BB"/>
    <a:srgbClr val="84F4A1"/>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3503285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558041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95286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29654966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160106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38019010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321834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3635784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31235159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3251291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2093366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10877894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39162493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5986998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pPr/>
              <a:t>‹#›</a:t>
            </a:fld>
            <a:endParaRPr lang="uk-UA"/>
          </a:p>
        </p:txBody>
      </p:sp>
    </p:spTree>
    <p:extLst>
      <p:ext uri="{BB962C8B-B14F-4D97-AF65-F5344CB8AC3E}">
        <p14:creationId xmlns:p14="http://schemas.microsoft.com/office/powerpoint/2010/main" val="4066487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3058400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345174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132523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429694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1854304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487431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4AC259-EBD3-4477-8ED1-9C4E8D32F78F}" type="datetimeFigureOut">
              <a:rPr lang="uk-UA" smtClean="0"/>
              <a:pPr/>
              <a:t>17.03.2022</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52C2C70-2A90-47DD-B4C7-2A4AE87F3363}" type="slidenum">
              <a:rPr lang="uk-UA" smtClean="0"/>
              <a:pPr/>
              <a:t>‹#›</a:t>
            </a:fld>
            <a:endParaRPr lang="uk-UA"/>
          </a:p>
        </p:txBody>
      </p:sp>
    </p:spTree>
    <p:extLst>
      <p:ext uri="{BB962C8B-B14F-4D97-AF65-F5344CB8AC3E}">
        <p14:creationId xmlns:p14="http://schemas.microsoft.com/office/powerpoint/2010/main" val="3642574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4AC259-EBD3-4477-8ED1-9C4E8D32F78F}" type="datetimeFigureOut">
              <a:rPr lang="uk-UA" smtClean="0"/>
              <a:pPr/>
              <a:t>17.03.2022</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C2C70-2A90-47DD-B4C7-2A4AE87F3363}" type="slidenum">
              <a:rPr lang="uk-UA" smtClean="0"/>
              <a:pPr/>
              <a:t>‹#›</a:t>
            </a:fld>
            <a:endParaRPr lang="uk-UA"/>
          </a:p>
        </p:txBody>
      </p:sp>
    </p:spTree>
    <p:extLst>
      <p:ext uri="{BB962C8B-B14F-4D97-AF65-F5344CB8AC3E}">
        <p14:creationId xmlns:p14="http://schemas.microsoft.com/office/powerpoint/2010/main" val="3991074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1"/>
            <a:ext cx="9144000" cy="6846872"/>
          </a:xfrm>
          <a:prstGeom prst="rect">
            <a:avLst/>
          </a:prstGeom>
        </p:spPr>
      </p:pic>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D1EDC-A2B1-4467-8D3F-4DFD9B83CAD8}" type="datetimeFigureOut">
              <a:rPr lang="uk-UA" smtClean="0"/>
              <a:pPr/>
              <a:t>17.03.2022</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570F2-E200-4629-A09A-B32E2C0D788B}" type="slidenum">
              <a:rPr lang="uk-UA" smtClean="0"/>
              <a:pPr/>
              <a:t>‹#›</a:t>
            </a:fld>
            <a:endParaRPr lang="uk-UA"/>
          </a:p>
        </p:txBody>
      </p:sp>
    </p:spTree>
    <p:extLst>
      <p:ext uri="{BB962C8B-B14F-4D97-AF65-F5344CB8AC3E}">
        <p14:creationId xmlns:p14="http://schemas.microsoft.com/office/powerpoint/2010/main" val="30853983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ru.wikipedia.org/wiki/%D0%9A%D0%BE%D0%BC%D0%BF%D0%B0%D1%81"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492896"/>
            <a:ext cx="9144000" cy="2592288"/>
          </a:xfrm>
        </p:spPr>
        <p:txBody>
          <a:bodyPr>
            <a:noAutofit/>
          </a:bodyPr>
          <a:lstStyle/>
          <a:p>
            <a:r>
              <a:rPr lang="ru-RU" sz="5600" b="1" i="1" dirty="0" smtClean="0">
                <a:ln w="10541" cmpd="sng">
                  <a:solidFill>
                    <a:srgbClr val="002060"/>
                  </a:solidFill>
                  <a:prstDash val="solid"/>
                </a:ln>
                <a:solidFill>
                  <a:srgbClr val="D60093"/>
                </a:solidFill>
                <a:latin typeface="Bookman Old Style" pitchFamily="18" charset="0"/>
              </a:rPr>
              <a:t>Маршрутный лист, </a:t>
            </a:r>
            <a:r>
              <a:rPr lang="ru-RU" sz="5600" b="1" i="1" dirty="0" smtClean="0">
                <a:ln w="10541" cmpd="sng">
                  <a:noFill/>
                  <a:prstDash val="solid"/>
                </a:ln>
                <a:solidFill>
                  <a:srgbClr val="D60093"/>
                </a:solidFill>
                <a:latin typeface="Bookman Old Style" pitchFamily="18" charset="0"/>
              </a:rPr>
              <a:t/>
            </a:r>
            <a:br>
              <a:rPr lang="ru-RU" sz="5600" b="1" i="1" dirty="0" smtClean="0">
                <a:ln w="10541" cmpd="sng">
                  <a:noFill/>
                  <a:prstDash val="solid"/>
                </a:ln>
                <a:solidFill>
                  <a:srgbClr val="D60093"/>
                </a:solidFill>
                <a:latin typeface="Bookman Old Style" pitchFamily="18" charset="0"/>
              </a:rPr>
            </a:br>
            <a:r>
              <a:rPr lang="ru-RU" sz="5600" b="1" i="1" dirty="0" smtClean="0">
                <a:ln w="10541" cmpd="sng">
                  <a:solidFill>
                    <a:srgbClr val="002060"/>
                  </a:solidFill>
                  <a:prstDash val="solid"/>
                </a:ln>
                <a:solidFill>
                  <a:srgbClr val="0070C0"/>
                </a:solidFill>
                <a:latin typeface="Bookman Old Style" pitchFamily="18" charset="0"/>
              </a:rPr>
              <a:t>как предшественник </a:t>
            </a:r>
            <a:r>
              <a:rPr lang="ru-RU" sz="5600" b="1" i="1" dirty="0" smtClean="0">
                <a:ln w="10541" cmpd="sng">
                  <a:solidFill>
                    <a:srgbClr val="002060"/>
                  </a:solidFill>
                  <a:prstDash val="solid"/>
                </a:ln>
                <a:solidFill>
                  <a:srgbClr val="D60093"/>
                </a:solidFill>
                <a:latin typeface="Bookman Old Style" pitchFamily="18" charset="0"/>
              </a:rPr>
              <a:t>навигатора</a:t>
            </a:r>
            <a:endParaRPr lang="uk-UA" sz="5600" b="1" i="1" dirty="0">
              <a:ln w="10541" cmpd="sng">
                <a:solidFill>
                  <a:srgbClr val="002060"/>
                </a:solidFill>
                <a:prstDash val="solid"/>
              </a:ln>
              <a:solidFill>
                <a:srgbClr val="D60093"/>
              </a:solidFill>
              <a:latin typeface="Bookman Old Style" pitchFamily="18" charset="0"/>
            </a:endParaRPr>
          </a:p>
        </p:txBody>
      </p:sp>
      <p:sp>
        <p:nvSpPr>
          <p:cNvPr id="3" name="Прямоугольник 2"/>
          <p:cNvSpPr/>
          <p:nvPr/>
        </p:nvSpPr>
        <p:spPr>
          <a:xfrm>
            <a:off x="212540" y="620688"/>
            <a:ext cx="4727576" cy="954107"/>
          </a:xfrm>
          <a:prstGeom prst="rect">
            <a:avLst/>
          </a:prstGeom>
          <a:ln w="38100">
            <a:solidFill>
              <a:srgbClr val="D60093"/>
            </a:solidFill>
          </a:ln>
        </p:spPr>
        <p:txBody>
          <a:bodyPr wrap="none">
            <a:spAutoFit/>
          </a:bodyPr>
          <a:lstStyle/>
          <a:p>
            <a:pPr algn="ctr"/>
            <a:r>
              <a:rPr lang="ru-RU" sz="2800" b="1" dirty="0" smtClean="0">
                <a:solidFill>
                  <a:srgbClr val="0070C0"/>
                </a:solidFill>
                <a:latin typeface="Bookman Old Style" pitchFamily="18" charset="0"/>
              </a:rPr>
              <a:t>ТЕМАТИЧЕСКИЙ БЛОК</a:t>
            </a:r>
          </a:p>
          <a:p>
            <a:pPr algn="ctr"/>
            <a:r>
              <a:rPr lang="ru-RU" sz="2800" b="1" i="1" dirty="0" smtClean="0">
                <a:solidFill>
                  <a:srgbClr val="0070C0"/>
                </a:solidFill>
                <a:latin typeface="Bookman Old Style" pitchFamily="18" charset="0"/>
              </a:rPr>
              <a:t>«Приборы навигации»</a:t>
            </a:r>
            <a:endParaRPr lang="ru-RU" sz="2800" b="1" i="1" dirty="0">
              <a:solidFill>
                <a:srgbClr val="0070C0"/>
              </a:solidFill>
              <a:latin typeface="Bookman Old Style" pitchFamily="18" charset="0"/>
            </a:endParaRPr>
          </a:p>
        </p:txBody>
      </p:sp>
    </p:spTree>
    <p:extLst>
      <p:ext uri="{BB962C8B-B14F-4D97-AF65-F5344CB8AC3E}">
        <p14:creationId xmlns:p14="http://schemas.microsoft.com/office/powerpoint/2010/main" val="33423648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t/>
            </a:r>
            <a:br>
              <a:rPr lang="ru-RU" sz="1800" dirty="0" smtClean="0"/>
            </a:br>
            <a:r>
              <a:rPr lang="ru-RU" sz="1800" dirty="0" smtClean="0"/>
              <a:t>Карта-это </a:t>
            </a:r>
            <a:r>
              <a:rPr lang="ru-RU" sz="1800" dirty="0"/>
              <a:t>уменьшенное изображение какой-либо местности.</a:t>
            </a:r>
            <a:br>
              <a:rPr lang="ru-RU" sz="1800" dirty="0"/>
            </a:br>
            <a:r>
              <a:rPr lang="ru-RU" sz="1800" dirty="0"/>
              <a:t>Карты нужны, для того, чтобы можно было узнать, где находится тот или иной город, </a:t>
            </a:r>
            <a:r>
              <a:rPr lang="ru-RU" sz="1800" dirty="0" smtClean="0"/>
              <a:t>страна. Карты </a:t>
            </a:r>
            <a:r>
              <a:rPr lang="ru-RU" sz="1800" dirty="0"/>
              <a:t>используют путешественники, капитаны кораблей. Даже жителю города может понадобиться карта, чтобы найти незнакомую улицу.</a:t>
            </a:r>
            <a:br>
              <a:rPr lang="ru-RU" sz="1800" dirty="0"/>
            </a:br>
            <a:endParaRPr lang="ru-RU" sz="1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138" y="1628800"/>
            <a:ext cx="9323981" cy="5229200"/>
          </a:xfrm>
        </p:spPr>
      </p:pic>
    </p:spTree>
    <p:extLst>
      <p:ext uri="{BB962C8B-B14F-4D97-AF65-F5344CB8AC3E}">
        <p14:creationId xmlns:p14="http://schemas.microsoft.com/office/powerpoint/2010/main" val="2714156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14"/>
          <p:cNvSpPr txBox="1">
            <a:spLocks noChangeArrowheads="1"/>
          </p:cNvSpPr>
          <p:nvPr/>
        </p:nvSpPr>
        <p:spPr bwMode="gray">
          <a:xfrm>
            <a:off x="891240"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200</a:t>
            </a:r>
            <a:r>
              <a:rPr lang="ru-RU" sz="1600" dirty="0" smtClean="0">
                <a:solidFill>
                  <a:srgbClr val="FEFEFE"/>
                </a:solidFill>
              </a:rPr>
              <a:t>8</a:t>
            </a:r>
            <a:endParaRPr lang="en-US" sz="1600" dirty="0">
              <a:solidFill>
                <a:srgbClr val="FEFEFE"/>
              </a:solidFill>
            </a:endParaRPr>
          </a:p>
        </p:txBody>
      </p:sp>
      <p:sp>
        <p:nvSpPr>
          <p:cNvPr id="18" name="Text Box 15"/>
          <p:cNvSpPr txBox="1">
            <a:spLocks noChangeArrowheads="1"/>
          </p:cNvSpPr>
          <p:nvPr/>
        </p:nvSpPr>
        <p:spPr bwMode="gray">
          <a:xfrm>
            <a:off x="1681815"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200</a:t>
            </a:r>
            <a:r>
              <a:rPr lang="ru-RU" sz="1600" dirty="0" smtClean="0">
                <a:solidFill>
                  <a:srgbClr val="FEFEFE"/>
                </a:solidFill>
              </a:rPr>
              <a:t>9</a:t>
            </a:r>
            <a:endParaRPr lang="en-US" sz="1600" dirty="0">
              <a:solidFill>
                <a:srgbClr val="FEFEFE"/>
              </a:solidFill>
            </a:endParaRPr>
          </a:p>
        </p:txBody>
      </p:sp>
      <p:sp>
        <p:nvSpPr>
          <p:cNvPr id="20" name="Text Box 17"/>
          <p:cNvSpPr txBox="1">
            <a:spLocks noChangeArrowheads="1"/>
          </p:cNvSpPr>
          <p:nvPr/>
        </p:nvSpPr>
        <p:spPr bwMode="gray">
          <a:xfrm>
            <a:off x="3320114"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a:t>
            </a:r>
            <a:r>
              <a:rPr lang="ru-RU" sz="1600" dirty="0" smtClean="0">
                <a:solidFill>
                  <a:srgbClr val="FEFEFE"/>
                </a:solidFill>
              </a:rPr>
              <a:t>11</a:t>
            </a:r>
            <a:endParaRPr lang="en-US" sz="1600" dirty="0">
              <a:solidFill>
                <a:srgbClr val="FEFEFE"/>
              </a:solidFill>
            </a:endParaRPr>
          </a:p>
        </p:txBody>
      </p:sp>
      <p:sp>
        <p:nvSpPr>
          <p:cNvPr id="22" name="Text Box 19"/>
          <p:cNvSpPr txBox="1">
            <a:spLocks noChangeArrowheads="1"/>
          </p:cNvSpPr>
          <p:nvPr/>
        </p:nvSpPr>
        <p:spPr bwMode="black">
          <a:xfrm>
            <a:off x="1766639" y="3686324"/>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50</a:t>
            </a:r>
          </a:p>
        </p:txBody>
      </p:sp>
      <p:sp>
        <p:nvSpPr>
          <p:cNvPr id="23" name="Text Box 20"/>
          <p:cNvSpPr txBox="1">
            <a:spLocks noChangeArrowheads="1"/>
          </p:cNvSpPr>
          <p:nvPr/>
        </p:nvSpPr>
        <p:spPr bwMode="black">
          <a:xfrm>
            <a:off x="2538164" y="3219599"/>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70</a:t>
            </a:r>
          </a:p>
        </p:txBody>
      </p:sp>
      <p:sp>
        <p:nvSpPr>
          <p:cNvPr id="24" name="Text Box 21"/>
          <p:cNvSpPr txBox="1">
            <a:spLocks noChangeArrowheads="1"/>
          </p:cNvSpPr>
          <p:nvPr/>
        </p:nvSpPr>
        <p:spPr bwMode="black">
          <a:xfrm>
            <a:off x="3293814" y="2076599"/>
            <a:ext cx="565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120</a:t>
            </a:r>
          </a:p>
        </p:txBody>
      </p:sp>
      <p:sp>
        <p:nvSpPr>
          <p:cNvPr id="28" name="Прямоугольник 27"/>
          <p:cNvSpPr/>
          <p:nvPr/>
        </p:nvSpPr>
        <p:spPr>
          <a:xfrm>
            <a:off x="323528" y="3356992"/>
            <a:ext cx="3600400" cy="400110"/>
          </a:xfrm>
          <a:prstGeom prst="rect">
            <a:avLst/>
          </a:prstGeom>
        </p:spPr>
        <p:txBody>
          <a:bodyPr wrap="square">
            <a:spAutoFit/>
          </a:bodyPr>
          <a:lstStyle/>
          <a:p>
            <a:pPr algn="ctr"/>
            <a:r>
              <a:rPr lang="ru-RU" sz="2000" b="1" dirty="0" smtClean="0">
                <a:latin typeface="Bookman Old Style" pitchFamily="18" charset="0"/>
                <a:hlinkClick r:id="rId2" tooltip="Компас"/>
              </a:rPr>
              <a:t>Магнитный компас</a:t>
            </a:r>
            <a:r>
              <a:rPr lang="ru-RU" sz="2000" dirty="0" smtClean="0">
                <a:latin typeface="Bookman Old Style" pitchFamily="18" charset="0"/>
              </a:rPr>
              <a:t> — </a:t>
            </a:r>
            <a:endParaRPr lang="ru-RU" sz="2000" dirty="0">
              <a:solidFill>
                <a:schemeClr val="tx1">
                  <a:lumMod val="95000"/>
                  <a:lumOff val="5000"/>
                </a:schemeClr>
              </a:solidFill>
              <a:latin typeface="Bookman Old Style" pitchFamily="18" charset="0"/>
            </a:endParaRPr>
          </a:p>
        </p:txBody>
      </p:sp>
      <p:pic>
        <p:nvPicPr>
          <p:cNvPr id="5122" name="Picture 2" descr="https://popgun.ru/files/g/21/orig/1469561.jpg"/>
          <p:cNvPicPr>
            <a:picLocks noChangeAspect="1" noChangeArrowheads="1"/>
          </p:cNvPicPr>
          <p:nvPr/>
        </p:nvPicPr>
        <p:blipFill>
          <a:blip r:embed="rId3" cstate="print"/>
          <a:srcRect/>
          <a:stretch>
            <a:fillRect/>
          </a:stretch>
        </p:blipFill>
        <p:spPr bwMode="auto">
          <a:xfrm>
            <a:off x="3921562" y="1455403"/>
            <a:ext cx="4704523" cy="3528392"/>
          </a:xfrm>
          <a:prstGeom prst="rect">
            <a:avLst/>
          </a:prstGeom>
          <a:noFill/>
        </p:spPr>
      </p:pic>
      <p:sp>
        <p:nvSpPr>
          <p:cNvPr id="2" name="Прямоугольник 1"/>
          <p:cNvSpPr/>
          <p:nvPr/>
        </p:nvSpPr>
        <p:spPr>
          <a:xfrm>
            <a:off x="561547" y="3793810"/>
            <a:ext cx="2996586" cy="1200329"/>
          </a:xfrm>
          <a:prstGeom prst="rect">
            <a:avLst/>
          </a:prstGeom>
        </p:spPr>
        <p:txBody>
          <a:bodyPr wrap="square">
            <a:spAutoFit/>
          </a:bodyPr>
          <a:lstStyle/>
          <a:p>
            <a:r>
              <a:rPr lang="ru-RU" sz="2400" dirty="0"/>
              <a:t>э</a:t>
            </a:r>
            <a:r>
              <a:rPr lang="ru-RU" sz="2400" dirty="0" smtClean="0"/>
              <a:t>то прибор для</a:t>
            </a:r>
          </a:p>
          <a:p>
            <a:r>
              <a:rPr lang="ru-RU" sz="2400" dirty="0" smtClean="0"/>
              <a:t> </a:t>
            </a:r>
            <a:r>
              <a:rPr lang="ru-RU" sz="2400" dirty="0"/>
              <a:t>определения </a:t>
            </a:r>
          </a:p>
          <a:p>
            <a:r>
              <a:rPr lang="ru-RU" sz="2400" dirty="0"/>
              <a:t>сторон горизонта.</a:t>
            </a:r>
          </a:p>
        </p:txBody>
      </p:sp>
    </p:spTree>
    <p:extLst>
      <p:ext uri="{BB962C8B-B14F-4D97-AF65-F5344CB8AC3E}">
        <p14:creationId xmlns:p14="http://schemas.microsoft.com/office/powerpoint/2010/main" val="973796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728729" y="980728"/>
            <a:ext cx="7008778" cy="5256584"/>
          </a:xfrm>
          <a:prstGeom prst="rect">
            <a:avLst/>
          </a:prstGeom>
        </p:spPr>
      </p:pic>
    </p:spTree>
    <p:extLst>
      <p:ext uri="{BB962C8B-B14F-4D97-AF65-F5344CB8AC3E}">
        <p14:creationId xmlns:p14="http://schemas.microsoft.com/office/powerpoint/2010/main" val="2859367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611560" y="836712"/>
            <a:ext cx="7776864" cy="5832649"/>
          </a:xfrm>
          <a:prstGeom prst="rect">
            <a:avLst/>
          </a:prstGeom>
        </p:spPr>
      </p:pic>
    </p:spTree>
    <p:extLst>
      <p:ext uri="{BB962C8B-B14F-4D97-AF65-F5344CB8AC3E}">
        <p14:creationId xmlns:p14="http://schemas.microsoft.com/office/powerpoint/2010/main" val="3596351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14"/>
          <p:cNvSpPr txBox="1">
            <a:spLocks noChangeArrowheads="1"/>
          </p:cNvSpPr>
          <p:nvPr/>
        </p:nvSpPr>
        <p:spPr bwMode="gray">
          <a:xfrm>
            <a:off x="891240"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200</a:t>
            </a:r>
            <a:r>
              <a:rPr lang="ru-RU" sz="1600" dirty="0" smtClean="0">
                <a:solidFill>
                  <a:srgbClr val="FEFEFE"/>
                </a:solidFill>
              </a:rPr>
              <a:t>8</a:t>
            </a:r>
            <a:endParaRPr lang="en-US" sz="1600" dirty="0">
              <a:solidFill>
                <a:srgbClr val="FEFEFE"/>
              </a:solidFill>
            </a:endParaRPr>
          </a:p>
        </p:txBody>
      </p:sp>
      <p:sp>
        <p:nvSpPr>
          <p:cNvPr id="18" name="Text Box 15"/>
          <p:cNvSpPr txBox="1">
            <a:spLocks noChangeArrowheads="1"/>
          </p:cNvSpPr>
          <p:nvPr/>
        </p:nvSpPr>
        <p:spPr bwMode="gray">
          <a:xfrm>
            <a:off x="1681815"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200</a:t>
            </a:r>
            <a:r>
              <a:rPr lang="ru-RU" sz="1600" dirty="0" smtClean="0">
                <a:solidFill>
                  <a:srgbClr val="FEFEFE"/>
                </a:solidFill>
              </a:rPr>
              <a:t>9</a:t>
            </a:r>
            <a:endParaRPr lang="en-US" sz="1600" dirty="0">
              <a:solidFill>
                <a:srgbClr val="FEFEFE"/>
              </a:solidFill>
            </a:endParaRPr>
          </a:p>
        </p:txBody>
      </p:sp>
      <p:sp>
        <p:nvSpPr>
          <p:cNvPr id="19" name="Text Box 16"/>
          <p:cNvSpPr txBox="1">
            <a:spLocks noChangeArrowheads="1"/>
          </p:cNvSpPr>
          <p:nvPr/>
        </p:nvSpPr>
        <p:spPr bwMode="gray">
          <a:xfrm>
            <a:off x="2462865"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a:t>
            </a:r>
            <a:r>
              <a:rPr lang="ru-RU" sz="1600" dirty="0" smtClean="0">
                <a:solidFill>
                  <a:srgbClr val="FEFEFE"/>
                </a:solidFill>
              </a:rPr>
              <a:t>10</a:t>
            </a:r>
            <a:endParaRPr lang="en-US" sz="1600" dirty="0">
              <a:solidFill>
                <a:srgbClr val="FEFEFE"/>
              </a:solidFill>
            </a:endParaRPr>
          </a:p>
        </p:txBody>
      </p:sp>
      <p:sp>
        <p:nvSpPr>
          <p:cNvPr id="20" name="Text Box 17"/>
          <p:cNvSpPr txBox="1">
            <a:spLocks noChangeArrowheads="1"/>
          </p:cNvSpPr>
          <p:nvPr/>
        </p:nvSpPr>
        <p:spPr bwMode="gray">
          <a:xfrm>
            <a:off x="3320114" y="5135712"/>
            <a:ext cx="601448" cy="338554"/>
          </a:xfrm>
          <a:prstGeom prst="rect">
            <a:avLst/>
          </a:prstGeom>
          <a:noFill/>
          <a:ln w="9525" algn="ctr">
            <a:noFill/>
            <a:miter lim="800000"/>
            <a:headEnd/>
            <a:tailEnd/>
          </a:ln>
          <a:effectLst/>
        </p:spPr>
        <p:txBody>
          <a:bodyPr wrap="none">
            <a:spAutoFit/>
          </a:bodyPr>
          <a:lstStyle/>
          <a:p>
            <a:pPr algn="ctr"/>
            <a:r>
              <a:rPr lang="en-US" sz="1600" dirty="0" smtClean="0">
                <a:solidFill>
                  <a:srgbClr val="FEFEFE"/>
                </a:solidFill>
              </a:rPr>
              <a:t>20</a:t>
            </a:r>
            <a:r>
              <a:rPr lang="ru-RU" sz="1600" dirty="0" smtClean="0">
                <a:solidFill>
                  <a:srgbClr val="FEFEFE"/>
                </a:solidFill>
              </a:rPr>
              <a:t>11</a:t>
            </a:r>
            <a:endParaRPr lang="en-US" sz="1600" dirty="0">
              <a:solidFill>
                <a:srgbClr val="FEFEFE"/>
              </a:solidFill>
            </a:endParaRPr>
          </a:p>
        </p:txBody>
      </p:sp>
      <p:sp>
        <p:nvSpPr>
          <p:cNvPr id="22" name="Text Box 19"/>
          <p:cNvSpPr txBox="1">
            <a:spLocks noChangeArrowheads="1"/>
          </p:cNvSpPr>
          <p:nvPr/>
        </p:nvSpPr>
        <p:spPr bwMode="black">
          <a:xfrm>
            <a:off x="1766639" y="3686324"/>
            <a:ext cx="438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50</a:t>
            </a:r>
          </a:p>
        </p:txBody>
      </p:sp>
      <p:sp>
        <p:nvSpPr>
          <p:cNvPr id="23" name="Text Box 20"/>
          <p:cNvSpPr txBox="1">
            <a:spLocks noChangeArrowheads="1"/>
          </p:cNvSpPr>
          <p:nvPr/>
        </p:nvSpPr>
        <p:spPr bwMode="black">
          <a:xfrm>
            <a:off x="2538164" y="3219599"/>
            <a:ext cx="438150" cy="366713"/>
          </a:xfrm>
          <a:prstGeom prst="rect">
            <a:avLst/>
          </a:prstGeom>
          <a:noFill/>
          <a:ln w="9525" algn="ctr">
            <a:noFill/>
            <a:miter lim="800000"/>
            <a:headEnd/>
            <a:tailEnd/>
          </a:ln>
          <a:effectLst/>
        </p:spPr>
        <p:txBody>
          <a:bodyPr wrap="none">
            <a:spAutoFit/>
          </a:bodyPr>
          <a:lstStyle/>
          <a:p>
            <a:pPr algn="ctr"/>
            <a:r>
              <a:rPr lang="en-US" dirty="0">
                <a:solidFill>
                  <a:srgbClr val="FEFEFE"/>
                </a:solidFill>
              </a:rPr>
              <a:t>70</a:t>
            </a:r>
          </a:p>
        </p:txBody>
      </p:sp>
      <p:sp>
        <p:nvSpPr>
          <p:cNvPr id="24" name="Text Box 21"/>
          <p:cNvSpPr txBox="1">
            <a:spLocks noChangeArrowheads="1"/>
          </p:cNvSpPr>
          <p:nvPr/>
        </p:nvSpPr>
        <p:spPr bwMode="black">
          <a:xfrm>
            <a:off x="3293814" y="2076599"/>
            <a:ext cx="565150" cy="366713"/>
          </a:xfrm>
          <a:prstGeom prst="rect">
            <a:avLst/>
          </a:prstGeom>
          <a:noFill/>
          <a:ln w="9525" algn="ctr">
            <a:noFill/>
            <a:miter lim="800000"/>
            <a:headEnd/>
            <a:tailEnd/>
          </a:ln>
          <a:effectLst/>
        </p:spPr>
        <p:txBody>
          <a:bodyPr wrap="none">
            <a:spAutoFit/>
          </a:bodyPr>
          <a:lstStyle/>
          <a:p>
            <a:pPr algn="ctr"/>
            <a:r>
              <a:rPr lang="en-US">
                <a:solidFill>
                  <a:srgbClr val="FEFEFE"/>
                </a:solidFill>
              </a:rPr>
              <a:t>120</a:t>
            </a:r>
          </a:p>
        </p:txBody>
      </p:sp>
      <p:pic>
        <p:nvPicPr>
          <p:cNvPr id="21" name="Picture 2" descr="https://www.velosaratov.ru/upload/resizer2/16/acf/acfec6960dbe3220cbbefebf9b491a1c.jpg"/>
          <p:cNvPicPr>
            <a:picLocks noChangeAspect="1" noChangeArrowheads="1"/>
          </p:cNvPicPr>
          <p:nvPr/>
        </p:nvPicPr>
        <p:blipFill>
          <a:blip r:embed="rId2" cstate="print"/>
          <a:srcRect l="5756" t="3610" r="13229" b="6151"/>
          <a:stretch>
            <a:fillRect/>
          </a:stretch>
        </p:blipFill>
        <p:spPr bwMode="auto">
          <a:xfrm>
            <a:off x="4823520" y="1848136"/>
            <a:ext cx="4072773" cy="3024336"/>
          </a:xfrm>
          <a:prstGeom prst="rect">
            <a:avLst/>
          </a:prstGeom>
          <a:noFill/>
        </p:spPr>
      </p:pic>
      <p:sp>
        <p:nvSpPr>
          <p:cNvPr id="13" name="Прямоугольник 12"/>
          <p:cNvSpPr/>
          <p:nvPr/>
        </p:nvSpPr>
        <p:spPr>
          <a:xfrm>
            <a:off x="176865" y="2155151"/>
            <a:ext cx="4572000" cy="3477875"/>
          </a:xfrm>
          <a:prstGeom prst="rect">
            <a:avLst/>
          </a:prstGeom>
        </p:spPr>
        <p:txBody>
          <a:bodyPr>
            <a:spAutoFit/>
          </a:bodyPr>
          <a:lstStyle/>
          <a:p>
            <a:pPr algn="ctr"/>
            <a:endParaRPr lang="ru-RU" sz="2000" b="1" u="sng" dirty="0" smtClean="0">
              <a:solidFill>
                <a:srgbClr val="0070C0"/>
              </a:solidFill>
              <a:latin typeface="Bookman Old Style" pitchFamily="18" charset="0"/>
            </a:endParaRPr>
          </a:p>
          <a:p>
            <a:pPr algn="ctr"/>
            <a:endParaRPr lang="ru-RU" sz="2000" b="1" u="sng" dirty="0">
              <a:solidFill>
                <a:srgbClr val="0070C0"/>
              </a:solidFill>
              <a:latin typeface="Bookman Old Style" pitchFamily="18" charset="0"/>
            </a:endParaRPr>
          </a:p>
          <a:p>
            <a:pPr algn="ctr"/>
            <a:r>
              <a:rPr lang="ru-RU" sz="2000" b="1" u="sng" dirty="0" smtClean="0">
                <a:solidFill>
                  <a:srgbClr val="0070C0"/>
                </a:solidFill>
                <a:latin typeface="Bookman Old Style" pitchFamily="18" charset="0"/>
              </a:rPr>
              <a:t>Навигаторы</a:t>
            </a:r>
            <a:r>
              <a:rPr lang="ru-RU" sz="2000" u="sng" dirty="0" smtClean="0">
                <a:latin typeface="Bookman Old Style" pitchFamily="18" charset="0"/>
              </a:rPr>
              <a:t> </a:t>
            </a:r>
            <a:r>
              <a:rPr lang="ru-RU" sz="2000" u="sng" dirty="0" smtClean="0">
                <a:latin typeface="Bookman Old Style" pitchFamily="18" charset="0"/>
              </a:rPr>
              <a:t>–</a:t>
            </a:r>
            <a:r>
              <a:rPr lang="ru-RU" sz="2000" dirty="0" smtClean="0">
                <a:latin typeface="Bookman Old Style" pitchFamily="18" charset="0"/>
              </a:rPr>
              <a:t> это устройства, </a:t>
            </a:r>
            <a:r>
              <a:rPr lang="ru-RU" sz="2000" dirty="0" smtClean="0">
                <a:solidFill>
                  <a:schemeClr val="tx1">
                    <a:lumMod val="95000"/>
                    <a:lumOff val="5000"/>
                  </a:schemeClr>
                </a:solidFill>
                <a:latin typeface="Bookman Old Style" pitchFamily="18" charset="0"/>
              </a:rPr>
              <a:t>предназначенные для определения месторасположения, а так же прокладки маршрута людям, не использующим ни какой из видов современного транспорта, то есть спортсменам, туристам, охотникам. </a:t>
            </a:r>
            <a:endParaRPr lang="ru-RU" sz="2000" dirty="0">
              <a:solidFill>
                <a:schemeClr val="tx1">
                  <a:lumMod val="95000"/>
                  <a:lumOff val="5000"/>
                </a:schemeClr>
              </a:solidFill>
              <a:latin typeface="Bookman Old Style" pitchFamily="18" charset="0"/>
            </a:endParaRPr>
          </a:p>
        </p:txBody>
      </p:sp>
    </p:spTree>
    <p:extLst>
      <p:ext uri="{BB962C8B-B14F-4D97-AF65-F5344CB8AC3E}">
        <p14:creationId xmlns:p14="http://schemas.microsoft.com/office/powerpoint/2010/main" val="97379661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TotalTime>
  <Words>73</Words>
  <Application>Microsoft Office PowerPoint</Application>
  <PresentationFormat>Экран (4:3)</PresentationFormat>
  <Paragraphs>24</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6</vt:i4>
      </vt:variant>
    </vt:vector>
  </HeadingPairs>
  <TitlesOfParts>
    <vt:vector size="11" baseType="lpstr">
      <vt:lpstr>Arial</vt:lpstr>
      <vt:lpstr>Bookman Old Style</vt:lpstr>
      <vt:lpstr>Calibri</vt:lpstr>
      <vt:lpstr>Тема Office</vt:lpstr>
      <vt:lpstr>Специальное оформление</vt:lpstr>
      <vt:lpstr>Маршрутный лист,  как предшественник навигатора</vt:lpstr>
      <vt:lpstr> Карта-это уменьшенное изображение какой-либо местности. Карты нужны, для того, чтобы можно было узнать, где находится тот или иной город, страна. Карты используют путешественники, капитаны кораблей. Даже жителю города может понадобиться карта, чтобы найти незнакомую улицу. </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презентации</dc:title>
  <dc:creator>Павел</dc:creator>
  <cp:lastModifiedBy>User_</cp:lastModifiedBy>
  <cp:revision>36</cp:revision>
  <dcterms:created xsi:type="dcterms:W3CDTF">2009-01-08T12:15:48Z</dcterms:created>
  <dcterms:modified xsi:type="dcterms:W3CDTF">2022-03-17T04:08:43Z</dcterms:modified>
</cp:coreProperties>
</file>