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5" r:id="rId17"/>
    <p:sldId id="276" r:id="rId18"/>
    <p:sldId id="279" r:id="rId19"/>
    <p:sldId id="280" r:id="rId20"/>
    <p:sldId id="281" r:id="rId21"/>
    <p:sldId id="283" r:id="rId22"/>
    <p:sldId id="284" r:id="rId23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7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424928" y="3681983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1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1" y="6857996"/>
                </a:lnTo>
                <a:lnTo>
                  <a:pt x="3006851" y="0"/>
                </a:lnTo>
                <a:close/>
              </a:path>
            </a:pathLst>
          </a:custGeom>
          <a:solidFill>
            <a:srgbClr val="90C225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604335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90C225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539F20">
              <a:alpha val="7215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1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3E7818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9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C0E374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90C225">
              <a:alpha val="6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0372344" y="3590543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90C225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38606" y="676401"/>
            <a:ext cx="8612505" cy="2219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C42E1A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424928" y="3681983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1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1" y="6857996"/>
                </a:lnTo>
                <a:lnTo>
                  <a:pt x="3006851" y="0"/>
                </a:lnTo>
                <a:close/>
              </a:path>
            </a:pathLst>
          </a:custGeom>
          <a:solidFill>
            <a:srgbClr val="90C225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604335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90C225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539F20">
              <a:alpha val="7215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1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3E7818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9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C0E374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90C225">
              <a:alpha val="6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0372344" y="3590543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90C225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7281" y="1034287"/>
            <a:ext cx="9984105" cy="173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7281" y="1034287"/>
            <a:ext cx="9984105" cy="173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73200" y="779526"/>
            <a:ext cx="7357745" cy="1003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42644" algn="ctr">
              <a:lnSpc>
                <a:spcPct val="100000"/>
              </a:lnSpc>
              <a:spcBef>
                <a:spcPts val="100"/>
              </a:spcBef>
            </a:pP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Презентация</a:t>
            </a:r>
            <a:endParaRPr sz="3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b="1" spc="-5" dirty="0">
                <a:solidFill>
                  <a:srgbClr val="C42E1A"/>
                </a:solidFill>
                <a:latin typeface="Trebuchet MS"/>
                <a:cs typeface="Trebuchet MS"/>
              </a:rPr>
              <a:t>к</a:t>
            </a:r>
            <a:r>
              <a:rPr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b="1" spc="-5" dirty="0">
                <a:solidFill>
                  <a:srgbClr val="C42E1A"/>
                </a:solidFill>
                <a:latin typeface="Trebuchet MS"/>
                <a:cs typeface="Trebuchet MS"/>
              </a:rPr>
              <a:t>выступлению</a:t>
            </a:r>
            <a:r>
              <a:rPr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b="1" spc="-5" dirty="0">
                <a:solidFill>
                  <a:srgbClr val="C42E1A"/>
                </a:solidFill>
                <a:latin typeface="Trebuchet MS"/>
                <a:cs typeface="Trebuchet MS"/>
              </a:rPr>
              <a:t>на</a:t>
            </a:r>
            <a:r>
              <a:rPr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b="1" spc="-5" dirty="0">
                <a:solidFill>
                  <a:srgbClr val="C42E1A"/>
                </a:solidFill>
                <a:latin typeface="Trebuchet MS"/>
                <a:cs typeface="Trebuchet MS"/>
              </a:rPr>
              <a:t>педагогическом</a:t>
            </a:r>
            <a:r>
              <a:rPr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b="1" spc="-10" dirty="0">
                <a:solidFill>
                  <a:srgbClr val="C42E1A"/>
                </a:solidFill>
                <a:latin typeface="Trebuchet MS"/>
                <a:cs typeface="Trebuchet MS"/>
              </a:rPr>
              <a:t>совете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96772" y="2181859"/>
            <a:ext cx="970724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12260" marR="5080" indent="-4100195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«Школьная оценка в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условиях перехода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на </a:t>
            </a:r>
            <a:r>
              <a:rPr sz="3600" b="1" spc="-10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ФГОС»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18435" y="4562983"/>
            <a:ext cx="667575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b="1" spc="-10" dirty="0" err="1">
                <a:solidFill>
                  <a:srgbClr val="C42E1A"/>
                </a:solidFill>
                <a:latin typeface="Trebuchet MS"/>
                <a:cs typeface="Trebuchet MS"/>
              </a:rPr>
              <a:t>Учитель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lang="ru-RU" sz="2800" b="1" spc="-5" dirty="0" smtClean="0">
                <a:solidFill>
                  <a:srgbClr val="C42E1A"/>
                </a:solidFill>
                <a:latin typeface="Trebuchet MS"/>
                <a:cs typeface="Trebuchet MS"/>
              </a:rPr>
              <a:t>английского </a:t>
            </a:r>
            <a:r>
              <a:rPr sz="2800" b="1" spc="-10" dirty="0" err="1" smtClean="0">
                <a:solidFill>
                  <a:srgbClr val="C42E1A"/>
                </a:solidFill>
                <a:latin typeface="Trebuchet MS"/>
                <a:cs typeface="Trebuchet MS"/>
              </a:rPr>
              <a:t>языка</a:t>
            </a:r>
            <a:r>
              <a:rPr sz="2800" b="1" spc="-15" dirty="0" smtClean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endParaRPr lang="ru-RU" sz="2800" b="1" spc="-5" dirty="0" smtClean="0">
              <a:solidFill>
                <a:srgbClr val="C42E1A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 smtClean="0">
                <a:solidFill>
                  <a:srgbClr val="C42E1A"/>
                </a:solidFill>
                <a:latin typeface="Trebuchet MS"/>
                <a:cs typeface="Trebuchet MS"/>
              </a:rPr>
              <a:t>Шейкина Александра Игоревна</a:t>
            </a:r>
            <a:endParaRPr sz="28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64514" y="149732"/>
            <a:ext cx="9155430" cy="1489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rebuchet MS"/>
                <a:cs typeface="Trebuchet MS"/>
              </a:rPr>
              <a:t>Уверена, </a:t>
            </a:r>
            <a:r>
              <a:rPr sz="3200" b="1" dirty="0">
                <a:latin typeface="Trebuchet MS"/>
                <a:cs typeface="Trebuchet MS"/>
              </a:rPr>
              <a:t>что прежде, </a:t>
            </a:r>
            <a:r>
              <a:rPr sz="3200" b="1" spc="-5" dirty="0">
                <a:latin typeface="Trebuchet MS"/>
                <a:cs typeface="Trebuchet MS"/>
              </a:rPr>
              <a:t>чем </a:t>
            </a:r>
            <a:r>
              <a:rPr sz="3200" b="1" dirty="0">
                <a:latin typeface="Trebuchet MS"/>
                <a:cs typeface="Trebuchet MS"/>
              </a:rPr>
              <a:t>оперировать теми 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или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иными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математическими</a:t>
            </a:r>
            <a:r>
              <a:rPr sz="3200" b="1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понятиями</a:t>
            </a:r>
            <a:r>
              <a:rPr sz="3200" b="1" dirty="0">
                <a:latin typeface="Trebuchet MS"/>
                <a:cs typeface="Trebuchet MS"/>
              </a:rPr>
              <a:t> и 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формулами,</a:t>
            </a:r>
            <a:r>
              <a:rPr sz="3200" b="1" spc="9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для</a:t>
            </a:r>
            <a:r>
              <a:rPr sz="3200" b="1" spc="10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подсчётов</a:t>
            </a:r>
            <a:r>
              <a:rPr sz="3200" b="1" spc="7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результатов,</a:t>
            </a:r>
            <a:r>
              <a:rPr sz="3200" b="1" spc="18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что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64514" y="1613153"/>
            <a:ext cx="9156065" cy="34994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  <a:tabLst>
                <a:tab pos="4414520" algn="l"/>
                <a:tab pos="5504180" algn="l"/>
                <a:tab pos="7819390" algn="l"/>
              </a:tabLst>
            </a:pPr>
            <a:r>
              <a:rPr sz="3200" b="1" spc="-5" dirty="0">
                <a:latin typeface="Trebuchet MS"/>
                <a:cs typeface="Trebuchet MS"/>
              </a:rPr>
              <a:t>является</a:t>
            </a:r>
            <a:r>
              <a:rPr sz="3200" b="1" dirty="0">
                <a:latin typeface="Trebuchet MS"/>
                <a:cs typeface="Trebuchet MS"/>
              </a:rPr>
              <a:t> в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известной</a:t>
            </a:r>
            <a:r>
              <a:rPr sz="3200" b="1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мере</a:t>
            </a:r>
            <a:r>
              <a:rPr sz="3200" b="1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техническим </a:t>
            </a:r>
            <a:r>
              <a:rPr sz="3200" b="1" spc="-950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вопросом, сначала </a:t>
            </a:r>
            <a:r>
              <a:rPr sz="3200" b="1" spc="-5" dirty="0">
                <a:latin typeface="Trebuchet MS"/>
                <a:cs typeface="Trebuchet MS"/>
              </a:rPr>
              <a:t>должна </a:t>
            </a:r>
            <a:r>
              <a:rPr sz="3200" b="1" dirty="0">
                <a:latin typeface="Trebuchet MS"/>
                <a:cs typeface="Trebuchet MS"/>
              </a:rPr>
              <a:t>быть </a:t>
            </a:r>
            <a:r>
              <a:rPr sz="3200" b="1" spc="-5" dirty="0">
                <a:latin typeface="Trebuchet MS"/>
                <a:cs typeface="Trebuchet MS"/>
              </a:rPr>
              <a:t>установлена </a:t>
            </a:r>
            <a:r>
              <a:rPr sz="3200" b="1" spc="-95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специфика</a:t>
            </a:r>
            <a:r>
              <a:rPr sz="3200" b="1" dirty="0">
                <a:latin typeface="Trebuchet MS"/>
                <a:cs typeface="Trebuchet MS"/>
              </a:rPr>
              <a:t> педагогических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явлений,</a:t>
            </a:r>
            <a:r>
              <a:rPr sz="3200" b="1" dirty="0">
                <a:latin typeface="Trebuchet MS"/>
                <a:cs typeface="Trebuchet MS"/>
              </a:rPr>
              <a:t> нужно </a:t>
            </a:r>
            <a:r>
              <a:rPr sz="3200" b="1" spc="-95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содер</a:t>
            </a:r>
            <a:r>
              <a:rPr sz="3200" b="1" spc="-20" dirty="0">
                <a:latin typeface="Trebuchet MS"/>
                <a:cs typeface="Trebuchet MS"/>
              </a:rPr>
              <a:t>ж</a:t>
            </a:r>
            <a:r>
              <a:rPr sz="3200" b="1" spc="-5" dirty="0">
                <a:latin typeface="Trebuchet MS"/>
                <a:cs typeface="Trebuchet MS"/>
              </a:rPr>
              <a:t>ательн</a:t>
            </a:r>
            <a:r>
              <a:rPr sz="3200" b="1" dirty="0">
                <a:latin typeface="Trebuchet MS"/>
                <a:cs typeface="Trebuchet MS"/>
              </a:rPr>
              <a:t>о		</a:t>
            </a:r>
            <a:r>
              <a:rPr sz="3200" b="1" spc="-5" dirty="0">
                <a:latin typeface="Trebuchet MS"/>
                <a:cs typeface="Trebuchet MS"/>
              </a:rPr>
              <a:t>ин</a:t>
            </a:r>
            <a:r>
              <a:rPr sz="3200" b="1" spc="-10" dirty="0">
                <a:latin typeface="Trebuchet MS"/>
                <a:cs typeface="Trebuchet MS"/>
              </a:rPr>
              <a:t>т</a:t>
            </a:r>
            <a:r>
              <a:rPr sz="3200" b="1" spc="-5" dirty="0">
                <a:latin typeface="Trebuchet MS"/>
                <a:cs typeface="Trebuchet MS"/>
              </a:rPr>
              <a:t>ер</a:t>
            </a:r>
            <a:r>
              <a:rPr sz="3200" b="1" spc="15" dirty="0">
                <a:latin typeface="Trebuchet MS"/>
                <a:cs typeface="Trebuchet MS"/>
              </a:rPr>
              <a:t>п</a:t>
            </a:r>
            <a:r>
              <a:rPr sz="3200" b="1" dirty="0">
                <a:latin typeface="Trebuchet MS"/>
                <a:cs typeface="Trebuchet MS"/>
              </a:rPr>
              <a:t>рет</a:t>
            </a:r>
            <a:r>
              <a:rPr sz="3200" b="1" spc="-15" dirty="0">
                <a:latin typeface="Trebuchet MS"/>
                <a:cs typeface="Trebuchet MS"/>
              </a:rPr>
              <a:t>и</a:t>
            </a:r>
            <a:r>
              <a:rPr sz="3200" b="1" dirty="0">
                <a:latin typeface="Trebuchet MS"/>
                <a:cs typeface="Trebuchet MS"/>
              </a:rPr>
              <a:t>ровать  наблю</a:t>
            </a:r>
            <a:r>
              <a:rPr sz="3200" b="1" spc="-20" dirty="0">
                <a:latin typeface="Trebuchet MS"/>
                <a:cs typeface="Trebuchet MS"/>
              </a:rPr>
              <a:t>д</a:t>
            </a:r>
            <a:r>
              <a:rPr sz="3200" b="1" spc="-5" dirty="0">
                <a:latin typeface="Trebuchet MS"/>
                <a:cs typeface="Trebuchet MS"/>
              </a:rPr>
              <a:t>аемы</a:t>
            </a:r>
            <a:r>
              <a:rPr sz="3200" b="1" dirty="0">
                <a:latin typeface="Trebuchet MS"/>
                <a:cs typeface="Trebuchet MS"/>
              </a:rPr>
              <a:t>е	</a:t>
            </a:r>
            <a:r>
              <a:rPr sz="3200" b="1" spc="-5" dirty="0">
                <a:latin typeface="Trebuchet MS"/>
                <a:cs typeface="Trebuchet MS"/>
              </a:rPr>
              <a:t>явлен</a:t>
            </a:r>
            <a:r>
              <a:rPr sz="3200" b="1" spc="-15" dirty="0">
                <a:latin typeface="Trebuchet MS"/>
                <a:cs typeface="Trebuchet MS"/>
              </a:rPr>
              <a:t>и</a:t>
            </a:r>
            <a:r>
              <a:rPr sz="3200" b="1" spc="-5" dirty="0">
                <a:latin typeface="Trebuchet MS"/>
                <a:cs typeface="Trebuchet MS"/>
              </a:rPr>
              <a:t>я</a:t>
            </a:r>
            <a:r>
              <a:rPr sz="3200" b="1" dirty="0">
                <a:latin typeface="Trebuchet MS"/>
                <a:cs typeface="Trebuchet MS"/>
              </a:rPr>
              <a:t>,	нужны  </a:t>
            </a:r>
            <a:r>
              <a:rPr sz="3200" b="1" spc="-5" dirty="0">
                <a:latin typeface="Trebuchet MS"/>
                <a:cs typeface="Trebuchet MS"/>
              </a:rPr>
              <a:t>содержательные</a:t>
            </a:r>
            <a:r>
              <a:rPr sz="3200" b="1" spc="-2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критерии…</a:t>
            </a:r>
            <a:endParaRPr sz="3200">
              <a:latin typeface="Trebuchet MS"/>
              <a:cs typeface="Trebuchet MS"/>
            </a:endParaRPr>
          </a:p>
          <a:p>
            <a:pPr marL="254635" algn="just">
              <a:lnSpc>
                <a:spcPts val="4310"/>
              </a:lnSpc>
            </a:pPr>
            <a:r>
              <a:rPr sz="3600" b="1" dirty="0">
                <a:solidFill>
                  <a:srgbClr val="FF0000"/>
                </a:solidFill>
                <a:latin typeface="Trebuchet MS"/>
                <a:cs typeface="Trebuchet MS"/>
              </a:rPr>
              <a:t>Способен</a:t>
            </a:r>
            <a:r>
              <a:rPr sz="3600" b="1" spc="-1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rebuchet MS"/>
                <a:cs typeface="Trebuchet MS"/>
              </a:rPr>
              <a:t>ли</a:t>
            </a:r>
            <a:r>
              <a:rPr sz="3600" b="1" spc="-1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rebuchet MS"/>
                <a:cs typeface="Trebuchet MS"/>
              </a:rPr>
              <a:t>сделать</a:t>
            </a:r>
            <a:r>
              <a:rPr sz="3600" b="1" dirty="0">
                <a:solidFill>
                  <a:srgbClr val="FF0000"/>
                </a:solidFill>
                <a:latin typeface="Trebuchet MS"/>
                <a:cs typeface="Trebuchet MS"/>
              </a:rPr>
              <a:t> это</a:t>
            </a:r>
            <a:r>
              <a:rPr sz="3600" b="1" spc="-5" dirty="0">
                <a:solidFill>
                  <a:srgbClr val="FF0000"/>
                </a:solidFill>
                <a:latin typeface="Trebuchet MS"/>
                <a:cs typeface="Trebuchet MS"/>
              </a:rPr>
              <a:t> сам</a:t>
            </a:r>
            <a:r>
              <a:rPr sz="3600" b="1" spc="-1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rebuchet MS"/>
                <a:cs typeface="Trebuchet MS"/>
              </a:rPr>
              <a:t>учитель?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299586" y="324993"/>
            <a:ext cx="58699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69644" algn="l"/>
                <a:tab pos="2675255" algn="l"/>
              </a:tabLst>
            </a:pPr>
            <a:r>
              <a:rPr sz="3200" b="1" dirty="0">
                <a:latin typeface="Times New Roman"/>
                <a:cs typeface="Times New Roman"/>
              </a:rPr>
              <a:t>на	</a:t>
            </a:r>
            <a:r>
              <a:rPr sz="3200" b="1" spc="-20" dirty="0">
                <a:latin typeface="Times New Roman"/>
                <a:cs typeface="Times New Roman"/>
              </a:rPr>
              <a:t>рынке	</a:t>
            </a:r>
            <a:r>
              <a:rPr sz="3200" b="1" spc="-15" dirty="0">
                <a:latin typeface="Times New Roman"/>
                <a:cs typeface="Times New Roman"/>
              </a:rPr>
              <a:t>образовательных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5804" y="243672"/>
            <a:ext cx="2181860" cy="173736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444500">
              <a:lnSpc>
                <a:spcPct val="117100"/>
              </a:lnSpc>
              <a:spcBef>
                <a:spcPts val="85"/>
              </a:spcBef>
            </a:pPr>
            <a:r>
              <a:rPr sz="3200" b="1" spc="-20" dirty="0">
                <a:latin typeface="Times New Roman"/>
                <a:cs typeface="Times New Roman"/>
              </a:rPr>
              <a:t>Сегодня </a:t>
            </a:r>
            <a:r>
              <a:rPr sz="3200" b="1" spc="-15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м</a:t>
            </a:r>
            <a:r>
              <a:rPr sz="3200" b="1" spc="-85" dirty="0">
                <a:latin typeface="Times New Roman"/>
                <a:cs typeface="Times New Roman"/>
              </a:rPr>
              <a:t>а</a:t>
            </a:r>
            <a:r>
              <a:rPr sz="3200" b="1" spc="-5" dirty="0">
                <a:latin typeface="Times New Roman"/>
                <a:cs typeface="Times New Roman"/>
              </a:rPr>
              <a:t>тери</a:t>
            </a:r>
            <a:r>
              <a:rPr sz="3200" b="1" spc="5" dirty="0">
                <a:latin typeface="Times New Roman"/>
                <a:cs typeface="Times New Roman"/>
              </a:rPr>
              <a:t>а</a:t>
            </a:r>
            <a:r>
              <a:rPr sz="3200" b="1" spc="-5" dirty="0">
                <a:latin typeface="Times New Roman"/>
                <a:cs typeface="Times New Roman"/>
              </a:rPr>
              <a:t>л</a:t>
            </a:r>
            <a:r>
              <a:rPr sz="3200" b="1" spc="-80" dirty="0">
                <a:latin typeface="Times New Roman"/>
                <a:cs typeface="Times New Roman"/>
              </a:rPr>
              <a:t>о</a:t>
            </a:r>
            <a:r>
              <a:rPr sz="3200" b="1" dirty="0">
                <a:latin typeface="Times New Roman"/>
                <a:cs typeface="Times New Roman"/>
              </a:rPr>
              <a:t>в  </a:t>
            </a:r>
            <a:r>
              <a:rPr sz="3200" b="1" spc="-5" dirty="0">
                <a:latin typeface="Times New Roman"/>
                <a:cs typeface="Times New Roman"/>
              </a:rPr>
              <a:t>различных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99002" y="811071"/>
            <a:ext cx="5967730" cy="1169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26110">
              <a:lnSpc>
                <a:spcPct val="117300"/>
              </a:lnSpc>
              <a:spcBef>
                <a:spcPts val="100"/>
              </a:spcBef>
              <a:tabLst>
                <a:tab pos="1951355" algn="l"/>
                <a:tab pos="3973829" algn="l"/>
                <a:tab pos="4548505" algn="l"/>
              </a:tabLst>
            </a:pPr>
            <a:r>
              <a:rPr sz="3200" b="1" spc="-5" dirty="0">
                <a:latin typeface="Times New Roman"/>
                <a:cs typeface="Times New Roman"/>
              </a:rPr>
              <a:t>пр</a:t>
            </a:r>
            <a:r>
              <a:rPr sz="3200" b="1" spc="-30" dirty="0">
                <a:latin typeface="Times New Roman"/>
                <a:cs typeface="Times New Roman"/>
              </a:rPr>
              <a:t>е</a:t>
            </a:r>
            <a:r>
              <a:rPr sz="3200" b="1" dirty="0">
                <a:latin typeface="Times New Roman"/>
                <a:cs typeface="Times New Roman"/>
              </a:rPr>
              <a:t>дс</a:t>
            </a:r>
            <a:r>
              <a:rPr sz="3200" b="1" spc="35" dirty="0">
                <a:latin typeface="Times New Roman"/>
                <a:cs typeface="Times New Roman"/>
              </a:rPr>
              <a:t>т</a:t>
            </a:r>
            <a:r>
              <a:rPr sz="3200" b="1" dirty="0">
                <a:latin typeface="Times New Roman"/>
                <a:cs typeface="Times New Roman"/>
              </a:rPr>
              <a:t>а</a:t>
            </a:r>
            <a:r>
              <a:rPr sz="3200" b="1" spc="-45" dirty="0">
                <a:latin typeface="Times New Roman"/>
                <a:cs typeface="Times New Roman"/>
              </a:rPr>
              <a:t>в</a:t>
            </a:r>
            <a:r>
              <a:rPr sz="3200" b="1" spc="-5" dirty="0">
                <a:latin typeface="Times New Roman"/>
                <a:cs typeface="Times New Roman"/>
              </a:rPr>
              <a:t>л</a:t>
            </a:r>
            <a:r>
              <a:rPr sz="3200" b="1" spc="5" dirty="0">
                <a:latin typeface="Times New Roman"/>
                <a:cs typeface="Times New Roman"/>
              </a:rPr>
              <a:t>е</a:t>
            </a:r>
            <a:r>
              <a:rPr sz="3200" b="1" spc="-5" dirty="0">
                <a:latin typeface="Times New Roman"/>
                <a:cs typeface="Times New Roman"/>
              </a:rPr>
              <a:t>н</a:t>
            </a:r>
            <a:r>
              <a:rPr sz="3200" b="1" dirty="0">
                <a:latin typeface="Times New Roman"/>
                <a:cs typeface="Times New Roman"/>
              </a:rPr>
              <a:t>о	</a:t>
            </a:r>
            <a:r>
              <a:rPr sz="3200" b="1" spc="-5" dirty="0">
                <a:latin typeface="Times New Roman"/>
                <a:cs typeface="Times New Roman"/>
              </a:rPr>
              <a:t>мн</a:t>
            </a:r>
            <a:r>
              <a:rPr sz="3200" b="1" spc="-95" dirty="0">
                <a:latin typeface="Times New Roman"/>
                <a:cs typeface="Times New Roman"/>
              </a:rPr>
              <a:t>о</a:t>
            </a:r>
            <a:r>
              <a:rPr sz="3200" b="1" spc="-35" dirty="0">
                <a:latin typeface="Times New Roman"/>
                <a:cs typeface="Times New Roman"/>
              </a:rPr>
              <a:t>ж</a:t>
            </a:r>
            <a:r>
              <a:rPr sz="3200" b="1" spc="35" dirty="0">
                <a:latin typeface="Times New Roman"/>
                <a:cs typeface="Times New Roman"/>
              </a:rPr>
              <a:t>е</a:t>
            </a:r>
            <a:r>
              <a:rPr sz="3200" b="1" dirty="0">
                <a:latin typeface="Times New Roman"/>
                <a:cs typeface="Times New Roman"/>
              </a:rPr>
              <a:t>ст</a:t>
            </a:r>
            <a:r>
              <a:rPr sz="3200" b="1" spc="-40" dirty="0">
                <a:latin typeface="Times New Roman"/>
                <a:cs typeface="Times New Roman"/>
              </a:rPr>
              <a:t>в</a:t>
            </a:r>
            <a:r>
              <a:rPr sz="3200" b="1" dirty="0">
                <a:latin typeface="Times New Roman"/>
                <a:cs typeface="Times New Roman"/>
              </a:rPr>
              <a:t>о  </a:t>
            </a:r>
            <a:r>
              <a:rPr sz="3200" b="1" spc="-5" dirty="0">
                <a:latin typeface="Times New Roman"/>
                <a:cs typeface="Times New Roman"/>
              </a:rPr>
              <a:t>и</a:t>
            </a:r>
            <a:r>
              <a:rPr sz="3200" b="1" spc="-65" dirty="0">
                <a:latin typeface="Times New Roman"/>
                <a:cs typeface="Times New Roman"/>
              </a:rPr>
              <a:t>з</a:t>
            </a:r>
            <a:r>
              <a:rPr sz="3200" b="1" dirty="0">
                <a:latin typeface="Times New Roman"/>
                <a:cs typeface="Times New Roman"/>
              </a:rPr>
              <a:t>дан</a:t>
            </a:r>
            <a:r>
              <a:rPr sz="3200" b="1" spc="5" dirty="0">
                <a:latin typeface="Times New Roman"/>
                <a:cs typeface="Times New Roman"/>
              </a:rPr>
              <a:t>и</a:t>
            </a:r>
            <a:r>
              <a:rPr sz="3200" b="1" spc="-5" dirty="0">
                <a:latin typeface="Times New Roman"/>
                <a:cs typeface="Times New Roman"/>
              </a:rPr>
              <a:t>й</a:t>
            </a:r>
            <a:r>
              <a:rPr sz="3200" b="1" dirty="0">
                <a:latin typeface="Times New Roman"/>
                <a:cs typeface="Times New Roman"/>
              </a:rPr>
              <a:t>,	с</a:t>
            </a:r>
            <a:r>
              <a:rPr sz="3200" b="1" spc="-100" dirty="0">
                <a:latin typeface="Times New Roman"/>
                <a:cs typeface="Times New Roman"/>
              </a:rPr>
              <a:t>о</a:t>
            </a:r>
            <a:r>
              <a:rPr sz="3200" b="1" dirty="0">
                <a:latin typeface="Times New Roman"/>
                <a:cs typeface="Times New Roman"/>
              </a:rPr>
              <a:t>держащих	</a:t>
            </a:r>
            <a:r>
              <a:rPr sz="3200" b="1" spc="-20" dirty="0">
                <a:latin typeface="Times New Roman"/>
                <a:cs typeface="Times New Roman"/>
              </a:rPr>
              <a:t>р</a:t>
            </a:r>
            <a:r>
              <a:rPr sz="3200" b="1" dirty="0">
                <a:latin typeface="Times New Roman"/>
                <a:cs typeface="Times New Roman"/>
              </a:rPr>
              <a:t>а</a:t>
            </a:r>
            <a:r>
              <a:rPr sz="3200" b="1" spc="-10" dirty="0">
                <a:latin typeface="Times New Roman"/>
                <a:cs typeface="Times New Roman"/>
              </a:rPr>
              <a:t>з</a:t>
            </a:r>
            <a:r>
              <a:rPr sz="3200" b="1" spc="-5" dirty="0">
                <a:latin typeface="Times New Roman"/>
                <a:cs typeface="Times New Roman"/>
              </a:rPr>
              <a:t>но</a:t>
            </a:r>
            <a:r>
              <a:rPr sz="3200" b="1" spc="-80" dirty="0">
                <a:latin typeface="Times New Roman"/>
                <a:cs typeface="Times New Roman"/>
              </a:rPr>
              <a:t>г</a:t>
            </a:r>
            <a:r>
              <a:rPr sz="3200" b="1" dirty="0">
                <a:latin typeface="Times New Roman"/>
                <a:cs typeface="Times New Roman"/>
              </a:rPr>
              <a:t>о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5804" y="1965016"/>
            <a:ext cx="8341995" cy="1997710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1352550" algn="l"/>
                <a:tab pos="4020820" algn="l"/>
                <a:tab pos="5856605" algn="l"/>
              </a:tabLst>
            </a:pPr>
            <a:r>
              <a:rPr sz="3200" b="1" spc="-25" dirty="0">
                <a:latin typeface="Times New Roman"/>
                <a:cs typeface="Times New Roman"/>
              </a:rPr>
              <a:t>рода	</a:t>
            </a:r>
            <a:r>
              <a:rPr sz="3200" b="1" spc="-10" dirty="0">
                <a:latin typeface="Times New Roman"/>
                <a:cs typeface="Times New Roman"/>
              </a:rPr>
              <a:t>измерители	</a:t>
            </a:r>
            <a:r>
              <a:rPr sz="3200" b="1" spc="5" dirty="0">
                <a:latin typeface="Times New Roman"/>
                <a:cs typeface="Times New Roman"/>
              </a:rPr>
              <a:t>(тесты,	</a:t>
            </a:r>
            <a:r>
              <a:rPr sz="3200" b="1" spc="-10" dirty="0">
                <a:latin typeface="Times New Roman"/>
                <a:cs typeface="Times New Roman"/>
              </a:rPr>
              <a:t>контрольные</a:t>
            </a: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ts val="5620"/>
              </a:lnSpc>
              <a:spcBef>
                <a:spcPts val="5"/>
              </a:spcBef>
              <a:tabLst>
                <a:tab pos="1247140" algn="l"/>
                <a:tab pos="2085339" algn="l"/>
                <a:tab pos="3489325" algn="l"/>
                <a:tab pos="5815330" algn="l"/>
              </a:tabLst>
            </a:pPr>
            <a:r>
              <a:rPr sz="3200" b="1" spc="-15" dirty="0">
                <a:latin typeface="Times New Roman"/>
                <a:cs typeface="Times New Roman"/>
              </a:rPr>
              <a:t>работы,</a:t>
            </a:r>
            <a:r>
              <a:rPr sz="3200" b="1" spc="5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проверочные</a:t>
            </a:r>
            <a:r>
              <a:rPr sz="3200" b="1" spc="8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работы</a:t>
            </a:r>
            <a:r>
              <a:rPr sz="3200" b="1" spc="6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и</a:t>
            </a:r>
            <a:r>
              <a:rPr sz="3200" b="1" spc="75" dirty="0">
                <a:latin typeface="Times New Roman"/>
                <a:cs typeface="Times New Roman"/>
              </a:rPr>
              <a:t> </a:t>
            </a:r>
            <a:r>
              <a:rPr sz="3200" b="1" spc="-130" dirty="0">
                <a:latin typeface="Times New Roman"/>
                <a:cs typeface="Times New Roman"/>
              </a:rPr>
              <a:t>т.</a:t>
            </a:r>
            <a:r>
              <a:rPr sz="3200" b="1" spc="7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д.),</a:t>
            </a:r>
            <a:r>
              <a:rPr sz="3200" b="1" spc="65" dirty="0">
                <a:latin typeface="Times New Roman"/>
                <a:cs typeface="Times New Roman"/>
              </a:rPr>
              <a:t> 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4000" spc="2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dirty="0">
                <a:solidFill>
                  <a:srgbClr val="FF0000"/>
                </a:solidFill>
                <a:latin typeface="Times New Roman"/>
                <a:cs typeface="Times New Roman"/>
              </a:rPr>
              <a:t>все </a:t>
            </a:r>
            <a:r>
              <a:rPr sz="4000" spc="-9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они,</a:t>
            </a:r>
            <a:r>
              <a:rPr sz="4000" dirty="0">
                <a:solidFill>
                  <a:srgbClr val="FF0000"/>
                </a:solidFill>
                <a:latin typeface="Times New Roman"/>
                <a:cs typeface="Times New Roman"/>
              </a:rPr>
              <a:t>	п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0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4000" spc="-5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ути,</a:t>
            </a:r>
            <a:r>
              <a:rPr sz="40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sz="4000" spc="-6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4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ля</a:t>
            </a:r>
            <a:r>
              <a:rPr sz="4000" spc="-50" dirty="0"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  <a:r>
              <a:rPr sz="4000" spc="4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ся</a:t>
            </a:r>
            <a:r>
              <a:rPr sz="40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4000" spc="-10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4000" spc="-5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орскими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34995" y="4141977"/>
            <a:ext cx="603250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4510" algn="l"/>
                <a:tab pos="1217930" algn="l"/>
                <a:tab pos="3464560" algn="l"/>
                <a:tab pos="5784850" algn="l"/>
              </a:tabLst>
            </a:pPr>
            <a:r>
              <a:rPr sz="3200" b="1" dirty="0">
                <a:latin typeface="Times New Roman"/>
                <a:cs typeface="Times New Roman"/>
              </a:rPr>
              <a:t>и	не	</a:t>
            </a:r>
            <a:r>
              <a:rPr sz="3200" b="1" spc="-5" dirty="0">
                <a:latin typeface="Times New Roman"/>
                <a:cs typeface="Times New Roman"/>
              </a:rPr>
              <a:t>поз</a:t>
            </a:r>
            <a:r>
              <a:rPr sz="3200" b="1" spc="-40" dirty="0">
                <a:latin typeface="Times New Roman"/>
                <a:cs typeface="Times New Roman"/>
              </a:rPr>
              <a:t>в</a:t>
            </a:r>
            <a:r>
              <a:rPr sz="3200" b="1" spc="-30" dirty="0">
                <a:latin typeface="Times New Roman"/>
                <a:cs typeface="Times New Roman"/>
              </a:rPr>
              <a:t>о</a:t>
            </a:r>
            <a:r>
              <a:rPr sz="3200" b="1" spc="-5" dirty="0">
                <a:latin typeface="Times New Roman"/>
                <a:cs typeface="Times New Roman"/>
              </a:rPr>
              <a:t>ля</a:t>
            </a:r>
            <a:r>
              <a:rPr sz="3200" b="1" spc="-40" dirty="0">
                <a:latin typeface="Times New Roman"/>
                <a:cs typeface="Times New Roman"/>
              </a:rPr>
              <a:t>ю</a:t>
            </a:r>
            <a:r>
              <a:rPr sz="3200" b="1" dirty="0">
                <a:latin typeface="Times New Roman"/>
                <a:cs typeface="Times New Roman"/>
              </a:rPr>
              <a:t>т	до</a:t>
            </a:r>
            <a:r>
              <a:rPr sz="3200" b="1" spc="5" dirty="0">
                <a:latin typeface="Times New Roman"/>
                <a:cs typeface="Times New Roman"/>
              </a:rPr>
              <a:t>с</a:t>
            </a:r>
            <a:r>
              <a:rPr sz="3200" b="1" spc="-40" dirty="0">
                <a:latin typeface="Times New Roman"/>
                <a:cs typeface="Times New Roman"/>
              </a:rPr>
              <a:t>т</a:t>
            </a:r>
            <a:r>
              <a:rPr sz="3200" b="1" spc="-80" dirty="0">
                <a:latin typeface="Times New Roman"/>
                <a:cs typeface="Times New Roman"/>
              </a:rPr>
              <a:t>о</a:t>
            </a:r>
            <a:r>
              <a:rPr sz="3200" b="1" spc="-15" dirty="0">
                <a:latin typeface="Times New Roman"/>
                <a:cs typeface="Times New Roman"/>
              </a:rPr>
              <a:t>в</a:t>
            </a:r>
            <a:r>
              <a:rPr sz="3200" b="1" dirty="0">
                <a:latin typeface="Times New Roman"/>
                <a:cs typeface="Times New Roman"/>
              </a:rPr>
              <a:t>е</a:t>
            </a:r>
            <a:r>
              <a:rPr sz="3200" b="1" spc="-15" dirty="0">
                <a:latin typeface="Times New Roman"/>
                <a:cs typeface="Times New Roman"/>
              </a:rPr>
              <a:t>р</a:t>
            </a:r>
            <a:r>
              <a:rPr sz="3200" b="1" spc="-5" dirty="0">
                <a:latin typeface="Times New Roman"/>
                <a:cs typeface="Times New Roman"/>
              </a:rPr>
              <a:t>н</a:t>
            </a:r>
            <a:r>
              <a:rPr sz="3200" b="1" dirty="0">
                <a:latin typeface="Times New Roman"/>
                <a:cs typeface="Times New Roman"/>
              </a:rPr>
              <a:t>о	и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25804" y="3918987"/>
            <a:ext cx="8341359" cy="1343660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работами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75"/>
              </a:spcBef>
              <a:tabLst>
                <a:tab pos="2077720" algn="l"/>
                <a:tab pos="4086860" algn="l"/>
                <a:tab pos="6141085" algn="l"/>
              </a:tabLst>
            </a:pPr>
            <a:r>
              <a:rPr sz="3200" b="1" spc="-5" dirty="0">
                <a:latin typeface="Times New Roman"/>
                <a:cs typeface="Times New Roman"/>
              </a:rPr>
              <a:t>надёжно	</a:t>
            </a:r>
            <a:r>
              <a:rPr sz="3200" b="1" dirty="0">
                <a:latin typeface="Times New Roman"/>
                <a:cs typeface="Times New Roman"/>
              </a:rPr>
              <a:t>оценить	учебные	</a:t>
            </a:r>
            <a:r>
              <a:rPr sz="3200" b="1" spc="-5" dirty="0">
                <a:latin typeface="Times New Roman"/>
                <a:cs typeface="Times New Roman"/>
              </a:rPr>
              <a:t>достижения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25804" y="5237175"/>
            <a:ext cx="8340725" cy="1165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900"/>
              </a:lnSpc>
              <a:spcBef>
                <a:spcPts val="95"/>
              </a:spcBef>
            </a:pPr>
            <a:r>
              <a:rPr sz="3200" b="1" spc="-15" dirty="0">
                <a:latin typeface="Times New Roman"/>
                <a:cs typeface="Times New Roman"/>
              </a:rPr>
              <a:t>учащихся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и </a:t>
            </a:r>
            <a:r>
              <a:rPr sz="3200" b="1" spc="-5" dirty="0">
                <a:latin typeface="Times New Roman"/>
                <a:cs typeface="Times New Roman"/>
              </a:rPr>
              <a:t>ответить</a:t>
            </a:r>
            <a:r>
              <a:rPr sz="3200" b="1" dirty="0">
                <a:latin typeface="Times New Roman"/>
                <a:cs typeface="Times New Roman"/>
              </a:rPr>
              <a:t> на </a:t>
            </a:r>
            <a:r>
              <a:rPr sz="3200" b="1" spc="-5" dirty="0">
                <a:latin typeface="Times New Roman"/>
                <a:cs typeface="Times New Roman"/>
              </a:rPr>
              <a:t>поставленные</a:t>
            </a:r>
            <a:r>
              <a:rPr sz="3200" b="1" spc="1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выше </a:t>
            </a:r>
            <a:r>
              <a:rPr sz="3200" b="1" spc="-78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вопросы.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9905"/>
            <a:chOff x="0" y="0"/>
            <a:chExt cx="12192000" cy="685990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2851404" cy="685952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0"/>
              <a:ext cx="182880" cy="6858000"/>
            </a:xfrm>
            <a:custGeom>
              <a:avLst/>
              <a:gdLst/>
              <a:ahLst/>
              <a:cxnLst/>
              <a:rect l="l" t="t" r="r" b="b"/>
              <a:pathLst>
                <a:path w="182880" h="6858000">
                  <a:moveTo>
                    <a:pt x="18288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82880" y="6858000"/>
                  </a:lnTo>
                  <a:lnTo>
                    <a:pt x="182880" y="0"/>
                  </a:lnTo>
                  <a:close/>
                </a:path>
              </a:pathLst>
            </a:custGeom>
            <a:solidFill>
              <a:srgbClr val="766E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4323587"/>
              <a:ext cx="1743075" cy="779145"/>
            </a:xfrm>
            <a:custGeom>
              <a:avLst/>
              <a:gdLst/>
              <a:ahLst/>
              <a:cxnLst/>
              <a:rect l="l" t="t" r="r" b="b"/>
              <a:pathLst>
                <a:path w="1743075" h="779145">
                  <a:moveTo>
                    <a:pt x="1346200" y="0"/>
                  </a:moveTo>
                  <a:lnTo>
                    <a:pt x="0" y="0"/>
                  </a:lnTo>
                  <a:lnTo>
                    <a:pt x="0" y="778763"/>
                  </a:lnTo>
                  <a:lnTo>
                    <a:pt x="1346200" y="778763"/>
                  </a:lnTo>
                  <a:lnTo>
                    <a:pt x="1355891" y="777956"/>
                  </a:lnTo>
                  <a:lnTo>
                    <a:pt x="1363821" y="775827"/>
                  </a:lnTo>
                  <a:lnTo>
                    <a:pt x="1369988" y="772816"/>
                  </a:lnTo>
                  <a:lnTo>
                    <a:pt x="1374394" y="769366"/>
                  </a:lnTo>
                  <a:lnTo>
                    <a:pt x="1374394" y="764667"/>
                  </a:lnTo>
                  <a:lnTo>
                    <a:pt x="1379093" y="764667"/>
                  </a:lnTo>
                  <a:lnTo>
                    <a:pt x="1735582" y="408178"/>
                  </a:lnTo>
                  <a:lnTo>
                    <a:pt x="1740868" y="399587"/>
                  </a:lnTo>
                  <a:lnTo>
                    <a:pt x="1742630" y="388794"/>
                  </a:lnTo>
                  <a:lnTo>
                    <a:pt x="1740868" y="377120"/>
                  </a:lnTo>
                  <a:lnTo>
                    <a:pt x="1735582" y="365887"/>
                  </a:lnTo>
                  <a:lnTo>
                    <a:pt x="1379093" y="14097"/>
                  </a:lnTo>
                  <a:lnTo>
                    <a:pt x="1379093" y="9398"/>
                  </a:lnTo>
                  <a:lnTo>
                    <a:pt x="1374394" y="9398"/>
                  </a:lnTo>
                  <a:lnTo>
                    <a:pt x="1369988" y="5947"/>
                  </a:lnTo>
                  <a:lnTo>
                    <a:pt x="1363821" y="2936"/>
                  </a:lnTo>
                  <a:lnTo>
                    <a:pt x="1355891" y="807"/>
                  </a:lnTo>
                  <a:lnTo>
                    <a:pt x="1346200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48690" y="629538"/>
            <a:ext cx="10584180" cy="4293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  <a:tabLst>
                <a:tab pos="6522084" algn="l"/>
              </a:tabLst>
            </a:pPr>
            <a:r>
              <a:rPr sz="4000" b="1" spc="195" dirty="0">
                <a:latin typeface="Tahoma"/>
                <a:cs typeface="Tahoma"/>
              </a:rPr>
              <a:t>Это </a:t>
            </a:r>
            <a:r>
              <a:rPr sz="4000" b="1" spc="40" dirty="0">
                <a:latin typeface="Tahoma"/>
                <a:cs typeface="Tahoma"/>
              </a:rPr>
              <a:t>профессионально </a:t>
            </a:r>
            <a:r>
              <a:rPr sz="4000" b="1" spc="25" dirty="0">
                <a:latin typeface="Tahoma"/>
                <a:cs typeface="Tahoma"/>
              </a:rPr>
              <a:t>разработанные </a:t>
            </a:r>
            <a:r>
              <a:rPr sz="4000" b="1" spc="30" dirty="0">
                <a:latin typeface="Tahoma"/>
                <a:cs typeface="Tahoma"/>
              </a:rPr>
              <a:t> </a:t>
            </a:r>
            <a:r>
              <a:rPr sz="4000" b="1" spc="-135" dirty="0">
                <a:latin typeface="Tahoma"/>
                <a:cs typeface="Tahoma"/>
              </a:rPr>
              <a:t>контрольн</a:t>
            </a:r>
            <a:r>
              <a:rPr sz="4000" b="1" spc="-170" dirty="0">
                <a:latin typeface="Tahoma"/>
                <a:cs typeface="Tahoma"/>
              </a:rPr>
              <a:t>ы</a:t>
            </a:r>
            <a:r>
              <a:rPr sz="4000" b="1" spc="180" dirty="0">
                <a:latin typeface="Tahoma"/>
                <a:cs typeface="Tahoma"/>
              </a:rPr>
              <a:t>е</a:t>
            </a:r>
            <a:r>
              <a:rPr sz="4000" b="1" dirty="0">
                <a:latin typeface="Tahoma"/>
                <a:cs typeface="Tahoma"/>
              </a:rPr>
              <a:t>	</a:t>
            </a:r>
            <a:r>
              <a:rPr sz="4000" b="1" spc="-25" dirty="0">
                <a:latin typeface="Tahoma"/>
                <a:cs typeface="Tahoma"/>
              </a:rPr>
              <a:t>изме</a:t>
            </a:r>
            <a:r>
              <a:rPr sz="4000" b="1" spc="-15" dirty="0">
                <a:latin typeface="Tahoma"/>
                <a:cs typeface="Tahoma"/>
              </a:rPr>
              <a:t>р</a:t>
            </a:r>
            <a:r>
              <a:rPr sz="4000" b="1" spc="-114" dirty="0">
                <a:latin typeface="Tahoma"/>
                <a:cs typeface="Tahoma"/>
              </a:rPr>
              <a:t>ительные  </a:t>
            </a:r>
            <a:r>
              <a:rPr sz="4000" b="1" spc="-20" dirty="0">
                <a:latin typeface="Tahoma"/>
                <a:cs typeface="Tahoma"/>
              </a:rPr>
              <a:t>материалы,</a:t>
            </a:r>
            <a:r>
              <a:rPr sz="4000" b="1" spc="-15" dirty="0">
                <a:latin typeface="Tahoma"/>
                <a:cs typeface="Tahoma"/>
              </a:rPr>
              <a:t> </a:t>
            </a:r>
            <a:r>
              <a:rPr sz="4000" b="1" spc="-140" dirty="0">
                <a:latin typeface="Tahoma"/>
                <a:cs typeface="Tahoma"/>
              </a:rPr>
              <a:t>позволяющие</a:t>
            </a:r>
            <a:r>
              <a:rPr sz="4000" b="1" spc="-135" dirty="0">
                <a:latin typeface="Tahoma"/>
                <a:cs typeface="Tahoma"/>
              </a:rPr>
              <a:t> </a:t>
            </a:r>
            <a:r>
              <a:rPr sz="4000" b="1" spc="-90" dirty="0">
                <a:latin typeface="Tahoma"/>
                <a:cs typeface="Tahoma"/>
              </a:rPr>
              <a:t>объективно </a:t>
            </a:r>
            <a:r>
              <a:rPr sz="4000" b="1" spc="-85" dirty="0">
                <a:latin typeface="Tahoma"/>
                <a:cs typeface="Tahoma"/>
              </a:rPr>
              <a:t> </a:t>
            </a:r>
            <a:r>
              <a:rPr sz="4000" b="1" spc="-55" dirty="0">
                <a:latin typeface="Tahoma"/>
                <a:cs typeface="Tahoma"/>
              </a:rPr>
              <a:t>оценить, </a:t>
            </a:r>
            <a:r>
              <a:rPr sz="4000" b="1" spc="-65" dirty="0">
                <a:latin typeface="Tahoma"/>
                <a:cs typeface="Tahoma"/>
              </a:rPr>
              <a:t>насколько </a:t>
            </a:r>
            <a:r>
              <a:rPr sz="4000" b="1" spc="25" dirty="0">
                <a:latin typeface="Tahoma"/>
                <a:cs typeface="Tahoma"/>
              </a:rPr>
              <a:t>учащиеся </a:t>
            </a:r>
            <a:r>
              <a:rPr sz="4000" b="1" spc="-110" dirty="0">
                <a:latin typeface="Tahoma"/>
                <a:cs typeface="Tahoma"/>
              </a:rPr>
              <a:t>овладели </a:t>
            </a:r>
            <a:r>
              <a:rPr sz="4000" b="1" spc="-1160" dirty="0">
                <a:latin typeface="Tahoma"/>
                <a:cs typeface="Tahoma"/>
              </a:rPr>
              <a:t> </a:t>
            </a:r>
            <a:r>
              <a:rPr sz="4000" b="1" spc="-35" dirty="0">
                <a:latin typeface="Tahoma"/>
                <a:cs typeface="Tahoma"/>
              </a:rPr>
              <a:t>требованиями</a:t>
            </a:r>
            <a:r>
              <a:rPr sz="4000" b="1" spc="-30" dirty="0">
                <a:latin typeface="Tahoma"/>
                <a:cs typeface="Tahoma"/>
              </a:rPr>
              <a:t> </a:t>
            </a:r>
            <a:r>
              <a:rPr sz="4000" b="1" spc="15" dirty="0">
                <a:latin typeface="Tahoma"/>
                <a:cs typeface="Tahoma"/>
              </a:rPr>
              <a:t>стандартов…/Центр </a:t>
            </a:r>
            <a:r>
              <a:rPr sz="4000" b="1" spc="-1160" dirty="0">
                <a:latin typeface="Tahoma"/>
                <a:cs typeface="Tahoma"/>
              </a:rPr>
              <a:t> </a:t>
            </a:r>
            <a:r>
              <a:rPr sz="4000" b="1" spc="-65" dirty="0">
                <a:latin typeface="Tahoma"/>
                <a:cs typeface="Tahoma"/>
              </a:rPr>
              <a:t>измерений</a:t>
            </a:r>
            <a:r>
              <a:rPr sz="4000" b="1" spc="170" dirty="0">
                <a:latin typeface="Tahoma"/>
                <a:cs typeface="Tahoma"/>
              </a:rPr>
              <a:t> </a:t>
            </a:r>
            <a:r>
              <a:rPr sz="4000" b="1" spc="-295" dirty="0">
                <a:latin typeface="Tahoma"/>
                <a:cs typeface="Tahoma"/>
              </a:rPr>
              <a:t>в</a:t>
            </a:r>
            <a:r>
              <a:rPr sz="4000" b="1" spc="175" dirty="0">
                <a:latin typeface="Tahoma"/>
                <a:cs typeface="Tahoma"/>
              </a:rPr>
              <a:t> </a:t>
            </a:r>
            <a:r>
              <a:rPr sz="4000" b="1" spc="-35" dirty="0">
                <a:latin typeface="Tahoma"/>
                <a:cs typeface="Tahoma"/>
              </a:rPr>
              <a:t>образовании</a:t>
            </a:r>
            <a:r>
              <a:rPr sz="4000" b="1" spc="175" dirty="0">
                <a:latin typeface="Tahoma"/>
                <a:cs typeface="Tahoma"/>
              </a:rPr>
              <a:t> </a:t>
            </a:r>
            <a:r>
              <a:rPr sz="4000" b="1" spc="-25" dirty="0">
                <a:latin typeface="Tahoma"/>
                <a:cs typeface="Tahoma"/>
              </a:rPr>
              <a:t>издательства</a:t>
            </a:r>
            <a:endParaRPr sz="4000">
              <a:latin typeface="Tahoma"/>
              <a:cs typeface="Tahoma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4000" b="1" spc="-125" dirty="0">
                <a:latin typeface="Tahoma"/>
                <a:cs typeface="Tahoma"/>
              </a:rPr>
              <a:t>«Просвещение»</a:t>
            </a:r>
            <a:r>
              <a:rPr sz="4000" b="1" spc="-55" dirty="0">
                <a:latin typeface="Tahoma"/>
                <a:cs typeface="Tahoma"/>
              </a:rPr>
              <a:t> </a:t>
            </a:r>
            <a:r>
              <a:rPr sz="4000" b="1" spc="-475" dirty="0">
                <a:latin typeface="Tahoma"/>
                <a:cs typeface="Tahoma"/>
              </a:rPr>
              <a:t>/</a:t>
            </a:r>
            <a:endParaRPr sz="4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58469" y="383286"/>
            <a:ext cx="9246235" cy="4293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ЧТО</a:t>
            </a:r>
            <a:r>
              <a:rPr sz="2800" b="1" spc="-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делаю?</a:t>
            </a:r>
            <a:endParaRPr sz="2800">
              <a:latin typeface="Trebuchet MS"/>
              <a:cs typeface="Trebuchet MS"/>
            </a:endParaRPr>
          </a:p>
          <a:p>
            <a:pPr marL="12700" marR="5080" algn="just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-Содержание работ для письменного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опроса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строю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одноуровневым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или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разноуровневым, 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отличающимся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степени</a:t>
            </a:r>
            <a:r>
              <a:rPr sz="2800" b="1" spc="4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сложности,</a:t>
            </a:r>
            <a:r>
              <a:rPr sz="2800" b="1" spc="4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вариантам;</a:t>
            </a:r>
            <a:endParaRPr sz="2800">
              <a:latin typeface="Trebuchet MS"/>
              <a:cs typeface="Trebuchet MS"/>
            </a:endParaRPr>
          </a:p>
          <a:p>
            <a:pPr marL="12700" marR="6350" algn="just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-При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этом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за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правильное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выполнение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варианта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А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ученик получит отметку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не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выше "3", за вариант Б -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выше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"4",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 а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за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вариант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"5".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При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желании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школьник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может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посоветоваться</a:t>
            </a:r>
            <a:r>
              <a:rPr sz="2800" b="1" spc="4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учителем.</a:t>
            </a:r>
            <a:endParaRPr sz="2800">
              <a:latin typeface="Trebuchet MS"/>
              <a:cs typeface="Trebuchet MS"/>
            </a:endParaRPr>
          </a:p>
          <a:p>
            <a:pPr marL="12700" marR="8255" algn="just">
              <a:lnSpc>
                <a:spcPct val="100000"/>
              </a:lnSpc>
              <a:spcBef>
                <a:spcPts val="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-Такая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форма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контроля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требует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серьезной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предварительной</a:t>
            </a:r>
            <a:r>
              <a:rPr sz="2800" b="1" spc="6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подготовки.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79195" y="912952"/>
            <a:ext cx="9218295" cy="13061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ЧТО</a:t>
            </a:r>
            <a:r>
              <a:rPr sz="2800" b="1" spc="-2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делаю?</a:t>
            </a:r>
            <a:endParaRPr sz="28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  <a:tabLst>
                <a:tab pos="843280" algn="l"/>
                <a:tab pos="2894965" algn="l"/>
                <a:tab pos="536702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Широко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применяю	стандартизированные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методики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проверки,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то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есть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тестовые</a:t>
            </a:r>
            <a:r>
              <a:rPr sz="2800" b="1" spc="4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задания.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9195" y="2193493"/>
            <a:ext cx="373697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834">
              <a:lnSpc>
                <a:spcPct val="100000"/>
              </a:lnSpc>
              <a:spcBef>
                <a:spcPts val="95"/>
              </a:spcBef>
              <a:tabLst>
                <a:tab pos="469900" algn="l"/>
                <a:tab pos="1652270" algn="l"/>
              </a:tabLst>
            </a:pPr>
            <a:r>
              <a:rPr sz="2800" i="1" spc="-5" dirty="0">
                <a:solidFill>
                  <a:srgbClr val="C42E1A"/>
                </a:solidFill>
                <a:latin typeface="Trebuchet MS"/>
                <a:cs typeface="Trebuchet MS"/>
              </a:rPr>
              <a:t>-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п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ривлек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ют 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количественную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21834" y="2193493"/>
            <a:ext cx="369062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75920">
              <a:lnSpc>
                <a:spcPct val="100000"/>
              </a:lnSpc>
              <a:spcBef>
                <a:spcPts val="95"/>
              </a:spcBef>
              <a:tabLst>
                <a:tab pos="1664335" algn="l"/>
                <a:tab pos="2748280" algn="l"/>
                <a:tab pos="3261995" algn="l"/>
              </a:tabLst>
            </a:pP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тем,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что	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дают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характеристику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23554" y="2193493"/>
            <a:ext cx="127889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6995" marR="5080" indent="-7493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точн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у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ю  только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36700" y="3047492"/>
            <a:ext cx="87630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432560" algn="l"/>
                <a:tab pos="3766185" algn="l"/>
                <a:tab pos="5874385" algn="l"/>
                <a:tab pos="649922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уровня	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достижений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школьника	по	конкретному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36700" y="3473907"/>
            <a:ext cx="526605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147570" algn="l"/>
                <a:tab pos="2893060" algn="l"/>
                <a:tab pos="4264660" algn="l"/>
              </a:tabLst>
            </a:pP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предмету,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но	также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могут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09029" y="3473907"/>
            <a:ext cx="14535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выя</a:t>
            </a:r>
            <a:r>
              <a:rPr sz="2800" b="1" spc="-1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15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ь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71154" y="3473907"/>
            <a:ext cx="14319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урове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ь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36700" y="3901185"/>
            <a:ext cx="68783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534795" algn="l"/>
                <a:tab pos="3476625" algn="l"/>
                <a:tab pos="499935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об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щ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ег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</a:t>
            </a:r>
            <a:r>
              <a:rPr sz="2800" b="1" spc="-15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ит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я: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умения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п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м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енять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237981" y="3901185"/>
            <a:ext cx="12217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ания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681464" y="3901185"/>
            <a:ext cx="2190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74946" y="4327905"/>
            <a:ext cx="38963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7901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ситуации,	находить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687561" y="4327905"/>
            <a:ext cx="12141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способ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36700" y="4327905"/>
            <a:ext cx="414337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нестандартной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tabLst>
                <a:tab pos="269367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стро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ния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у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че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б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й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930265" y="4754321"/>
            <a:ext cx="39693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005964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задачи,	сравнивать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36700" y="5181727"/>
            <a:ext cx="68021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правильный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неправильный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ответы...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29844" y="746252"/>
            <a:ext cx="9577705" cy="3317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  <a:buSzPct val="77777"/>
              <a:buChar char="-"/>
              <a:tabLst>
                <a:tab pos="258445" algn="l"/>
              </a:tabLst>
            </a:pP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методисты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и психологи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утверждают,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что </a:t>
            </a:r>
            <a:r>
              <a:rPr sz="3600" b="1" spc="-10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традиционные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 контрольные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работы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для </a:t>
            </a:r>
            <a:r>
              <a:rPr sz="3600" b="1" spc="-10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оценки</a:t>
            </a: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качества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 знаний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годятся</a:t>
            </a:r>
            <a:endParaRPr sz="3600">
              <a:latin typeface="Trebuchet MS"/>
              <a:cs typeface="Trebuchet MS"/>
            </a:endParaRPr>
          </a:p>
          <a:p>
            <a:pPr marL="12700" marR="5080" algn="just">
              <a:lnSpc>
                <a:spcPct val="100000"/>
              </a:lnSpc>
              <a:buChar char="-"/>
              <a:tabLst>
                <a:tab pos="395605" algn="l"/>
              </a:tabLst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тест - это средство, которое позволяет 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выявить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уровень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 и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качество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 усвоения 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материала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58469" y="381762"/>
            <a:ext cx="8756015" cy="2952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06680" algn="just">
              <a:lnSpc>
                <a:spcPct val="100000"/>
              </a:lnSpc>
              <a:spcBef>
                <a:spcPts val="10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тестовые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задания позволяют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достаточно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точно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 и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объективно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при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минимальной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 затрате времени получить общую картину 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развития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класса,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 усвоения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темы,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знания </a:t>
            </a:r>
            <a:r>
              <a:rPr sz="3200" b="1" spc="-95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особенностей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произведения,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его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содержания.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58469" y="383286"/>
            <a:ext cx="9584690" cy="3012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НО</a:t>
            </a:r>
            <a:endParaRPr sz="2800">
              <a:latin typeface="Trebuchet MS"/>
              <a:cs typeface="Trebuchet MS"/>
            </a:endParaRPr>
          </a:p>
          <a:p>
            <a:pPr marL="330835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Способен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ли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учитель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создать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«правильный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тест»:</a:t>
            </a:r>
            <a:endParaRPr sz="2800">
              <a:latin typeface="Trebuchet MS"/>
              <a:cs typeface="Trebuchet MS"/>
            </a:endParaRPr>
          </a:p>
          <a:p>
            <a:pPr marL="469900" marR="767715" indent="-457200">
              <a:lnSpc>
                <a:spcPct val="100000"/>
              </a:lnSpc>
              <a:buFont typeface="Trebuchet MS"/>
              <a:buChar char="-"/>
              <a:tabLst>
                <a:tab pos="469265" algn="l"/>
                <a:tab pos="46990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определить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качество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валидность</a:t>
            </a:r>
            <a:r>
              <a:rPr sz="2800"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содержания </a:t>
            </a:r>
            <a:r>
              <a:rPr sz="2800" b="1" spc="-82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тестовых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заданий,</a:t>
            </a:r>
            <a:endParaRPr sz="2800">
              <a:latin typeface="Trebuchet MS"/>
              <a:cs typeface="Trebuchet MS"/>
            </a:endParaRPr>
          </a:p>
          <a:p>
            <a:pPr marL="576580" indent="-563880">
              <a:lnSpc>
                <a:spcPct val="100000"/>
              </a:lnSpc>
              <a:buFont typeface="Trebuchet MS"/>
              <a:buChar char="-"/>
              <a:tabLst>
                <a:tab pos="575945" algn="l"/>
                <a:tab pos="57658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обеспечить</a:t>
            </a:r>
            <a:r>
              <a:rPr sz="2800" b="1" spc="4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надежность</a:t>
            </a:r>
            <a:r>
              <a:rPr sz="2800" b="1" spc="4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результатов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тестирования,</a:t>
            </a:r>
            <a:endParaRPr sz="2800">
              <a:latin typeface="Trebuchet MS"/>
              <a:cs typeface="Trebuchet MS"/>
            </a:endParaRPr>
          </a:p>
          <a:p>
            <a:pPr marL="469900" indent="-457200">
              <a:lnSpc>
                <a:spcPct val="100000"/>
              </a:lnSpc>
              <a:buFont typeface="Trebuchet MS"/>
              <a:buChar char="-"/>
              <a:tabLst>
                <a:tab pos="469265" algn="l"/>
                <a:tab pos="46990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создать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систему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обработки</a:t>
            </a:r>
            <a:r>
              <a:rPr sz="2800"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результатов,</a:t>
            </a:r>
            <a:endParaRPr sz="2800">
              <a:latin typeface="Trebuchet MS"/>
              <a:cs typeface="Trebuchet MS"/>
            </a:endParaRPr>
          </a:p>
          <a:p>
            <a:pPr marL="469900" indent="-457200">
              <a:lnSpc>
                <a:spcPct val="100000"/>
              </a:lnSpc>
              <a:spcBef>
                <a:spcPts val="5"/>
              </a:spcBef>
              <a:buFont typeface="Trebuchet MS"/>
              <a:buChar char="-"/>
              <a:tabLst>
                <a:tab pos="469265" algn="l"/>
                <a:tab pos="469900" algn="l"/>
                <a:tab pos="227711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добиться	надежности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результатов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измерения.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74903" y="184784"/>
            <a:ext cx="24028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49450" algn="l"/>
              </a:tabLst>
            </a:pPr>
            <a:r>
              <a:rPr sz="3200" b="1" dirty="0">
                <a:latin typeface="Trebuchet MS"/>
                <a:cs typeface="Trebuchet MS"/>
              </a:rPr>
              <a:t>Одним	</a:t>
            </a:r>
            <a:r>
              <a:rPr sz="3200" b="1" spc="-10" dirty="0">
                <a:latin typeface="Trebuchet MS"/>
                <a:cs typeface="Trebuchet MS"/>
              </a:rPr>
              <a:t>из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72915" y="184784"/>
            <a:ext cx="193421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Trebuchet MS"/>
                <a:cs typeface="Trebuchet MS"/>
              </a:rPr>
              <a:t>осно</a:t>
            </a:r>
            <a:r>
              <a:rPr sz="3200" b="1" spc="-15" dirty="0">
                <a:latin typeface="Trebuchet MS"/>
                <a:cs typeface="Trebuchet MS"/>
              </a:rPr>
              <a:t>в</a:t>
            </a:r>
            <a:r>
              <a:rPr sz="3200" b="1" dirty="0">
                <a:latin typeface="Trebuchet MS"/>
                <a:cs typeface="Trebuchet MS"/>
              </a:rPr>
              <a:t>ных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99961" y="184784"/>
            <a:ext cx="31775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41955" algn="l"/>
              </a:tabLst>
            </a:pPr>
            <a:r>
              <a:rPr sz="3200" b="1" dirty="0">
                <a:latin typeface="Trebuchet MS"/>
                <a:cs typeface="Trebuchet MS"/>
              </a:rPr>
              <a:t>требов</a:t>
            </a:r>
            <a:r>
              <a:rPr sz="3200" b="1" spc="5" dirty="0">
                <a:latin typeface="Trebuchet MS"/>
                <a:cs typeface="Trebuchet MS"/>
              </a:rPr>
              <a:t>а</a:t>
            </a:r>
            <a:r>
              <a:rPr sz="3200" b="1" dirty="0">
                <a:latin typeface="Trebuchet MS"/>
                <a:cs typeface="Trebuchet MS"/>
              </a:rPr>
              <a:t>ний	к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14647" y="672464"/>
            <a:ext cx="276415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 dirty="0">
                <a:latin typeface="Trebuchet MS"/>
                <a:cs typeface="Trebuchet MS"/>
              </a:rPr>
              <a:t>деятельности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74903" y="672464"/>
            <a:ext cx="2986405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rebuchet MS"/>
                <a:cs typeface="Trebuchet MS"/>
              </a:rPr>
              <a:t>оценочной</a:t>
            </a:r>
            <a:endParaRPr sz="3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3200" b="1" spc="-5" dirty="0">
                <a:latin typeface="Trebuchet MS"/>
                <a:cs typeface="Trebuchet MS"/>
              </a:rPr>
              <a:t>формирование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80661" y="1160526"/>
            <a:ext cx="319024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75970" algn="l"/>
              </a:tabLst>
            </a:pPr>
            <a:r>
              <a:rPr sz="3200" b="1" dirty="0">
                <a:latin typeface="Trebuchet MS"/>
                <a:cs typeface="Trebuchet MS"/>
              </a:rPr>
              <a:t>у	школьн</a:t>
            </a:r>
            <a:r>
              <a:rPr sz="3200" b="1" spc="-15" dirty="0">
                <a:latin typeface="Trebuchet MS"/>
                <a:cs typeface="Trebuchet MS"/>
              </a:rPr>
              <a:t>и</a:t>
            </a:r>
            <a:r>
              <a:rPr sz="3200" b="1" dirty="0">
                <a:latin typeface="Trebuchet MS"/>
                <a:cs typeface="Trebuchet MS"/>
              </a:rPr>
              <a:t>ков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59751" y="672464"/>
            <a:ext cx="181737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42900" marR="5080" indent="-330835">
              <a:lnSpc>
                <a:spcPct val="100000"/>
              </a:lnSpc>
              <a:spcBef>
                <a:spcPts val="105"/>
              </a:spcBef>
            </a:pPr>
            <a:r>
              <a:rPr sz="3200" b="1" spc="-5" dirty="0">
                <a:latin typeface="Trebuchet MS"/>
                <a:cs typeface="Trebuchet MS"/>
              </a:rPr>
              <a:t>яв</a:t>
            </a:r>
            <a:r>
              <a:rPr sz="3200" b="1" spc="-15" dirty="0">
                <a:latin typeface="Trebuchet MS"/>
                <a:cs typeface="Trebuchet MS"/>
              </a:rPr>
              <a:t>л</a:t>
            </a:r>
            <a:r>
              <a:rPr sz="3200" b="1" spc="-5" dirty="0">
                <a:latin typeface="Trebuchet MS"/>
                <a:cs typeface="Trebuchet MS"/>
              </a:rPr>
              <a:t>яется  ум</a:t>
            </a:r>
            <a:r>
              <a:rPr sz="3200" b="1" spc="-15" dirty="0">
                <a:latin typeface="Trebuchet MS"/>
                <a:cs typeface="Trebuchet MS"/>
              </a:rPr>
              <a:t>е</a:t>
            </a:r>
            <a:r>
              <a:rPr sz="3200" b="1" dirty="0">
                <a:latin typeface="Trebuchet MS"/>
                <a:cs typeface="Trebuchet MS"/>
              </a:rPr>
              <a:t>ния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4903" y="1648206"/>
            <a:ext cx="870013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rebuchet MS"/>
                <a:cs typeface="Trebuchet MS"/>
              </a:rPr>
              <a:t>оценивать</a:t>
            </a:r>
            <a:r>
              <a:rPr sz="3200" b="1" spc="19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свои</a:t>
            </a:r>
            <a:r>
              <a:rPr sz="3200" b="1" spc="180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результаты,</a:t>
            </a:r>
            <a:r>
              <a:rPr sz="3200" b="1" spc="17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сравнивать</a:t>
            </a:r>
            <a:r>
              <a:rPr sz="3200" b="1" spc="195" dirty="0">
                <a:latin typeface="Trebuchet MS"/>
                <a:cs typeface="Trebuchet MS"/>
              </a:rPr>
              <a:t> </a:t>
            </a:r>
            <a:r>
              <a:rPr sz="3200" b="1" spc="-10" dirty="0">
                <a:latin typeface="Trebuchet MS"/>
                <a:cs typeface="Trebuchet MS"/>
              </a:rPr>
              <a:t>их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4903" y="2135581"/>
            <a:ext cx="726948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81025" algn="l"/>
                <a:tab pos="3871595" algn="l"/>
                <a:tab pos="5603240" algn="l"/>
              </a:tabLst>
            </a:pPr>
            <a:r>
              <a:rPr sz="3200" b="1" dirty="0">
                <a:latin typeface="Trebuchet MS"/>
                <a:cs typeface="Trebuchet MS"/>
              </a:rPr>
              <a:t>с	эт</a:t>
            </a:r>
            <a:r>
              <a:rPr sz="3200" b="1" spc="-10" dirty="0">
                <a:latin typeface="Trebuchet MS"/>
                <a:cs typeface="Trebuchet MS"/>
              </a:rPr>
              <a:t>а</a:t>
            </a:r>
            <a:r>
              <a:rPr sz="3200" b="1" spc="-15" dirty="0">
                <a:latin typeface="Trebuchet MS"/>
                <a:cs typeface="Trebuchet MS"/>
              </a:rPr>
              <a:t>л</a:t>
            </a:r>
            <a:r>
              <a:rPr sz="3200" b="1" dirty="0">
                <a:latin typeface="Trebuchet MS"/>
                <a:cs typeface="Trebuchet MS"/>
              </a:rPr>
              <a:t>он</a:t>
            </a:r>
            <a:r>
              <a:rPr sz="3200" b="1" spc="-20" dirty="0">
                <a:latin typeface="Trebuchet MS"/>
                <a:cs typeface="Trebuchet MS"/>
              </a:rPr>
              <a:t>н</a:t>
            </a:r>
            <a:r>
              <a:rPr sz="3200" b="1" spc="-5" dirty="0">
                <a:latin typeface="Trebuchet MS"/>
                <a:cs typeface="Trebuchet MS"/>
              </a:rPr>
              <a:t>ыми</a:t>
            </a:r>
            <a:r>
              <a:rPr sz="3200" b="1" dirty="0">
                <a:latin typeface="Trebuchet MS"/>
                <a:cs typeface="Trebuchet MS"/>
              </a:rPr>
              <a:t>,	видеть	ош</a:t>
            </a:r>
            <a:r>
              <a:rPr sz="3200" b="1" spc="-20" dirty="0">
                <a:latin typeface="Trebuchet MS"/>
                <a:cs typeface="Trebuchet MS"/>
              </a:rPr>
              <a:t>и</a:t>
            </a:r>
            <a:r>
              <a:rPr sz="3200" b="1" dirty="0">
                <a:latin typeface="Trebuchet MS"/>
                <a:cs typeface="Trebuchet MS"/>
              </a:rPr>
              <a:t>бки,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376031" y="2135581"/>
            <a:ext cx="109982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rebuchet MS"/>
                <a:cs typeface="Trebuchet MS"/>
              </a:rPr>
              <a:t>знать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4903" y="2623820"/>
            <a:ext cx="729297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 dirty="0">
                <a:latin typeface="Trebuchet MS"/>
                <a:cs typeface="Trebuchet MS"/>
              </a:rPr>
              <a:t>требования</a:t>
            </a:r>
            <a:r>
              <a:rPr sz="3200" b="1" spc="-10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к</a:t>
            </a:r>
            <a:r>
              <a:rPr sz="3200" b="1" spc="-10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работам</a:t>
            </a:r>
            <a:r>
              <a:rPr sz="3200" b="1" spc="-1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разного</a:t>
            </a:r>
            <a:r>
              <a:rPr sz="3200" b="1" spc="-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вида.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29462" y="322834"/>
            <a:ext cx="8277225" cy="2585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Trebuchet MS"/>
                <a:cs typeface="Trebuchet MS"/>
              </a:rPr>
              <a:t>Систему оценивания </a:t>
            </a:r>
            <a:r>
              <a:rPr sz="2800" spc="-10" dirty="0">
                <a:latin typeface="Trebuchet MS"/>
                <a:cs typeface="Trebuchet MS"/>
              </a:rPr>
              <a:t>выстраиваю </a:t>
            </a:r>
            <a:r>
              <a:rPr sz="2800" spc="-5" dirty="0">
                <a:latin typeface="Trebuchet MS"/>
                <a:cs typeface="Trebuchet MS"/>
              </a:rPr>
              <a:t>таким </a:t>
            </a:r>
            <a:r>
              <a:rPr sz="2800" spc="-10" dirty="0">
                <a:latin typeface="Trebuchet MS"/>
                <a:cs typeface="Trebuchet MS"/>
              </a:rPr>
              <a:t>образом, </a:t>
            </a:r>
            <a:r>
              <a:rPr sz="2800" spc="-5" dirty="0">
                <a:latin typeface="Trebuchet MS"/>
                <a:cs typeface="Trebuchet MS"/>
              </a:rPr>
              <a:t> чтобы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учащиеся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включились</a:t>
            </a:r>
            <a:r>
              <a:rPr sz="2800" spc="-5" dirty="0">
                <a:latin typeface="Trebuchet MS"/>
                <a:cs typeface="Trebuchet MS"/>
              </a:rPr>
              <a:t> в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контрольно</a:t>
            </a:r>
            <a:r>
              <a:rPr sz="2800" i="1" spc="-5" dirty="0">
                <a:latin typeface="Trebuchet MS"/>
                <a:cs typeface="Trebuchet MS"/>
              </a:rPr>
              <a:t>- </a:t>
            </a:r>
            <a:r>
              <a:rPr sz="2800" i="1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оценочную </a:t>
            </a:r>
            <a:r>
              <a:rPr sz="2800" dirty="0">
                <a:latin typeface="Trebuchet MS"/>
                <a:cs typeface="Trebuchet MS"/>
              </a:rPr>
              <a:t>деятельность, </a:t>
            </a:r>
            <a:r>
              <a:rPr sz="2800" spc="-5" dirty="0">
                <a:latin typeface="Trebuchet MS"/>
                <a:cs typeface="Trebuchet MS"/>
              </a:rPr>
              <a:t>приобретали </a:t>
            </a:r>
            <a:r>
              <a:rPr sz="2800" spc="-10" dirty="0">
                <a:latin typeface="Trebuchet MS"/>
                <a:cs typeface="Trebuchet MS"/>
              </a:rPr>
              <a:t>навыки </a:t>
            </a:r>
            <a:r>
              <a:rPr sz="2800" spc="-5" dirty="0">
                <a:latin typeface="Trebuchet MS"/>
                <a:cs typeface="Trebuchet MS"/>
              </a:rPr>
              <a:t>и 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привычку к самооценке и взаимооценке</a:t>
            </a:r>
            <a:r>
              <a:rPr sz="2800" i="1" spc="-5" dirty="0">
                <a:latin typeface="Trebuchet MS"/>
                <a:cs typeface="Trebuchet MS"/>
              </a:rPr>
              <a:t>, </a:t>
            </a:r>
            <a:r>
              <a:rPr sz="2800" spc="-5" dirty="0">
                <a:latin typeface="Trebuchet MS"/>
                <a:cs typeface="Trebuchet MS"/>
              </a:rPr>
              <a:t>обучаю 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учеников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способам</a:t>
            </a:r>
            <a:r>
              <a:rPr sz="2800" spc="-5" dirty="0">
                <a:latin typeface="Trebuchet MS"/>
                <a:cs typeface="Trebuchet MS"/>
              </a:rPr>
              <a:t> оценивания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и</a:t>
            </a:r>
            <a:r>
              <a:rPr sz="2800" spc="83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фиксации 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своих</a:t>
            </a:r>
            <a:r>
              <a:rPr sz="2800" spc="-5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результатов</a:t>
            </a:r>
            <a:endParaRPr sz="28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7015" y="2976370"/>
            <a:ext cx="4232147" cy="386029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81885" y="782573"/>
            <a:ext cx="7919084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Отсутствие</a:t>
            </a:r>
            <a:r>
              <a:rPr sz="2800" b="1" spc="27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оценки</a:t>
            </a:r>
            <a:r>
              <a:rPr sz="2800" b="1" spc="2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является</a:t>
            </a:r>
            <a:r>
              <a:rPr sz="2800" b="1" spc="2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поэтому</a:t>
            </a:r>
            <a:r>
              <a:rPr sz="2800" b="1" spc="27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самым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81885" y="1209293"/>
            <a:ext cx="471233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1807845" algn="l"/>
                <a:tab pos="2917825" algn="l"/>
                <a:tab pos="3327400" algn="l"/>
              </a:tabLst>
            </a:pP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худши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м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видом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оц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нки,  воздействие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25692" y="1635709"/>
            <a:ext cx="29616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ориентирующее,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00493" y="1209293"/>
            <a:ext cx="280035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95"/>
              </a:spcBef>
              <a:tabLst>
                <a:tab pos="221297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кольку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это</a:t>
            </a:r>
            <a:endParaRPr sz="2800">
              <a:latin typeface="Trebuchet MS"/>
              <a:cs typeface="Trebuchet MS"/>
            </a:endParaRPr>
          </a:p>
          <a:p>
            <a:pPr marR="5715" algn="r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81885" y="2062987"/>
            <a:ext cx="7916545" cy="1305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дезориентирующее</a:t>
            </a:r>
            <a:endParaRPr sz="2800">
              <a:latin typeface="Trebuchet MS"/>
              <a:cs typeface="Trebuchet MS"/>
            </a:endParaRPr>
          </a:p>
          <a:p>
            <a:pPr marL="12700" marR="5080" indent="1382395">
              <a:lnSpc>
                <a:spcPct val="100000"/>
              </a:lnSpc>
              <a:tabLst>
                <a:tab pos="3460115" algn="l"/>
                <a:tab pos="4761865" algn="l"/>
              </a:tabLst>
            </a:pP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Ан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нь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Б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.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Г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.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/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Пс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хологи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ч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ес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к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ая  ситуация</a:t>
            </a:r>
            <a:r>
              <a:rPr sz="2800"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оценки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на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уроке</a:t>
            </a:r>
            <a:r>
              <a:rPr sz="2800" b="1" spc="1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классе/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81885" y="3770122"/>
            <a:ext cx="162623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58737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Я	дал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  отметку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48583" y="3770122"/>
            <a:ext cx="283273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80975">
              <a:lnSpc>
                <a:spcPct val="100000"/>
              </a:lnSpc>
              <a:spcBef>
                <a:spcPts val="95"/>
              </a:spcBef>
              <a:tabLst>
                <a:tab pos="767080" algn="l"/>
                <a:tab pos="91757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от		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ам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я  из	школьной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83477" y="3770122"/>
            <a:ext cx="331724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20040">
              <a:lnSpc>
                <a:spcPct val="100000"/>
              </a:lnSpc>
              <a:spcBef>
                <a:spcPts val="95"/>
              </a:spcBef>
              <a:tabLst>
                <a:tab pos="1598930" algn="l"/>
                <a:tab pos="1987550" algn="l"/>
                <a:tab pos="271970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во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об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ще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из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гн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20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ь  жизни.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r>
              <a:rPr sz="2800" b="1" spc="-20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,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без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81885" y="4623942"/>
            <a:ext cx="7807959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отметки не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обойтись…</a:t>
            </a:r>
            <a:endParaRPr sz="2800">
              <a:latin typeface="Trebuchet MS"/>
              <a:cs typeface="Trebuchet MS"/>
            </a:endParaRPr>
          </a:p>
          <a:p>
            <a:pPr marL="4479925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В.А.</a:t>
            </a:r>
            <a:r>
              <a:rPr sz="2800" b="1" spc="-7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Сухомлинский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56133" y="500253"/>
            <a:ext cx="921829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2249805" algn="l"/>
                <a:tab pos="3009265" algn="l"/>
                <a:tab pos="3815079" algn="l"/>
                <a:tab pos="4156710" algn="l"/>
                <a:tab pos="4445000" algn="l"/>
                <a:tab pos="6612255" algn="l"/>
                <a:tab pos="9001760" algn="l"/>
              </a:tabLst>
            </a:pPr>
            <a:r>
              <a:rPr sz="2800" spc="-5" dirty="0">
                <a:latin typeface="Trebuchet MS"/>
                <a:cs typeface="Trebuchet MS"/>
              </a:rPr>
              <a:t>На</a:t>
            </a:r>
            <a:r>
              <a:rPr sz="2800" spc="13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уроке</a:t>
            </a:r>
            <a:r>
              <a:rPr sz="2800" spc="13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ученик	</a:t>
            </a:r>
            <a:r>
              <a:rPr sz="2800" spc="-5" dirty="0">
                <a:latin typeface="Trebuchet MS"/>
                <a:cs typeface="Trebuchet MS"/>
              </a:rPr>
              <a:t>часто	</a:t>
            </a:r>
            <a:r>
              <a:rPr sz="2800" spc="-10" dirty="0">
                <a:latin typeface="Trebuchet MS"/>
                <a:cs typeface="Trebuchet MS"/>
              </a:rPr>
              <a:t>сам</a:t>
            </a:r>
            <a:r>
              <a:rPr sz="2800" spc="1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оценивает</a:t>
            </a:r>
            <a:r>
              <a:rPr sz="2800" spc="10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свой</a:t>
            </a:r>
            <a:r>
              <a:rPr sz="2800" spc="10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результат </a:t>
            </a:r>
            <a:r>
              <a:rPr sz="2800" spc="-83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выполн</a:t>
            </a:r>
            <a:r>
              <a:rPr sz="2800" dirty="0">
                <a:latin typeface="Trebuchet MS"/>
                <a:cs typeface="Trebuchet MS"/>
              </a:rPr>
              <a:t>е</a:t>
            </a:r>
            <a:r>
              <a:rPr sz="2800" spc="-10" dirty="0">
                <a:latin typeface="Trebuchet MS"/>
                <a:cs typeface="Trebuchet MS"/>
              </a:rPr>
              <a:t>ни</a:t>
            </a:r>
            <a:r>
              <a:rPr sz="2800" spc="-5" dirty="0">
                <a:latin typeface="Trebuchet MS"/>
                <a:cs typeface="Trebuchet MS"/>
              </a:rPr>
              <a:t>я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10" dirty="0">
                <a:latin typeface="Trebuchet MS"/>
                <a:cs typeface="Trebuchet MS"/>
              </a:rPr>
              <a:t>за</a:t>
            </a:r>
            <a:r>
              <a:rPr sz="2800" dirty="0">
                <a:latin typeface="Trebuchet MS"/>
                <a:cs typeface="Trebuchet MS"/>
              </a:rPr>
              <a:t>д</a:t>
            </a:r>
            <a:r>
              <a:rPr sz="2800" spc="-10" dirty="0">
                <a:latin typeface="Trebuchet MS"/>
                <a:cs typeface="Trebuchet MS"/>
              </a:rPr>
              <a:t>ани</a:t>
            </a:r>
            <a:r>
              <a:rPr sz="2800" spc="-5" dirty="0">
                <a:latin typeface="Trebuchet MS"/>
                <a:cs typeface="Trebuchet MS"/>
              </a:rPr>
              <a:t>я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10" dirty="0">
                <a:latin typeface="Trebuchet MS"/>
                <a:cs typeface="Trebuchet MS"/>
              </a:rPr>
              <a:t>п</a:t>
            </a:r>
            <a:r>
              <a:rPr sz="2800" spc="-5" dirty="0">
                <a:latin typeface="Trebuchet MS"/>
                <a:cs typeface="Trebuchet MS"/>
              </a:rPr>
              <a:t>о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10" dirty="0">
                <a:latin typeface="Trebuchet MS"/>
                <a:cs typeface="Trebuchet MS"/>
              </a:rPr>
              <a:t>«Алгор</a:t>
            </a:r>
            <a:r>
              <a:rPr sz="2800" spc="-15" dirty="0">
                <a:latin typeface="Trebuchet MS"/>
                <a:cs typeface="Trebuchet MS"/>
              </a:rPr>
              <a:t>и</a:t>
            </a:r>
            <a:r>
              <a:rPr sz="2800" spc="-10" dirty="0">
                <a:latin typeface="Trebuchet MS"/>
                <a:cs typeface="Trebuchet MS"/>
              </a:rPr>
              <a:t>тм</a:t>
            </a:r>
            <a:r>
              <a:rPr sz="2800" spc="-5" dirty="0">
                <a:latin typeface="Trebuchet MS"/>
                <a:cs typeface="Trebuchet MS"/>
              </a:rPr>
              <a:t>у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10" dirty="0">
                <a:latin typeface="Trebuchet MS"/>
                <a:cs typeface="Trebuchet MS"/>
              </a:rPr>
              <a:t>самооцен</a:t>
            </a:r>
            <a:r>
              <a:rPr sz="2800" spc="5" dirty="0">
                <a:latin typeface="Trebuchet MS"/>
                <a:cs typeface="Trebuchet MS"/>
              </a:rPr>
              <a:t>к</a:t>
            </a:r>
            <a:r>
              <a:rPr sz="2800" spc="-5" dirty="0">
                <a:latin typeface="Trebuchet MS"/>
                <a:cs typeface="Trebuchet MS"/>
              </a:rPr>
              <a:t>и»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5" dirty="0">
                <a:latin typeface="Trebuchet MS"/>
                <a:cs typeface="Trebuchet MS"/>
              </a:rPr>
              <a:t>и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89623" y="1353388"/>
            <a:ext cx="9417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latin typeface="Trebuchet MS"/>
                <a:cs typeface="Trebuchet MS"/>
              </a:rPr>
              <a:t>когда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70978" y="1353388"/>
            <a:ext cx="19024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Trebuchet MS"/>
                <a:cs typeface="Trebuchet MS"/>
              </a:rPr>
              <a:t>показывает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6133" y="1353388"/>
            <a:ext cx="2212340" cy="8794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1120775" algn="l"/>
              </a:tabLst>
            </a:pPr>
            <a:r>
              <a:rPr sz="2800" spc="-5" dirty="0">
                <a:latin typeface="Trebuchet MS"/>
                <a:cs typeface="Trebuchet MS"/>
              </a:rPr>
              <a:t>даже	</a:t>
            </a:r>
            <a:r>
              <a:rPr sz="2800" dirty="0">
                <a:latin typeface="Trebuchet MS"/>
                <a:cs typeface="Trebuchet MS"/>
              </a:rPr>
              <a:t>сам </a:t>
            </a:r>
            <a:r>
              <a:rPr sz="2800" spc="5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выполн</a:t>
            </a:r>
            <a:r>
              <a:rPr sz="2800" dirty="0">
                <a:latin typeface="Trebuchet MS"/>
                <a:cs typeface="Trebuchet MS"/>
              </a:rPr>
              <a:t>е</a:t>
            </a:r>
            <a:r>
              <a:rPr sz="2800" spc="-10" dirty="0">
                <a:latin typeface="Trebuchet MS"/>
                <a:cs typeface="Trebuchet MS"/>
              </a:rPr>
              <a:t>нное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95169" y="1353388"/>
            <a:ext cx="3655060" cy="8794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95"/>
              </a:spcBef>
              <a:tabLst>
                <a:tab pos="2076450" algn="l"/>
                <a:tab pos="2199640" algn="l"/>
                <a:tab pos="2771140" algn="l"/>
              </a:tabLst>
            </a:pPr>
            <a:r>
              <a:rPr sz="2800" spc="-10" dirty="0">
                <a:latin typeface="Trebuchet MS"/>
                <a:cs typeface="Trebuchet MS"/>
              </a:rPr>
              <a:t>опр</a:t>
            </a:r>
            <a:r>
              <a:rPr sz="2800" dirty="0">
                <a:latin typeface="Trebuchet MS"/>
                <a:cs typeface="Trebuchet MS"/>
              </a:rPr>
              <a:t>е</a:t>
            </a:r>
            <a:r>
              <a:rPr sz="2800" spc="5" dirty="0">
                <a:latin typeface="Trebuchet MS"/>
                <a:cs typeface="Trebuchet MS"/>
              </a:rPr>
              <a:t>д</a:t>
            </a:r>
            <a:r>
              <a:rPr sz="2800" spc="-5" dirty="0">
                <a:latin typeface="Trebuchet MS"/>
                <a:cs typeface="Trebuchet MS"/>
              </a:rPr>
              <a:t>е</a:t>
            </a:r>
            <a:r>
              <a:rPr sz="2800" spc="-20" dirty="0">
                <a:latin typeface="Trebuchet MS"/>
                <a:cs typeface="Trebuchet MS"/>
              </a:rPr>
              <a:t>л</a:t>
            </a:r>
            <a:r>
              <a:rPr sz="2800" dirty="0">
                <a:latin typeface="Trebuchet MS"/>
                <a:cs typeface="Trebuchet MS"/>
              </a:rPr>
              <a:t>я</a:t>
            </a:r>
            <a:r>
              <a:rPr sz="2800" spc="-5" dirty="0">
                <a:latin typeface="Trebuchet MS"/>
                <a:cs typeface="Trebuchet MS"/>
              </a:rPr>
              <a:t>ет</a:t>
            </a:r>
            <a:r>
              <a:rPr sz="2800" dirty="0">
                <a:latin typeface="Trebuchet MS"/>
                <a:cs typeface="Trebuchet MS"/>
              </a:rPr>
              <a:t>		</a:t>
            </a:r>
            <a:r>
              <a:rPr sz="2800" spc="-10" dirty="0">
                <a:latin typeface="Trebuchet MS"/>
                <a:cs typeface="Trebuchet MS"/>
              </a:rPr>
              <a:t>от</a:t>
            </a:r>
            <a:r>
              <a:rPr sz="2800" spc="5" dirty="0">
                <a:latin typeface="Trebuchet MS"/>
                <a:cs typeface="Trebuchet MS"/>
              </a:rPr>
              <a:t>м</a:t>
            </a:r>
            <a:r>
              <a:rPr sz="2800" spc="-5" dirty="0">
                <a:latin typeface="Trebuchet MS"/>
                <a:cs typeface="Trebuchet MS"/>
              </a:rPr>
              <a:t>е</a:t>
            </a:r>
            <a:r>
              <a:rPr sz="2800" dirty="0">
                <a:latin typeface="Trebuchet MS"/>
                <a:cs typeface="Trebuchet MS"/>
              </a:rPr>
              <a:t>т</a:t>
            </a:r>
            <a:r>
              <a:rPr sz="2800" spc="-10" dirty="0">
                <a:latin typeface="Trebuchet MS"/>
                <a:cs typeface="Trebuchet MS"/>
              </a:rPr>
              <a:t>ку,  </a:t>
            </a:r>
            <a:r>
              <a:rPr sz="2800" spc="-5" dirty="0">
                <a:latin typeface="Trebuchet MS"/>
                <a:cs typeface="Trebuchet MS"/>
              </a:rPr>
              <a:t>задание</a:t>
            </a:r>
            <a:r>
              <a:rPr sz="2800" i="1" spc="-5" dirty="0">
                <a:latin typeface="Trebuchet MS"/>
                <a:cs typeface="Trebuchet MS"/>
              </a:rPr>
              <a:t>.	</a:t>
            </a:r>
            <a:r>
              <a:rPr sz="2800" spc="-5" dirty="0">
                <a:latin typeface="Trebuchet MS"/>
                <a:cs typeface="Trebuchet MS"/>
              </a:rPr>
              <a:t>За	мной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417055" y="1780793"/>
            <a:ext cx="30575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096135" algn="l"/>
              </a:tabLst>
            </a:pPr>
            <a:r>
              <a:rPr sz="2800" spc="-10" dirty="0">
                <a:latin typeface="Trebuchet MS"/>
                <a:cs typeface="Trebuchet MS"/>
              </a:rPr>
              <a:t>ост</a:t>
            </a:r>
            <a:r>
              <a:rPr sz="2800" dirty="0">
                <a:latin typeface="Trebuchet MS"/>
                <a:cs typeface="Trebuchet MS"/>
              </a:rPr>
              <a:t>а</a:t>
            </a:r>
            <a:r>
              <a:rPr sz="2800" spc="-5" dirty="0">
                <a:latin typeface="Trebuchet MS"/>
                <a:cs typeface="Trebuchet MS"/>
              </a:rPr>
              <a:t>ё</a:t>
            </a:r>
            <a:r>
              <a:rPr sz="2800" dirty="0">
                <a:latin typeface="Trebuchet MS"/>
                <a:cs typeface="Trebuchet MS"/>
              </a:rPr>
              <a:t>т</a:t>
            </a:r>
            <a:r>
              <a:rPr sz="2800" spc="-10" dirty="0">
                <a:latin typeface="Trebuchet MS"/>
                <a:cs typeface="Trebuchet MS"/>
              </a:rPr>
              <a:t>с</a:t>
            </a:r>
            <a:r>
              <a:rPr sz="2800" spc="-5" dirty="0">
                <a:latin typeface="Trebuchet MS"/>
                <a:cs typeface="Trebuchet MS"/>
              </a:rPr>
              <a:t>я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5" dirty="0">
                <a:latin typeface="Trebuchet MS"/>
                <a:cs typeface="Trebuchet MS"/>
              </a:rPr>
              <a:t>право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6133" y="2207513"/>
            <a:ext cx="9216390" cy="429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2960370" algn="l"/>
                <a:tab pos="5652135" algn="l"/>
              </a:tabLst>
            </a:pPr>
            <a:r>
              <a:rPr sz="2800" spc="-5" dirty="0">
                <a:latin typeface="Trebuchet MS"/>
                <a:cs typeface="Trebuchet MS"/>
              </a:rPr>
              <a:t>скорректировать	отметку,</a:t>
            </a:r>
            <a:r>
              <a:rPr sz="2800" spc="42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если	отвечающий</a:t>
            </a:r>
            <a:r>
              <a:rPr sz="2800" spc="39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завысил </a:t>
            </a:r>
            <a:r>
              <a:rPr sz="2800" spc="-83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или</a:t>
            </a:r>
            <a:r>
              <a:rPr sz="2800" spc="-10" dirty="0">
                <a:latin typeface="Trebuchet MS"/>
                <a:cs typeface="Trebuchet MS"/>
              </a:rPr>
              <a:t> занизил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её</a:t>
            </a:r>
            <a:r>
              <a:rPr sz="2800" i="1" spc="-10" dirty="0">
                <a:latin typeface="Trebuchet MS"/>
                <a:cs typeface="Trebuchet MS"/>
              </a:rPr>
              <a:t>.</a:t>
            </a:r>
            <a:endParaRPr sz="2800">
              <a:latin typeface="Trebuchet MS"/>
              <a:cs typeface="Trebuchet MS"/>
            </a:endParaRPr>
          </a:p>
          <a:p>
            <a:pPr marL="12700" marR="243204">
              <a:lnSpc>
                <a:spcPts val="3840"/>
              </a:lnSpc>
              <a:spcBef>
                <a:spcPts val="125"/>
              </a:spcBef>
            </a:pP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Возможный алгоритм самооценки (основные </a:t>
            </a:r>
            <a:r>
              <a:rPr sz="3200" b="1" spc="-95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вопросы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после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выполнения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задания)</a:t>
            </a:r>
            <a:endParaRPr sz="3200">
              <a:latin typeface="Trebuchet MS"/>
              <a:cs typeface="Trebuchet MS"/>
            </a:endParaRPr>
          </a:p>
          <a:p>
            <a:pPr marL="521334" indent="-509270">
              <a:lnSpc>
                <a:spcPts val="3715"/>
              </a:lnSpc>
              <a:buAutoNum type="arabicPeriod"/>
              <a:tabLst>
                <a:tab pos="521970" algn="l"/>
              </a:tabLst>
            </a:pP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Какова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была</a:t>
            </a:r>
            <a:r>
              <a:rPr sz="3200" b="1" spc="-2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цель</a:t>
            </a:r>
            <a:r>
              <a:rPr sz="3200" b="1" spc="-2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задания</a:t>
            </a:r>
            <a:r>
              <a:rPr sz="3200" b="1" spc="-2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(задачи)?</a:t>
            </a:r>
            <a:endParaRPr sz="3200">
              <a:latin typeface="Trebuchet MS"/>
              <a:cs typeface="Trebuchet MS"/>
            </a:endParaRPr>
          </a:p>
          <a:p>
            <a:pPr marL="521334" indent="-509270">
              <a:lnSpc>
                <a:spcPct val="100000"/>
              </a:lnSpc>
              <a:buAutoNum type="arabicPeriod"/>
              <a:tabLst>
                <a:tab pos="521970" algn="l"/>
              </a:tabLst>
            </a:pP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Удалось</a:t>
            </a:r>
            <a:r>
              <a:rPr sz="3200" b="1" spc="-4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получить</a:t>
            </a:r>
            <a:r>
              <a:rPr sz="3200" b="1" spc="-1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результат?</a:t>
            </a:r>
            <a:endParaRPr sz="3200">
              <a:latin typeface="Trebuchet MS"/>
              <a:cs typeface="Trebuchet MS"/>
            </a:endParaRPr>
          </a:p>
          <a:p>
            <a:pPr marL="12700" marR="1208405">
              <a:lnSpc>
                <a:spcPct val="100000"/>
              </a:lnSpc>
              <a:buAutoNum type="arabicPeriod"/>
              <a:tabLst>
                <a:tab pos="521970" algn="l"/>
              </a:tabLst>
            </a:pP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Правильно или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с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ошибкой выполнено </a:t>
            </a:r>
            <a:r>
              <a:rPr sz="3200" b="1" spc="-95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задание?</a:t>
            </a:r>
            <a:endParaRPr sz="3200">
              <a:latin typeface="Trebuchet MS"/>
              <a:cs typeface="Trebuchet MS"/>
            </a:endParaRPr>
          </a:p>
          <a:p>
            <a:pPr marL="521334" indent="-50927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21970" algn="l"/>
              </a:tabLst>
            </a:pP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Самостоятельно</a:t>
            </a:r>
            <a:r>
              <a:rPr sz="3200" b="1" spc="-3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или</a:t>
            </a:r>
            <a:r>
              <a:rPr sz="3200" b="1" spc="-1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с</a:t>
            </a:r>
            <a:r>
              <a:rPr sz="3200" b="1" spc="-1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чьей-то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 помощью?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15290" y="152476"/>
            <a:ext cx="8535035" cy="61239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0" dirty="0">
                <a:solidFill>
                  <a:srgbClr val="FF0000"/>
                </a:solidFill>
                <a:latin typeface="Trebuchet MS"/>
                <a:cs typeface="Trebuchet MS"/>
              </a:rPr>
              <a:t>полно</a:t>
            </a:r>
            <a:r>
              <a:rPr sz="8000" i="1" dirty="0">
                <a:solidFill>
                  <a:srgbClr val="FF0000"/>
                </a:solidFill>
                <a:latin typeface="Trebuchet MS"/>
                <a:cs typeface="Trebuchet MS"/>
              </a:rPr>
              <a:t>?</a:t>
            </a:r>
            <a:endParaRPr sz="8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8000" dirty="0">
                <a:solidFill>
                  <a:srgbClr val="FF0000"/>
                </a:solidFill>
                <a:latin typeface="Trebuchet MS"/>
                <a:cs typeface="Trebuchet MS"/>
              </a:rPr>
              <a:t>правильно</a:t>
            </a:r>
            <a:r>
              <a:rPr sz="8000" i="1" dirty="0">
                <a:solidFill>
                  <a:srgbClr val="FF0000"/>
                </a:solidFill>
                <a:latin typeface="Trebuchet MS"/>
                <a:cs typeface="Trebuchet MS"/>
              </a:rPr>
              <a:t>?</a:t>
            </a:r>
            <a:endParaRPr sz="80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r>
              <a:rPr sz="8000" dirty="0">
                <a:solidFill>
                  <a:srgbClr val="FF0000"/>
                </a:solidFill>
                <a:latin typeface="Trebuchet MS"/>
                <a:cs typeface="Trebuchet MS"/>
              </a:rPr>
              <a:t>последовательно?  примеры</a:t>
            </a:r>
            <a:r>
              <a:rPr sz="8000" i="1" dirty="0">
                <a:solidFill>
                  <a:srgbClr val="FF0000"/>
                </a:solidFill>
                <a:latin typeface="Trebuchet MS"/>
                <a:cs typeface="Trebuchet MS"/>
              </a:rPr>
              <a:t>?</a:t>
            </a:r>
            <a:endParaRPr sz="8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8000" dirty="0">
                <a:solidFill>
                  <a:srgbClr val="FF0000"/>
                </a:solidFill>
                <a:latin typeface="Trebuchet MS"/>
                <a:cs typeface="Trebuchet MS"/>
              </a:rPr>
              <a:t>пояснения</a:t>
            </a:r>
            <a:r>
              <a:rPr sz="8000" i="1" dirty="0">
                <a:solidFill>
                  <a:srgbClr val="FF0000"/>
                </a:solidFill>
                <a:latin typeface="Trebuchet MS"/>
                <a:cs typeface="Trebuchet MS"/>
              </a:rPr>
              <a:t>?/</a:t>
            </a:r>
            <a:endParaRPr sz="8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42417" y="183261"/>
            <a:ext cx="3728085" cy="4902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Занимательно </a:t>
            </a:r>
            <a:r>
              <a:rPr sz="4000" b="1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Интересно </a:t>
            </a:r>
            <a:r>
              <a:rPr sz="4000" b="1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4000" b="1" spc="-10" dirty="0">
                <a:solidFill>
                  <a:srgbClr val="FF0000"/>
                </a:solidFill>
                <a:latin typeface="Trebuchet MS"/>
                <a:cs typeface="Trebuchet MS"/>
              </a:rPr>
              <a:t>Познават</a:t>
            </a:r>
            <a:r>
              <a:rPr sz="4000" b="1" spc="5" dirty="0">
                <a:solidFill>
                  <a:srgbClr val="FF0000"/>
                </a:solidFill>
                <a:latin typeface="Trebuchet MS"/>
                <a:cs typeface="Trebuchet MS"/>
              </a:rPr>
              <a:t>е</a:t>
            </a:r>
            <a:r>
              <a:rPr sz="4000" b="1" spc="-10" dirty="0">
                <a:solidFill>
                  <a:srgbClr val="FF0000"/>
                </a:solidFill>
                <a:latin typeface="Trebuchet MS"/>
                <a:cs typeface="Trebuchet MS"/>
              </a:rPr>
              <a:t>л</a:t>
            </a:r>
            <a:r>
              <a:rPr sz="4000" b="1" dirty="0">
                <a:solidFill>
                  <a:srgbClr val="FF0000"/>
                </a:solidFill>
                <a:latin typeface="Trebuchet MS"/>
                <a:cs typeface="Trebuchet MS"/>
              </a:rPr>
              <a:t>ь</a:t>
            </a: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но  Полезно</a:t>
            </a:r>
            <a:endParaRPr sz="4000">
              <a:latin typeface="Trebuchet MS"/>
              <a:cs typeface="Trebuchet MS"/>
            </a:endParaRPr>
          </a:p>
          <a:p>
            <a:pPr marL="12700" marR="1071880">
              <a:lnSpc>
                <a:spcPct val="100000"/>
              </a:lnSpc>
              <a:spcBef>
                <a:spcPts val="5"/>
              </a:spcBef>
            </a:pP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Запутался </a:t>
            </a:r>
            <a:r>
              <a:rPr sz="4000" b="1" spc="-119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4000" b="1" spc="-10" dirty="0">
                <a:solidFill>
                  <a:srgbClr val="FF0000"/>
                </a:solidFill>
                <a:latin typeface="Trebuchet MS"/>
                <a:cs typeface="Trebuchet MS"/>
              </a:rPr>
              <a:t>Заду</a:t>
            </a:r>
            <a:r>
              <a:rPr sz="4000" b="1" dirty="0">
                <a:solidFill>
                  <a:srgbClr val="FF0000"/>
                </a:solidFill>
                <a:latin typeface="Trebuchet MS"/>
                <a:cs typeface="Trebuchet MS"/>
              </a:rPr>
              <a:t>м</a:t>
            </a:r>
            <a:r>
              <a:rPr sz="4000" b="1" spc="-10" dirty="0">
                <a:solidFill>
                  <a:srgbClr val="FF0000"/>
                </a:solidFill>
                <a:latin typeface="Trebuchet MS"/>
                <a:cs typeface="Trebuchet MS"/>
              </a:rPr>
              <a:t>ал</a:t>
            </a:r>
            <a:r>
              <a:rPr sz="4000" b="1" dirty="0">
                <a:solidFill>
                  <a:srgbClr val="FF0000"/>
                </a:solidFill>
                <a:latin typeface="Trebuchet MS"/>
                <a:cs typeface="Trebuchet MS"/>
              </a:rPr>
              <a:t>с</a:t>
            </a: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я  </a:t>
            </a:r>
            <a:r>
              <a:rPr sz="4000" b="1" spc="-10" dirty="0">
                <a:solidFill>
                  <a:srgbClr val="FF0000"/>
                </a:solidFill>
                <a:latin typeface="Trebuchet MS"/>
                <a:cs typeface="Trebuchet MS"/>
              </a:rPr>
              <a:t>Удивился </a:t>
            </a: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 Убедился</a:t>
            </a:r>
            <a:endParaRPr sz="40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05655" y="1528572"/>
            <a:ext cx="6348984" cy="47746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73581" y="981583"/>
            <a:ext cx="8717915" cy="3317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3134360" algn="l"/>
                <a:tab pos="4897120" algn="l"/>
                <a:tab pos="7639684" algn="l"/>
              </a:tabLst>
            </a:pP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Можн</a:t>
            </a:r>
            <a:r>
              <a:rPr sz="5400" dirty="0">
                <a:solidFill>
                  <a:srgbClr val="C42E1A"/>
                </a:solidFill>
                <a:latin typeface="Trebuchet MS"/>
                <a:cs typeface="Trebuchet MS"/>
              </a:rPr>
              <a:t>о	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л</a:t>
            </a:r>
            <a:r>
              <a:rPr sz="5400" dirty="0">
                <a:solidFill>
                  <a:srgbClr val="C42E1A"/>
                </a:solidFill>
                <a:latin typeface="Trebuchet MS"/>
                <a:cs typeface="Trebuchet MS"/>
              </a:rPr>
              <a:t>и	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учит</a:t>
            </a:r>
            <a:r>
              <a:rPr sz="5400" dirty="0">
                <a:solidFill>
                  <a:srgbClr val="C42E1A"/>
                </a:solidFill>
                <a:latin typeface="Trebuchet MS"/>
                <a:cs typeface="Trebuchet MS"/>
              </a:rPr>
              <a:t>ь	без  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оценок?</a:t>
            </a:r>
            <a:endParaRPr sz="54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Можно</a:t>
            </a:r>
            <a:r>
              <a:rPr sz="5400" spc="48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5400" spc="-10" dirty="0">
                <a:solidFill>
                  <a:srgbClr val="C42E1A"/>
                </a:solidFill>
                <a:latin typeface="Trebuchet MS"/>
                <a:cs typeface="Trebuchet MS"/>
              </a:rPr>
              <a:t>ли</a:t>
            </a:r>
            <a:r>
              <a:rPr sz="5400" spc="48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чему</a:t>
            </a:r>
            <a:r>
              <a:rPr sz="5400" i="1" spc="-5" dirty="0">
                <a:solidFill>
                  <a:srgbClr val="C42E1A"/>
                </a:solidFill>
                <a:latin typeface="Trebuchet MS"/>
                <a:cs typeface="Trebuchet MS"/>
              </a:rPr>
              <a:t>-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то</a:t>
            </a:r>
            <a:r>
              <a:rPr sz="5400" spc="48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научить </a:t>
            </a:r>
            <a:r>
              <a:rPr sz="5400" spc="-16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5400" dirty="0">
                <a:solidFill>
                  <a:srgbClr val="C42E1A"/>
                </a:solidFill>
                <a:latin typeface="Trebuchet MS"/>
                <a:cs typeface="Trebuchet MS"/>
              </a:rPr>
              <a:t>без</a:t>
            </a:r>
            <a:r>
              <a:rPr sz="5400" spc="-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оценок?</a:t>
            </a:r>
            <a:endParaRPr sz="5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3139" y="18999"/>
            <a:ext cx="789305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016635" algn="l"/>
                <a:tab pos="3916045" algn="l"/>
                <a:tab pos="6151880" algn="l"/>
                <a:tab pos="7156450" algn="l"/>
              </a:tabLst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—	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Ш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к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ольная	оценка	—	это 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инструмент</a:t>
            </a:r>
            <a:r>
              <a:rPr sz="3600" b="1" spc="1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для</a:t>
            </a:r>
            <a:r>
              <a:rPr sz="3600" b="1" spc="12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измерения</a:t>
            </a:r>
            <a:r>
              <a:rPr sz="3600" b="1" spc="1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уровня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3139" y="1116533"/>
            <a:ext cx="651827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93670" algn="l"/>
                <a:tab pos="4639945" algn="l"/>
              </a:tabLst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знаний	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ил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и	на</a:t>
            </a: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ыков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609838" y="1116533"/>
            <a:ext cx="27495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3139" y="1665859"/>
            <a:ext cx="325564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опреде</a:t>
            </a:r>
            <a:r>
              <a:rPr sz="3600" b="1" spc="15" dirty="0">
                <a:solidFill>
                  <a:srgbClr val="C42E1A"/>
                </a:solidFill>
                <a:latin typeface="Trebuchet MS"/>
                <a:cs typeface="Trebuchet MS"/>
              </a:rPr>
              <a:t>л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ен</a:t>
            </a:r>
            <a:r>
              <a:rPr sz="3600" b="1" spc="10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ой 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конкретного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47484" y="1665859"/>
            <a:ext cx="233680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31495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области  пр</a:t>
            </a:r>
            <a:r>
              <a:rPr sz="3600" b="1" spc="-1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дмета,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93139" y="2762834"/>
            <a:ext cx="7571740" cy="3318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показатель</a:t>
            </a:r>
            <a:r>
              <a:rPr sz="3600" b="1" spc="-1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продвижения</a:t>
            </a:r>
            <a:r>
              <a:rPr sz="3600" b="1" spc="-1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теме</a:t>
            </a:r>
            <a:endParaRPr sz="3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594995" algn="l"/>
              </a:tabLst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-	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Она</a:t>
            </a: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оценивает</a:t>
            </a:r>
            <a:endParaRPr sz="3600">
              <a:latin typeface="Trebuchet MS"/>
              <a:cs typeface="Trebuchet MS"/>
            </a:endParaRPr>
          </a:p>
          <a:p>
            <a:pPr marL="12700" marR="353695">
              <a:lnSpc>
                <a:spcPct val="100000"/>
              </a:lnSpc>
              <a:tabLst>
                <a:tab pos="3524885" algn="l"/>
              </a:tabLst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обучающегося	как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личность,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и 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отношение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учителя,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родителя к </a:t>
            </a:r>
            <a:r>
              <a:rPr sz="3600" b="1" spc="-10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ребёнку не должно зависеть от </a:t>
            </a:r>
            <a:r>
              <a:rPr sz="3600" b="1" spc="-10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оценки.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333113" y="228727"/>
            <a:ext cx="336422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сформированности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44559" y="228727"/>
            <a:ext cx="14605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уч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бн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й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83360" y="228727"/>
            <a:ext cx="611505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01219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	степень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tabLst>
                <a:tab pos="272415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деятельности	(коммуникативной,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91221" y="655447"/>
            <a:ext cx="251333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читательской,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83360" y="1082167"/>
            <a:ext cx="8924290" cy="5207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трудовой,</a:t>
            </a:r>
            <a:r>
              <a:rPr sz="2800" b="1" spc="-2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художественной);</a:t>
            </a:r>
            <a:endParaRPr sz="2800">
              <a:latin typeface="Trebuchet MS"/>
              <a:cs typeface="Trebuchet MS"/>
            </a:endParaRPr>
          </a:p>
          <a:p>
            <a:pPr marL="12700" marR="5080" algn="just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 степень развития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основных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качеств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умственной 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деятельности (умения наблюдать, анализировать,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сравнивать, классифицировать,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обобщать,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связно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 излагать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мысли,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 творчески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решать</a:t>
            </a:r>
            <a:r>
              <a:rPr sz="2800" b="1" spc="8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учебную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задачу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др.);</a:t>
            </a:r>
            <a:endParaRPr sz="2800">
              <a:latin typeface="Trebuchet MS"/>
              <a:cs typeface="Trebuchet MS"/>
            </a:endParaRPr>
          </a:p>
          <a:p>
            <a:pPr marL="469900" marR="6985" indent="-457834" algn="just">
              <a:lnSpc>
                <a:spcPct val="100000"/>
              </a:lnSpc>
              <a:spcBef>
                <a:spcPts val="5"/>
              </a:spcBef>
            </a:pPr>
            <a:r>
              <a:rPr sz="2800" i="1" spc="-5" dirty="0">
                <a:solidFill>
                  <a:srgbClr val="C42E1A"/>
                </a:solidFill>
                <a:latin typeface="Trebuchet MS"/>
                <a:cs typeface="Trebuchet MS"/>
              </a:rPr>
              <a:t>-</a:t>
            </a:r>
            <a:r>
              <a:rPr sz="2800" i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уровень развития познавательной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активности,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интересов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отношения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учебной 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деятельности;</a:t>
            </a:r>
            <a:r>
              <a:rPr sz="2800"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степень</a:t>
            </a:r>
            <a:r>
              <a:rPr sz="2800" b="1" spc="4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прилежания</a:t>
            </a:r>
            <a:r>
              <a:rPr sz="2800"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старания</a:t>
            </a:r>
            <a:endParaRPr sz="2800">
              <a:latin typeface="Trebuchet MS"/>
              <a:cs typeface="Trebuchet MS"/>
            </a:endParaRPr>
          </a:p>
          <a:p>
            <a:pPr marL="12700" algn="just">
              <a:lnSpc>
                <a:spcPts val="3840"/>
              </a:lnSpc>
            </a:pPr>
            <a:r>
              <a:rPr sz="3200" b="1" dirty="0">
                <a:latin typeface="Trebuchet MS"/>
                <a:cs typeface="Trebuchet MS"/>
              </a:rPr>
              <a:t>Чаще</a:t>
            </a:r>
            <a:r>
              <a:rPr sz="3200" b="1" spc="-4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всего</a:t>
            </a:r>
            <a:endParaRPr sz="3200">
              <a:latin typeface="Trebuchet MS"/>
              <a:cs typeface="Trebuchet MS"/>
            </a:endParaRPr>
          </a:p>
          <a:p>
            <a:pPr marL="12700" marR="5715" algn="just">
              <a:lnSpc>
                <a:spcPct val="100000"/>
              </a:lnSpc>
              <a:spcBef>
                <a:spcPts val="5"/>
              </a:spcBef>
              <a:tabLst>
                <a:tab pos="3406775" algn="l"/>
                <a:tab pos="6735445" algn="l"/>
              </a:tabLst>
            </a:pPr>
            <a:r>
              <a:rPr sz="2800" b="1" spc="-5" dirty="0">
                <a:latin typeface="Trebuchet MS"/>
                <a:cs typeface="Trebuchet MS"/>
              </a:rPr>
              <a:t>оц</a:t>
            </a:r>
            <a:r>
              <a:rPr sz="2800" b="1" dirty="0">
                <a:latin typeface="Trebuchet MS"/>
                <a:cs typeface="Trebuchet MS"/>
              </a:rPr>
              <a:t>ен</a:t>
            </a:r>
            <a:r>
              <a:rPr sz="2800" b="1" spc="-10" dirty="0">
                <a:latin typeface="Trebuchet MS"/>
                <a:cs typeface="Trebuchet MS"/>
              </a:rPr>
              <a:t>и</a:t>
            </a:r>
            <a:r>
              <a:rPr sz="2800" b="1" dirty="0">
                <a:latin typeface="Trebuchet MS"/>
                <a:cs typeface="Trebuchet MS"/>
              </a:rPr>
              <a:t>в</a:t>
            </a:r>
            <a:r>
              <a:rPr sz="2800" b="1" spc="-10" dirty="0">
                <a:latin typeface="Trebuchet MS"/>
                <a:cs typeface="Trebuchet MS"/>
              </a:rPr>
              <a:t>ае</a:t>
            </a:r>
            <a:r>
              <a:rPr sz="2800" b="1" spc="5" dirty="0">
                <a:latin typeface="Trebuchet MS"/>
                <a:cs typeface="Trebuchet MS"/>
              </a:rPr>
              <a:t>т</a:t>
            </a:r>
            <a:r>
              <a:rPr sz="2800" b="1" spc="-10" dirty="0">
                <a:latin typeface="Trebuchet MS"/>
                <a:cs typeface="Trebuchet MS"/>
              </a:rPr>
              <a:t>с</a:t>
            </a:r>
            <a:r>
              <a:rPr sz="2800" b="1" spc="-5" dirty="0">
                <a:latin typeface="Trebuchet MS"/>
                <a:cs typeface="Trebuchet MS"/>
              </a:rPr>
              <a:t>я</a:t>
            </a:r>
            <a:r>
              <a:rPr sz="2800" b="1" dirty="0">
                <a:latin typeface="Trebuchet MS"/>
                <a:cs typeface="Trebuchet MS"/>
              </a:rPr>
              <a:t>	</a:t>
            </a:r>
            <a:r>
              <a:rPr sz="2800" b="1" spc="-10" dirty="0">
                <a:latin typeface="Trebuchet MS"/>
                <a:cs typeface="Trebuchet MS"/>
              </a:rPr>
              <a:t>с</a:t>
            </a:r>
            <a:r>
              <a:rPr sz="2800" b="1" dirty="0">
                <a:latin typeface="Trebuchet MS"/>
                <a:cs typeface="Trebuchet MS"/>
              </a:rPr>
              <a:t>л</a:t>
            </a:r>
            <a:r>
              <a:rPr sz="2800" b="1" spc="-5" dirty="0">
                <a:latin typeface="Trebuchet MS"/>
                <a:cs typeface="Trebuchet MS"/>
              </a:rPr>
              <a:t>ове</a:t>
            </a:r>
            <a:r>
              <a:rPr sz="2800" b="1" dirty="0">
                <a:latin typeface="Trebuchet MS"/>
                <a:cs typeface="Trebuchet MS"/>
              </a:rPr>
              <a:t>с</a:t>
            </a:r>
            <a:r>
              <a:rPr sz="2800" b="1" spc="-5" dirty="0">
                <a:latin typeface="Trebuchet MS"/>
                <a:cs typeface="Trebuchet MS"/>
              </a:rPr>
              <a:t>н</a:t>
            </a:r>
            <a:r>
              <a:rPr sz="2800" b="1" dirty="0">
                <a:latin typeface="Trebuchet MS"/>
                <a:cs typeface="Trebuchet MS"/>
              </a:rPr>
              <a:t>ы</a:t>
            </a:r>
            <a:r>
              <a:rPr sz="2800" b="1" spc="-10" dirty="0">
                <a:latin typeface="Trebuchet MS"/>
                <a:cs typeface="Trebuchet MS"/>
              </a:rPr>
              <a:t>м</a:t>
            </a:r>
            <a:r>
              <a:rPr sz="2800" b="1" spc="-5" dirty="0">
                <a:latin typeface="Trebuchet MS"/>
                <a:cs typeface="Trebuchet MS"/>
              </a:rPr>
              <a:t>и</a:t>
            </a:r>
            <a:r>
              <a:rPr sz="2800" b="1" dirty="0">
                <a:latin typeface="Trebuchet MS"/>
                <a:cs typeface="Trebuchet MS"/>
              </a:rPr>
              <a:t>	</a:t>
            </a:r>
            <a:r>
              <a:rPr sz="2800" b="1" spc="-10" dirty="0">
                <a:latin typeface="Trebuchet MS"/>
                <a:cs typeface="Trebuchet MS"/>
              </a:rPr>
              <a:t>сужде</a:t>
            </a:r>
            <a:r>
              <a:rPr sz="2800" b="1" dirty="0">
                <a:latin typeface="Trebuchet MS"/>
                <a:cs typeface="Trebuchet MS"/>
              </a:rPr>
              <a:t>н</a:t>
            </a:r>
            <a:r>
              <a:rPr sz="2800" b="1" spc="-10" dirty="0">
                <a:latin typeface="Trebuchet MS"/>
                <a:cs typeface="Trebuchet MS"/>
              </a:rPr>
              <a:t>иями  (характеристиками</a:t>
            </a:r>
            <a:r>
              <a:rPr sz="2800" b="1" spc="50" dirty="0">
                <a:latin typeface="Trebuchet MS"/>
                <a:cs typeface="Trebuchet MS"/>
              </a:rPr>
              <a:t> </a:t>
            </a:r>
            <a:r>
              <a:rPr sz="2800" b="1" spc="-5" dirty="0">
                <a:latin typeface="Trebuchet MS"/>
                <a:cs typeface="Trebuchet MS"/>
              </a:rPr>
              <a:t>ученика)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70559" y="570357"/>
            <a:ext cx="8111490" cy="2708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C42E1A"/>
                </a:solidFill>
                <a:latin typeface="Trebuchet MS"/>
                <a:cs typeface="Trebuchet MS"/>
              </a:rPr>
              <a:t>Важно</a:t>
            </a:r>
            <a:r>
              <a:rPr sz="440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400" spc="-5" dirty="0">
                <a:solidFill>
                  <a:srgbClr val="C42E1A"/>
                </a:solidFill>
                <a:latin typeface="Trebuchet MS"/>
                <a:cs typeface="Trebuchet MS"/>
              </a:rPr>
              <a:t>оценить</a:t>
            </a:r>
            <a:r>
              <a:rPr sz="440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400" spc="-10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r>
              <a:rPr sz="4400" spc="-5" dirty="0">
                <a:solidFill>
                  <a:srgbClr val="C42E1A"/>
                </a:solidFill>
                <a:latin typeface="Trebuchet MS"/>
                <a:cs typeface="Trebuchet MS"/>
              </a:rPr>
              <a:t> только </a:t>
            </a:r>
            <a:r>
              <a:rPr sz="4400" spc="-131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400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результат, </a:t>
            </a:r>
            <a:r>
              <a:rPr sz="4400" b="1" spc="5" dirty="0">
                <a:latin typeface="Trebuchet MS"/>
                <a:cs typeface="Trebuchet MS"/>
              </a:rPr>
              <a:t>но </a:t>
            </a:r>
            <a:r>
              <a:rPr sz="4400" b="1" dirty="0">
                <a:latin typeface="Trebuchet MS"/>
                <a:cs typeface="Trebuchet MS"/>
              </a:rPr>
              <a:t>и затраченные </a:t>
            </a:r>
            <a:r>
              <a:rPr sz="4400" b="1" spc="5" dirty="0">
                <a:latin typeface="Trebuchet MS"/>
                <a:cs typeface="Trebuchet MS"/>
              </a:rPr>
              <a:t> </a:t>
            </a:r>
            <a:r>
              <a:rPr sz="4400" b="1" dirty="0">
                <a:latin typeface="Trebuchet MS"/>
                <a:cs typeface="Trebuchet MS"/>
              </a:rPr>
              <a:t>ребенком</a:t>
            </a:r>
            <a:r>
              <a:rPr sz="4400" b="1" spc="-5" dirty="0">
                <a:latin typeface="Trebuchet MS"/>
                <a:cs typeface="Trebuchet MS"/>
              </a:rPr>
              <a:t> усилия</a:t>
            </a:r>
            <a:endParaRPr sz="4400">
              <a:latin typeface="Trebuchet MS"/>
              <a:cs typeface="Trebuchet MS"/>
            </a:endParaRPr>
          </a:p>
          <a:p>
            <a:pPr marL="641350" algn="ctr">
              <a:lnSpc>
                <a:spcPct val="100000"/>
              </a:lnSpc>
            </a:pPr>
            <a:r>
              <a:rPr sz="4400" b="1" spc="-5" dirty="0">
                <a:latin typeface="Trebuchet MS"/>
                <a:cs typeface="Trebuchet MS"/>
              </a:rPr>
              <a:t>КАК????!!!</a:t>
            </a:r>
            <a:endParaRPr sz="4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Процедура</a:t>
            </a:r>
            <a:r>
              <a:rPr dirty="0"/>
              <a:t> </a:t>
            </a:r>
            <a:r>
              <a:rPr spc="-25" dirty="0"/>
              <a:t>новой</a:t>
            </a:r>
            <a:r>
              <a:rPr spc="-20" dirty="0"/>
              <a:t> </a:t>
            </a:r>
            <a:r>
              <a:rPr dirty="0"/>
              <a:t>системы</a:t>
            </a:r>
            <a:r>
              <a:rPr spc="5" dirty="0"/>
              <a:t> </a:t>
            </a:r>
            <a:r>
              <a:rPr dirty="0"/>
              <a:t>оценивания </a:t>
            </a:r>
            <a:r>
              <a:rPr spc="5" dirty="0"/>
              <a:t> </a:t>
            </a:r>
            <a:r>
              <a:rPr spc="-30" dirty="0"/>
              <a:t>трудоемка</a:t>
            </a:r>
            <a:r>
              <a:rPr spc="-25" dirty="0"/>
              <a:t> </a:t>
            </a:r>
            <a:r>
              <a:rPr dirty="0"/>
              <a:t>и</a:t>
            </a:r>
            <a:r>
              <a:rPr spc="5" dirty="0"/>
              <a:t> </a:t>
            </a:r>
            <a:r>
              <a:rPr spc="-10" dirty="0"/>
              <a:t>методически</a:t>
            </a:r>
            <a:r>
              <a:rPr spc="-5" dirty="0"/>
              <a:t> </a:t>
            </a:r>
            <a:r>
              <a:rPr spc="-10" dirty="0"/>
              <a:t>слабо</a:t>
            </a:r>
            <a:r>
              <a:rPr spc="-5" dirty="0"/>
              <a:t> </a:t>
            </a:r>
            <a:r>
              <a:rPr spc="-10" dirty="0"/>
              <a:t>разработана </a:t>
            </a:r>
            <a:r>
              <a:rPr spc="-785" dirty="0"/>
              <a:t> </a:t>
            </a:r>
            <a:r>
              <a:rPr sz="4000" dirty="0">
                <a:latin typeface="Trebuchet MS"/>
                <a:cs typeface="Trebuchet MS"/>
              </a:rPr>
              <a:t>Для</a:t>
            </a:r>
            <a:r>
              <a:rPr sz="4000" spc="5" dirty="0">
                <a:latin typeface="Trebuchet MS"/>
                <a:cs typeface="Trebuchet MS"/>
              </a:rPr>
              <a:t> </a:t>
            </a:r>
            <a:r>
              <a:rPr sz="4000" spc="-5" dirty="0">
                <a:latin typeface="Trebuchet MS"/>
                <a:cs typeface="Trebuchet MS"/>
              </a:rPr>
              <a:t>основной</a:t>
            </a:r>
            <a:r>
              <a:rPr sz="4000" dirty="0">
                <a:latin typeface="Trebuchet MS"/>
                <a:cs typeface="Trebuchet MS"/>
              </a:rPr>
              <a:t> </a:t>
            </a:r>
            <a:r>
              <a:rPr sz="4000" spc="-5" dirty="0">
                <a:latin typeface="Trebuchet MS"/>
                <a:cs typeface="Trebuchet MS"/>
              </a:rPr>
              <a:t>и</a:t>
            </a:r>
            <a:r>
              <a:rPr sz="4000" dirty="0">
                <a:latin typeface="Trebuchet MS"/>
                <a:cs typeface="Trebuchet MS"/>
              </a:rPr>
              <a:t> </a:t>
            </a:r>
            <a:r>
              <a:rPr sz="4000" spc="-5" dirty="0">
                <a:latin typeface="Trebuchet MS"/>
                <a:cs typeface="Trebuchet MS"/>
              </a:rPr>
              <a:t>средней</a:t>
            </a:r>
            <a:r>
              <a:rPr sz="4000" dirty="0">
                <a:latin typeface="Trebuchet MS"/>
                <a:cs typeface="Trebuchet MS"/>
              </a:rPr>
              <a:t> </a:t>
            </a:r>
            <a:r>
              <a:rPr sz="4000" spc="-5" dirty="0">
                <a:latin typeface="Trebuchet MS"/>
                <a:cs typeface="Trebuchet MS"/>
              </a:rPr>
              <a:t>школы </a:t>
            </a:r>
            <a:r>
              <a:rPr sz="4000" spc="-1195" dirty="0">
                <a:latin typeface="Trebuchet MS"/>
                <a:cs typeface="Trebuchet MS"/>
              </a:rPr>
              <a:t> </a:t>
            </a:r>
            <a:r>
              <a:rPr sz="4000" spc="-5" dirty="0">
                <a:latin typeface="Trebuchet MS"/>
                <a:cs typeface="Trebuchet MS"/>
              </a:rPr>
              <a:t>нормативных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606" y="2871597"/>
            <a:ext cx="8613140" cy="1854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документов,</a:t>
            </a:r>
            <a:r>
              <a:rPr sz="4000" b="1" spc="120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рассматривающих </a:t>
            </a:r>
            <a:r>
              <a:rPr sz="4000" b="1" spc="-119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000" b="1" dirty="0">
                <a:solidFill>
                  <a:srgbClr val="C42E1A"/>
                </a:solidFill>
                <a:latin typeface="Trebuchet MS"/>
                <a:cs typeface="Trebuchet MS"/>
              </a:rPr>
              <a:t>контроль </a:t>
            </a: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и </a:t>
            </a:r>
            <a:r>
              <a:rPr sz="4000" b="1" dirty="0">
                <a:solidFill>
                  <a:srgbClr val="C42E1A"/>
                </a:solidFill>
                <a:latin typeface="Trebuchet MS"/>
                <a:cs typeface="Trebuchet MS"/>
              </a:rPr>
              <a:t>оценку </a:t>
            </a: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с </a:t>
            </a:r>
            <a:r>
              <a:rPr sz="40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современных </a:t>
            </a:r>
            <a:r>
              <a:rPr sz="4000" b="1" spc="-119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позиций,</a:t>
            </a:r>
            <a:r>
              <a:rPr sz="40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0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не </a:t>
            </a: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разработано.</a:t>
            </a:r>
            <a:endParaRPr sz="4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36708" cy="56662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90117" y="614629"/>
            <a:ext cx="252857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Диагностика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б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-15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ят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льств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86378" y="614629"/>
            <a:ext cx="206502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42644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–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есть</a:t>
            </a:r>
            <a:endParaRPr sz="2800">
              <a:latin typeface="Trebuchet MS"/>
              <a:cs typeface="Trebuchet MS"/>
            </a:endParaRPr>
          </a:p>
          <a:p>
            <a:pPr marL="47625">
              <a:lnSpc>
                <a:spcPct val="100000"/>
              </a:lnSpc>
              <a:spcBef>
                <a:spcPts val="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протекания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71108" y="614629"/>
            <a:ext cx="207391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3675" marR="5080" indent="-18161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проясн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ние  процесса,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06130" y="614629"/>
            <a:ext cx="122428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15925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вс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х  точн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90117" y="1468628"/>
            <a:ext cx="8742045" cy="25863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определение</a:t>
            </a:r>
            <a:r>
              <a:rPr sz="2800" b="1" spc="2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его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результатов.</a:t>
            </a:r>
            <a:endParaRPr sz="2800">
              <a:latin typeface="Trebuchet MS"/>
              <a:cs typeface="Trebuchet MS"/>
            </a:endParaRPr>
          </a:p>
          <a:p>
            <a:pPr marL="12700" marR="6350" indent="106680" algn="just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диагностику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вкладывается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более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широкий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более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глубокий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смысл,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 чем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традиционную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проверку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знаний.</a:t>
            </a:r>
            <a:endParaRPr sz="2800">
              <a:latin typeface="Trebuchet MS"/>
              <a:cs typeface="Trebuchet MS"/>
            </a:endParaRPr>
          </a:p>
          <a:p>
            <a:pPr marL="12700" marR="5080" algn="just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Последняя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лишь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констатирует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результаты,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не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объясняя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их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происхождения.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90117" y="4029583"/>
            <a:ext cx="6645909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3114040" algn="l"/>
                <a:tab pos="3501390" algn="l"/>
                <a:tab pos="5393055" algn="l"/>
                <a:tab pos="583628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Диаг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тиро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включа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бя  проверку,	оценивание,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47864" y="4029583"/>
            <a:ext cx="208407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61645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контроль 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акопл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1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90117" y="4883277"/>
            <a:ext cx="83242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412230" algn="l"/>
              </a:tabLst>
            </a:pP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-15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20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истич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ски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х</a:t>
            </a:r>
            <a:r>
              <a:rPr sz="2800" b="1" spc="6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данных,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х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ан</a:t>
            </a:r>
            <a:r>
              <a:rPr sz="2800" b="1" spc="-20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ли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з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,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выявление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95364" y="5310022"/>
            <a:ext cx="30333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прогнозирование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90117" y="5310022"/>
            <a:ext cx="569531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278638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динамики,	тенденций,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дальнейшего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развития</a:t>
            </a:r>
            <a:r>
              <a:rPr sz="2800" b="1" spc="1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событий.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531</Words>
  <Application>Microsoft Office PowerPoint</Application>
  <PresentationFormat>Произвольный</PresentationFormat>
  <Paragraphs>130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Презентация к выступлению на педагогическом совете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Процедура новой системы оценивания  трудоемка и методически слабо разработана  Для основной и средней школы  нормативных</vt:lpstr>
      <vt:lpstr>Презентация PowerPoint</vt:lpstr>
      <vt:lpstr>Презентация PowerPoint</vt:lpstr>
      <vt:lpstr>Уверена, что прежде, чем оперировать теми  или иными математическими понятиями и  формулами, для подсчётов результатов, что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 Windows</cp:lastModifiedBy>
  <cp:revision>4</cp:revision>
  <dcterms:created xsi:type="dcterms:W3CDTF">2022-10-12T19:02:12Z</dcterms:created>
  <dcterms:modified xsi:type="dcterms:W3CDTF">2022-11-15T10:49:03Z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2017-01-10T00:00:00Z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2022-10-12T00:00:00Z</vt:filetime>
  </property>
</Properties>
</file>