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6" r:id="rId3"/>
    <p:sldId id="272" r:id="rId4"/>
    <p:sldId id="259" r:id="rId5"/>
    <p:sldId id="277" r:id="rId6"/>
    <p:sldId id="256" r:id="rId7"/>
    <p:sldId id="258" r:id="rId8"/>
    <p:sldId id="262" r:id="rId9"/>
    <p:sldId id="263" r:id="rId10"/>
    <p:sldId id="260" r:id="rId11"/>
    <p:sldId id="264" r:id="rId12"/>
    <p:sldId id="273" r:id="rId13"/>
    <p:sldId id="265" r:id="rId14"/>
    <p:sldId id="267" r:id="rId15"/>
    <p:sldId id="268" r:id="rId16"/>
    <p:sldId id="269" r:id="rId17"/>
    <p:sldId id="270" r:id="rId18"/>
    <p:sldId id="271" r:id="rId19"/>
    <p:sldId id="274" r:id="rId20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05" autoAdjust="0"/>
    <p:restoredTop sz="94628" autoAdjust="0"/>
  </p:normalViewPr>
  <p:slideViewPr>
    <p:cSldViewPr>
      <p:cViewPr varScale="1">
        <p:scale>
          <a:sx n="69" d="100"/>
          <a:sy n="69" d="100"/>
        </p:scale>
        <p:origin x="138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slide" Target="../slides/slide7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8.xml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0.xml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3770FE5-4AE6-4680-82D1-50324F72646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D5BB3BDD-D069-465D-BC27-C0A4819227D8}">
      <dgm:prSet/>
      <dgm:spPr/>
      <dgm:t>
        <a:bodyPr/>
        <a:lstStyle/>
        <a:p>
          <a:pPr rtl="0"/>
          <a:r>
            <a:rPr lang="ru-RU" dirty="0" smtClean="0">
              <a:hlinkClick xmlns:r="http://schemas.openxmlformats.org/officeDocument/2006/relationships" r:id="rId1" action="ppaction://hlinksldjump"/>
            </a:rPr>
            <a:t>Радиация</a:t>
          </a:r>
          <a:endParaRPr lang="ru-RU" dirty="0"/>
        </a:p>
      </dgm:t>
    </dgm:pt>
    <dgm:pt modelId="{45162AC2-6809-40FC-AE61-4DB362DD30BE}" type="parTrans" cxnId="{EDCF4FE3-4650-4F05-921A-8DE1409653D2}">
      <dgm:prSet/>
      <dgm:spPr/>
      <dgm:t>
        <a:bodyPr/>
        <a:lstStyle/>
        <a:p>
          <a:endParaRPr lang="ru-RU"/>
        </a:p>
      </dgm:t>
    </dgm:pt>
    <dgm:pt modelId="{86EB5E7F-A8A0-40AE-9157-9912B5157B21}" type="sibTrans" cxnId="{EDCF4FE3-4650-4F05-921A-8DE1409653D2}">
      <dgm:prSet/>
      <dgm:spPr/>
      <dgm:t>
        <a:bodyPr/>
        <a:lstStyle/>
        <a:p>
          <a:endParaRPr lang="ru-RU"/>
        </a:p>
      </dgm:t>
    </dgm:pt>
    <dgm:pt modelId="{B6C0F746-0B3B-4159-8B00-71FCC9D79664}" type="pres">
      <dgm:prSet presAssocID="{73770FE5-4AE6-4680-82D1-50324F72646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CDAC93C-210D-4C1C-8F83-C2C3CDDDAB18}" type="pres">
      <dgm:prSet presAssocID="{D5BB3BDD-D069-465D-BC27-C0A4819227D8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AD17EF6-49D0-4F97-BCC3-2531B707EC4F}" type="presOf" srcId="{73770FE5-4AE6-4680-82D1-50324F72646D}" destId="{B6C0F746-0B3B-4159-8B00-71FCC9D79664}" srcOrd="0" destOrd="0" presId="urn:microsoft.com/office/officeart/2005/8/layout/vList2"/>
    <dgm:cxn modelId="{74FD5260-0AED-4BD8-BACE-51FBAF2E2648}" type="presOf" srcId="{D5BB3BDD-D069-465D-BC27-C0A4819227D8}" destId="{9CDAC93C-210D-4C1C-8F83-C2C3CDDDAB18}" srcOrd="0" destOrd="0" presId="urn:microsoft.com/office/officeart/2005/8/layout/vList2"/>
    <dgm:cxn modelId="{EDCF4FE3-4650-4F05-921A-8DE1409653D2}" srcId="{73770FE5-4AE6-4680-82D1-50324F72646D}" destId="{D5BB3BDD-D069-465D-BC27-C0A4819227D8}" srcOrd="0" destOrd="0" parTransId="{45162AC2-6809-40FC-AE61-4DB362DD30BE}" sibTransId="{86EB5E7F-A8A0-40AE-9157-9912B5157B21}"/>
    <dgm:cxn modelId="{66E9E4B6-344B-4E28-9A98-44E1FFEBCA55}" type="presParOf" srcId="{B6C0F746-0B3B-4159-8B00-71FCC9D79664}" destId="{9CDAC93C-210D-4C1C-8F83-C2C3CDDDAB1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D1E3055-80A8-4FA5-98AA-AFEFDF0C809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D5C28F98-EE7E-431B-A213-97329C90C340}">
      <dgm:prSet custT="1"/>
      <dgm:spPr/>
      <dgm:t>
        <a:bodyPr/>
        <a:lstStyle/>
        <a:p>
          <a:pPr rtl="0"/>
          <a:r>
            <a:rPr lang="ru-RU" sz="1400" dirty="0" smtClean="0">
              <a:hlinkClick xmlns:r="http://schemas.openxmlformats.org/officeDocument/2006/relationships" r:id="rId1" action="ppaction://hlinksldjump"/>
            </a:rPr>
            <a:t>Эрозия</a:t>
          </a:r>
          <a:endParaRPr lang="ru-RU" sz="1400" dirty="0"/>
        </a:p>
      </dgm:t>
    </dgm:pt>
    <dgm:pt modelId="{EA50E920-66CA-4AEA-A679-901D90547933}" type="parTrans" cxnId="{2EAD9707-C5D5-4904-8842-49658A901640}">
      <dgm:prSet/>
      <dgm:spPr/>
      <dgm:t>
        <a:bodyPr/>
        <a:lstStyle/>
        <a:p>
          <a:endParaRPr lang="ru-RU"/>
        </a:p>
      </dgm:t>
    </dgm:pt>
    <dgm:pt modelId="{144FA082-E1FD-4611-83B1-60E780B938C9}" type="sibTrans" cxnId="{2EAD9707-C5D5-4904-8842-49658A901640}">
      <dgm:prSet/>
      <dgm:spPr/>
      <dgm:t>
        <a:bodyPr/>
        <a:lstStyle/>
        <a:p>
          <a:endParaRPr lang="ru-RU"/>
        </a:p>
      </dgm:t>
    </dgm:pt>
    <dgm:pt modelId="{20F6C3F6-99CB-41F3-B63D-F1563B4B4DFA}" type="pres">
      <dgm:prSet presAssocID="{AD1E3055-80A8-4FA5-98AA-AFEFDF0C809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F40B229-DD56-4E07-BE10-16FA9EF8FD06}" type="pres">
      <dgm:prSet presAssocID="{D5C28F98-EE7E-431B-A213-97329C90C340}" presName="parentText" presStyleLbl="node1" presStyleIdx="0" presStyleCnt="1" custLinFactNeighborX="-32867" custLinFactNeighborY="-58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6E1CC5D-C31A-4D59-93A9-943A7A6F84BF}" type="presOf" srcId="{D5C28F98-EE7E-431B-A213-97329C90C340}" destId="{0F40B229-DD56-4E07-BE10-16FA9EF8FD06}" srcOrd="0" destOrd="0" presId="urn:microsoft.com/office/officeart/2005/8/layout/vList2"/>
    <dgm:cxn modelId="{9AB2EEAA-839F-4C42-BA70-0B34C072A8D6}" type="presOf" srcId="{AD1E3055-80A8-4FA5-98AA-AFEFDF0C8099}" destId="{20F6C3F6-99CB-41F3-B63D-F1563B4B4DFA}" srcOrd="0" destOrd="0" presId="urn:microsoft.com/office/officeart/2005/8/layout/vList2"/>
    <dgm:cxn modelId="{2EAD9707-C5D5-4904-8842-49658A901640}" srcId="{AD1E3055-80A8-4FA5-98AA-AFEFDF0C8099}" destId="{D5C28F98-EE7E-431B-A213-97329C90C340}" srcOrd="0" destOrd="0" parTransId="{EA50E920-66CA-4AEA-A679-901D90547933}" sibTransId="{144FA082-E1FD-4611-83B1-60E780B938C9}"/>
    <dgm:cxn modelId="{9C880F02-0E8A-4B09-97F5-B925DBA285D0}" type="presParOf" srcId="{20F6C3F6-99CB-41F3-B63D-F1563B4B4DFA}" destId="{0F40B229-DD56-4E07-BE10-16FA9EF8FD0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B1F7CFA-A14F-4538-BC21-B0ACC915679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242F84F3-1EA6-4B87-A51C-AA0E4DB661F7}">
      <dgm:prSet/>
      <dgm:spPr/>
      <dgm:t>
        <a:bodyPr/>
        <a:lstStyle/>
        <a:p>
          <a:pPr rtl="0"/>
          <a:r>
            <a:rPr lang="ru-RU" u="sng" dirty="0" smtClean="0">
              <a:hlinkClick xmlns:r="http://schemas.openxmlformats.org/officeDocument/2006/relationships" r:id="rId1" action="ppaction://hlinksldjump"/>
            </a:rPr>
            <a:t>Атмосфера</a:t>
          </a:r>
          <a:endParaRPr lang="ru-RU" dirty="0"/>
        </a:p>
      </dgm:t>
    </dgm:pt>
    <dgm:pt modelId="{5F19B196-34CE-42A8-8B10-FABDEC23FE93}" type="parTrans" cxnId="{CED53468-4E51-4FE5-B609-4602B18A406C}">
      <dgm:prSet/>
      <dgm:spPr/>
      <dgm:t>
        <a:bodyPr/>
        <a:lstStyle/>
        <a:p>
          <a:endParaRPr lang="ru-RU"/>
        </a:p>
      </dgm:t>
    </dgm:pt>
    <dgm:pt modelId="{3CCCEFDD-AABC-4D77-A7C2-AEBEC2455FAD}" type="sibTrans" cxnId="{CED53468-4E51-4FE5-B609-4602B18A406C}">
      <dgm:prSet/>
      <dgm:spPr/>
      <dgm:t>
        <a:bodyPr/>
        <a:lstStyle/>
        <a:p>
          <a:endParaRPr lang="ru-RU"/>
        </a:p>
      </dgm:t>
    </dgm:pt>
    <dgm:pt modelId="{AF0DA1E0-561B-4184-8922-0BF02A935EFF}" type="pres">
      <dgm:prSet presAssocID="{5B1F7CFA-A14F-4538-BC21-B0ACC915679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7F8BF56-A43D-496C-8E79-A976A4761684}" type="pres">
      <dgm:prSet presAssocID="{242F84F3-1EA6-4B87-A51C-AA0E4DB661F7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BEDCBCD-1BF8-4094-A266-A37F71D307AE}" type="presOf" srcId="{5B1F7CFA-A14F-4538-BC21-B0ACC9156794}" destId="{AF0DA1E0-561B-4184-8922-0BF02A935EFF}" srcOrd="0" destOrd="0" presId="urn:microsoft.com/office/officeart/2005/8/layout/vList2"/>
    <dgm:cxn modelId="{D1650C21-59A1-4B2E-B8E1-67B5F4B3AC32}" type="presOf" srcId="{242F84F3-1EA6-4B87-A51C-AA0E4DB661F7}" destId="{97F8BF56-A43D-496C-8E79-A976A4761684}" srcOrd="0" destOrd="0" presId="urn:microsoft.com/office/officeart/2005/8/layout/vList2"/>
    <dgm:cxn modelId="{CED53468-4E51-4FE5-B609-4602B18A406C}" srcId="{5B1F7CFA-A14F-4538-BC21-B0ACC9156794}" destId="{242F84F3-1EA6-4B87-A51C-AA0E4DB661F7}" srcOrd="0" destOrd="0" parTransId="{5F19B196-34CE-42A8-8B10-FABDEC23FE93}" sibTransId="{3CCCEFDD-AABC-4D77-A7C2-AEBEC2455FAD}"/>
    <dgm:cxn modelId="{EFEBF415-F4DD-4EB7-8440-F103BB0ADE29}" type="presParOf" srcId="{AF0DA1E0-561B-4184-8922-0BF02A935EFF}" destId="{97F8BF56-A43D-496C-8E79-A976A4761684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9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653EDB4-FD10-4968-8288-64A40D7E911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E6A2148-1BF0-4770-BF6B-4808240685BF}">
      <dgm:prSet custT="1"/>
      <dgm:spPr/>
      <dgm:t>
        <a:bodyPr/>
        <a:lstStyle/>
        <a:p>
          <a:pPr rtl="0"/>
          <a:r>
            <a:rPr lang="ru-RU" sz="1400" u="sng" dirty="0" smtClean="0">
              <a:latin typeface="+mn-lt"/>
              <a:hlinkClick xmlns:r="http://schemas.openxmlformats.org/officeDocument/2006/relationships" r:id="rId1" action="ppaction://hlinksldjump"/>
            </a:rPr>
            <a:t>Гидросфера</a:t>
          </a:r>
          <a:endParaRPr lang="ru-RU" sz="1400" dirty="0">
            <a:latin typeface="+mn-lt"/>
          </a:endParaRPr>
        </a:p>
      </dgm:t>
    </dgm:pt>
    <dgm:pt modelId="{E15870E4-5F33-42BC-9EA8-B7997219B75A}" type="parTrans" cxnId="{4772DBCD-D111-45BA-B05D-61317B044806}">
      <dgm:prSet/>
      <dgm:spPr/>
      <dgm:t>
        <a:bodyPr/>
        <a:lstStyle/>
        <a:p>
          <a:endParaRPr lang="ru-RU"/>
        </a:p>
      </dgm:t>
    </dgm:pt>
    <dgm:pt modelId="{004DD665-5F8D-4962-AF0D-64E616DA487D}" type="sibTrans" cxnId="{4772DBCD-D111-45BA-B05D-61317B044806}">
      <dgm:prSet/>
      <dgm:spPr/>
      <dgm:t>
        <a:bodyPr/>
        <a:lstStyle/>
        <a:p>
          <a:endParaRPr lang="ru-RU"/>
        </a:p>
      </dgm:t>
    </dgm:pt>
    <dgm:pt modelId="{7CFBDAFC-8F76-4D6A-B6EE-7D803635222A}" type="pres">
      <dgm:prSet presAssocID="{7653EDB4-FD10-4968-8288-64A40D7E911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67015DD-A63C-42B3-95D1-DC1A952682F7}" type="pres">
      <dgm:prSet presAssocID="{7E6A2148-1BF0-4770-BF6B-4808240685BF}" presName="parentText" presStyleLbl="node1" presStyleIdx="0" presStyleCnt="1" custScaleY="14348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772DBCD-D111-45BA-B05D-61317B044806}" srcId="{7653EDB4-FD10-4968-8288-64A40D7E911D}" destId="{7E6A2148-1BF0-4770-BF6B-4808240685BF}" srcOrd="0" destOrd="0" parTransId="{E15870E4-5F33-42BC-9EA8-B7997219B75A}" sibTransId="{004DD665-5F8D-4962-AF0D-64E616DA487D}"/>
    <dgm:cxn modelId="{E851EB92-BFDA-4D0B-96DA-E7BDFF3EFC52}" type="presOf" srcId="{7E6A2148-1BF0-4770-BF6B-4808240685BF}" destId="{F67015DD-A63C-42B3-95D1-DC1A952682F7}" srcOrd="0" destOrd="0" presId="urn:microsoft.com/office/officeart/2005/8/layout/vList2"/>
    <dgm:cxn modelId="{D3B11599-9308-408E-B87A-02C7A6CF4EE4}" type="presOf" srcId="{7653EDB4-FD10-4968-8288-64A40D7E911D}" destId="{7CFBDAFC-8F76-4D6A-B6EE-7D803635222A}" srcOrd="0" destOrd="0" presId="urn:microsoft.com/office/officeart/2005/8/layout/vList2"/>
    <dgm:cxn modelId="{F5E04BA1-6923-4F70-B891-7849444AABA0}" type="presParOf" srcId="{7CFBDAFC-8F76-4D6A-B6EE-7D803635222A}" destId="{F67015DD-A63C-42B3-95D1-DC1A952682F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2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DAC93C-210D-4C1C-8F83-C2C3CDDDAB18}">
      <dsp:nvSpPr>
        <dsp:cNvPr id="0" name=""/>
        <dsp:cNvSpPr/>
      </dsp:nvSpPr>
      <dsp:spPr>
        <a:xfrm>
          <a:off x="0" y="5477"/>
          <a:ext cx="1223814" cy="327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hlinkClick xmlns:r="http://schemas.openxmlformats.org/officeDocument/2006/relationships" r:id="" action="ppaction://hlinksldjump?num=7"/>
            </a:rPr>
            <a:t>Радиация</a:t>
          </a:r>
          <a:endParaRPr lang="ru-RU" sz="1400" kern="1200" dirty="0"/>
        </a:p>
      </dsp:txBody>
      <dsp:txXfrm>
        <a:off x="15992" y="21469"/>
        <a:ext cx="1191830" cy="29561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40B229-DD56-4E07-BE10-16FA9EF8FD06}">
      <dsp:nvSpPr>
        <dsp:cNvPr id="0" name=""/>
        <dsp:cNvSpPr/>
      </dsp:nvSpPr>
      <dsp:spPr>
        <a:xfrm>
          <a:off x="0" y="0"/>
          <a:ext cx="880057" cy="30776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hlinkClick xmlns:r="http://schemas.openxmlformats.org/officeDocument/2006/relationships" r:id="" action="ppaction://hlinksldjump?num=18"/>
            </a:rPr>
            <a:t>Эрозия</a:t>
          </a:r>
          <a:endParaRPr lang="ru-RU" sz="1400" kern="1200" dirty="0"/>
        </a:p>
      </dsp:txBody>
      <dsp:txXfrm>
        <a:off x="15024" y="15024"/>
        <a:ext cx="850009" cy="27771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F8BF56-A43D-496C-8E79-A976A4761684}">
      <dsp:nvSpPr>
        <dsp:cNvPr id="0" name=""/>
        <dsp:cNvSpPr/>
      </dsp:nvSpPr>
      <dsp:spPr>
        <a:xfrm>
          <a:off x="0" y="1788"/>
          <a:ext cx="1080318" cy="304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u="sng" kern="1200" dirty="0" smtClean="0">
              <a:hlinkClick xmlns:r="http://schemas.openxmlformats.org/officeDocument/2006/relationships" r:id="" action="ppaction://hlinksldjump?num=10"/>
            </a:rPr>
            <a:t>Атмосфера</a:t>
          </a:r>
          <a:endParaRPr lang="ru-RU" sz="1300" kern="1200" dirty="0"/>
        </a:p>
      </dsp:txBody>
      <dsp:txXfrm>
        <a:off x="14850" y="16638"/>
        <a:ext cx="1050618" cy="27450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7015DD-A63C-42B3-95D1-DC1A952682F7}">
      <dsp:nvSpPr>
        <dsp:cNvPr id="0" name=""/>
        <dsp:cNvSpPr/>
      </dsp:nvSpPr>
      <dsp:spPr>
        <a:xfrm>
          <a:off x="0" y="135"/>
          <a:ext cx="1080120" cy="27672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u="sng" kern="1200" dirty="0" smtClean="0">
              <a:latin typeface="+mn-lt"/>
              <a:hlinkClick xmlns:r="http://schemas.openxmlformats.org/officeDocument/2006/relationships" r:id="" action="ppaction://hlinksldjump?num=14"/>
            </a:rPr>
            <a:t>Гидросфера</a:t>
          </a:r>
          <a:endParaRPr lang="ru-RU" sz="1400" kern="1200" dirty="0">
            <a:latin typeface="+mn-lt"/>
          </a:endParaRPr>
        </a:p>
      </dsp:txBody>
      <dsp:txXfrm>
        <a:off x="13509" y="13644"/>
        <a:ext cx="1053102" cy="2497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/>
          <p:nvPr/>
        </p:nvSpPr>
        <p:spPr>
          <a:xfrm>
            <a:off x="777875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6"/>
          <p:cNvSpPr/>
          <p:nvPr/>
        </p:nvSpPr>
        <p:spPr>
          <a:xfrm>
            <a:off x="777875" y="6172200"/>
            <a:ext cx="7543800" cy="269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FF1A2E-17CA-4E2D-917F-B83307C7168A}" type="datetimeFigureOut">
              <a:rPr lang="ru-RU"/>
              <a:pPr>
                <a:defRPr/>
              </a:pPr>
              <a:t>15.11.2022</a:t>
            </a:fld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1599F8-BB68-4F02-9543-7AE947C1AB8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542488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A321AF-4CF6-47D5-B87C-AB2B9210F8C6}" type="datetimeFigureOut">
              <a:rPr lang="ru-RU"/>
              <a:pPr>
                <a:defRPr/>
              </a:pPr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B2D339-3991-44D7-AD38-B1289234209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67369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41B5BA-8DB5-4B60-9FEF-4C56C378155A}" type="datetimeFigureOut">
              <a:rPr lang="ru-RU"/>
              <a:pPr>
                <a:defRPr/>
              </a:pPr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7DDAB0-253D-4F7D-B584-9345D32BAE9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07752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0BE2A4-5D64-4ABC-B771-F05254BAE781}" type="datetimeFigureOut">
              <a:rPr lang="ru-RU"/>
              <a:pPr>
                <a:defRPr/>
              </a:pPr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006C07-6395-4419-B06C-9CBCCD6855E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65235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777875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777875" y="6172200"/>
            <a:ext cx="7543800" cy="269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2DDDB9-5541-407D-B575-0E3F35590908}" type="datetimeFigureOut">
              <a:rPr lang="ru-RU"/>
              <a:pPr>
                <a:defRPr/>
              </a:pPr>
              <a:t>15.11.2022</a:t>
            </a:fld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A1CED6-1A7A-4B25-969A-578581D5A8B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95420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B40163-0CC4-4E0D-A3F8-F6B66663F027}" type="datetimeFigureOut">
              <a:rPr lang="ru-RU"/>
              <a:pPr>
                <a:defRPr/>
              </a:pPr>
              <a:t>15.11.2022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5E5433-CF09-44EB-9F2A-4F58FA6B098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42722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10"/>
          <p:cNvCxnSpPr/>
          <p:nvPr/>
        </p:nvCxnSpPr>
        <p:spPr>
          <a:xfrm>
            <a:off x="758825" y="1249363"/>
            <a:ext cx="36576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12"/>
          <p:cNvCxnSpPr/>
          <p:nvPr/>
        </p:nvCxnSpPr>
        <p:spPr>
          <a:xfrm>
            <a:off x="4645025" y="1249363"/>
            <a:ext cx="36576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2B4E77-DA69-40CC-9862-5ED65A2B195A}" type="datetimeFigureOut">
              <a:rPr lang="ru-RU"/>
              <a:pPr>
                <a:defRPr/>
              </a:pPr>
              <a:t>15.11.2022</a:t>
            </a:fld>
            <a:endParaRPr lang="ru-RU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13C170-2004-425B-B84A-F954DBD216B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828293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F293B4-FC1E-4DB0-AA31-9D44E29C7B36}" type="datetimeFigureOut">
              <a:rPr lang="ru-RU"/>
              <a:pPr>
                <a:defRPr/>
              </a:pPr>
              <a:t>15.11.2022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654959-912D-4EA7-BC7D-F4557951317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22785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08555B-4814-4BE3-B994-7BF6C795049C}" type="datetimeFigureOut">
              <a:rPr lang="ru-RU"/>
              <a:pPr>
                <a:defRPr/>
              </a:pPr>
              <a:t>15.11.2022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04C2D1-94B8-4F17-818E-C377A1BCBD1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829144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9"/>
          <p:cNvCxnSpPr/>
          <p:nvPr/>
        </p:nvCxnSpPr>
        <p:spPr>
          <a:xfrm rot="5400000">
            <a:off x="1677194" y="2515394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BE39C8-BA81-464A-9022-6B9963C96395}" type="datetimeFigureOut">
              <a:rPr lang="ru-RU"/>
              <a:pPr>
                <a:defRPr/>
              </a:pPr>
              <a:t>15.11.2022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5943D1-CB27-4B4F-AC09-3729297A37A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709612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6E7E40-B8B3-4972-8D08-E4BFE7243946}" type="datetimeFigureOut">
              <a:rPr lang="ru-RU"/>
              <a:pPr>
                <a:defRPr/>
              </a:pPr>
              <a:t>15.11.2022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EAFD25-3C28-432A-9355-004D8F19BD2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587448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762000" y="4572000"/>
            <a:ext cx="67818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62000" y="685800"/>
            <a:ext cx="75438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1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9F5DE20-C618-4D1F-BFEF-CBEF296B49AF}" type="datetimeFigureOut">
              <a:rPr lang="ru-RU"/>
              <a:pPr>
                <a:defRPr/>
              </a:pPr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2000" y="6208713"/>
            <a:ext cx="48736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8013"/>
            <a:ext cx="7620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2400">
                <a:solidFill>
                  <a:srgbClr val="262626"/>
                </a:solidFill>
                <a:latin typeface="Impact" panose="020B0806030902050204" pitchFamily="34" charset="0"/>
              </a:defRPr>
            </a:lvl1pPr>
          </a:lstStyle>
          <a:p>
            <a:pPr>
              <a:defRPr/>
            </a:pPr>
            <a:fld id="{A0D3B3FE-FE38-4F61-B200-B8F2EC6F663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Rectangle 7"/>
          <p:cNvSpPr/>
          <p:nvPr/>
        </p:nvSpPr>
        <p:spPr>
          <a:xfrm>
            <a:off x="777875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875" y="6172200"/>
            <a:ext cx="7543800" cy="269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8" r:id="rId1"/>
    <p:sldLayoutId id="2147483781" r:id="rId2"/>
    <p:sldLayoutId id="2147483789" r:id="rId3"/>
    <p:sldLayoutId id="2147483782" r:id="rId4"/>
    <p:sldLayoutId id="2147483790" r:id="rId5"/>
    <p:sldLayoutId id="2147483783" r:id="rId6"/>
    <p:sldLayoutId id="2147483784" r:id="rId7"/>
    <p:sldLayoutId id="2147483791" r:id="rId8"/>
    <p:sldLayoutId id="2147483785" r:id="rId9"/>
    <p:sldLayoutId id="2147483786" r:id="rId10"/>
    <p:sldLayoutId id="214748378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400" kern="1200">
          <a:solidFill>
            <a:srgbClr val="262626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400">
          <a:solidFill>
            <a:srgbClr val="262626"/>
          </a:solidFill>
          <a:latin typeface="Impac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400">
          <a:solidFill>
            <a:srgbClr val="262626"/>
          </a:solidFill>
          <a:latin typeface="Impac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400">
          <a:solidFill>
            <a:srgbClr val="262626"/>
          </a:solidFill>
          <a:latin typeface="Impac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400">
          <a:solidFill>
            <a:srgbClr val="262626"/>
          </a:solidFill>
          <a:latin typeface="Impact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3725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panose="020B0604020202020204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363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panose="020B0604020202020204" pitchFamily="34" charset="0"/>
        <a:buChar char="•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panose="020B0604020202020204" pitchFamily="34" charset="0"/>
        <a:buChar char="•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" Target="slide1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emf"/><Relationship Id="rId5" Type="http://schemas.openxmlformats.org/officeDocument/2006/relationships/slide" Target="slide4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13" Type="http://schemas.microsoft.com/office/2007/relationships/diagramDrawing" Target="../diagrams/drawing2.xml"/><Relationship Id="rId18" Type="http://schemas.openxmlformats.org/officeDocument/2006/relationships/diagramColors" Target="../diagrams/colors3.xml"/><Relationship Id="rId26" Type="http://schemas.openxmlformats.org/officeDocument/2006/relationships/diagramColors" Target="../diagrams/colors4.xml"/><Relationship Id="rId3" Type="http://schemas.openxmlformats.org/officeDocument/2006/relationships/image" Target="../media/image8.png"/><Relationship Id="rId21" Type="http://schemas.openxmlformats.org/officeDocument/2006/relationships/image" Target="../media/image9.png"/><Relationship Id="rId7" Type="http://schemas.openxmlformats.org/officeDocument/2006/relationships/diagramColors" Target="../diagrams/colors1.xml"/><Relationship Id="rId12" Type="http://schemas.openxmlformats.org/officeDocument/2006/relationships/diagramColors" Target="../diagrams/colors2.xml"/><Relationship Id="rId17" Type="http://schemas.openxmlformats.org/officeDocument/2006/relationships/diagramQuickStyle" Target="../diagrams/quickStyle3.xml"/><Relationship Id="rId25" Type="http://schemas.openxmlformats.org/officeDocument/2006/relationships/diagramQuickStyle" Target="../diagrams/quickStyle4.xml"/><Relationship Id="rId2" Type="http://schemas.openxmlformats.org/officeDocument/2006/relationships/image" Target="../media/image7.png"/><Relationship Id="rId16" Type="http://schemas.openxmlformats.org/officeDocument/2006/relationships/diagramLayout" Target="../diagrams/layout3.xml"/><Relationship Id="rId20" Type="http://schemas.openxmlformats.org/officeDocument/2006/relationships/slide" Target="slide14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11" Type="http://schemas.openxmlformats.org/officeDocument/2006/relationships/diagramQuickStyle" Target="../diagrams/quickStyle2.xml"/><Relationship Id="rId24" Type="http://schemas.openxmlformats.org/officeDocument/2006/relationships/diagramLayout" Target="../diagrams/layout4.xml"/><Relationship Id="rId5" Type="http://schemas.openxmlformats.org/officeDocument/2006/relationships/diagramLayout" Target="../diagrams/layout1.xml"/><Relationship Id="rId15" Type="http://schemas.openxmlformats.org/officeDocument/2006/relationships/diagramData" Target="../diagrams/data3.xml"/><Relationship Id="rId23" Type="http://schemas.openxmlformats.org/officeDocument/2006/relationships/diagramData" Target="../diagrams/data4.xml"/><Relationship Id="rId10" Type="http://schemas.openxmlformats.org/officeDocument/2006/relationships/diagramLayout" Target="../diagrams/layout2.xml"/><Relationship Id="rId19" Type="http://schemas.microsoft.com/office/2007/relationships/diagramDrawing" Target="../diagrams/drawing3.xml"/><Relationship Id="rId4" Type="http://schemas.openxmlformats.org/officeDocument/2006/relationships/diagramData" Target="../diagrams/data1.xml"/><Relationship Id="rId9" Type="http://schemas.openxmlformats.org/officeDocument/2006/relationships/diagramData" Target="../diagrams/data2.xml"/><Relationship Id="rId14" Type="http://schemas.openxmlformats.org/officeDocument/2006/relationships/slide" Target="slide7.xml"/><Relationship Id="rId22" Type="http://schemas.openxmlformats.org/officeDocument/2006/relationships/image" Target="../media/image10.png"/><Relationship Id="rId27" Type="http://schemas.microsoft.com/office/2007/relationships/diagramDrawing" Target="../diagrams/drawing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79388" y="765175"/>
            <a:ext cx="8799512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>
            <a:spAutoFit/>
          </a:bodyPr>
          <a:lstStyle/>
          <a:p>
            <a:pPr algn="ctr" eaLnBrk="1" hangingPunct="1">
              <a:defRPr/>
            </a:pPr>
            <a:r>
              <a:rPr lang="ru-RU" sz="3600" b="1" dirty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4400" b="1" dirty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Антропогенная деятельность человека  </a:t>
            </a:r>
          </a:p>
          <a:p>
            <a:pPr algn="ctr" eaLnBrk="1" hangingPunct="1">
              <a:lnSpc>
                <a:spcPct val="250000"/>
              </a:lnSpc>
              <a:defRPr/>
            </a:pPr>
            <a:r>
              <a:rPr lang="ru-RU" sz="4400" b="1" dirty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– фактор изменяющий природу»</a:t>
            </a:r>
            <a:endParaRPr lang="ru-RU" sz="4400" dirty="0">
              <a:latin typeface="Monotype Corsiva" pitchFamily="66" charset="0"/>
            </a:endParaRPr>
          </a:p>
        </p:txBody>
      </p:sp>
      <p:pic>
        <p:nvPicPr>
          <p:cNvPr id="6147" name="Рисунок 3" descr="Рисунок1.em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6381750"/>
            <a:ext cx="563563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62000" y="3716338"/>
            <a:ext cx="7770813" cy="2455862"/>
          </a:xfrm>
        </p:spPr>
        <p:txBody>
          <a:bodyPr rtlCol="0">
            <a:normAutofit fontScale="9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otype Corsiva" pitchFamily="66" charset="0"/>
              </a:rPr>
              <a:t>Авторы: учащиеся 7-2 класса</a:t>
            </a:r>
            <a:r>
              <a:rPr lang="ru-RU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otype Corsiva" pitchFamily="66" charset="0"/>
              </a:rPr>
              <a:t> </a:t>
            </a:r>
            <a:br>
              <a:rPr lang="ru-RU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otype Corsiva" pitchFamily="66" charset="0"/>
              </a:rPr>
            </a:br>
            <a:r>
              <a:rPr lang="ru-RU" altLang="ru-RU" sz="3100" dirty="0" smtClean="0">
                <a:latin typeface="Monotype Corsiva" panose="03010101010201010101" pitchFamily="66" charset="0"/>
              </a:rPr>
              <a:t>ГБОУ гимназии </a:t>
            </a:r>
            <a:r>
              <a:rPr lang="ru-RU" altLang="ru-RU" sz="3100" dirty="0">
                <a:latin typeface="Monotype Corsiva" panose="03010101010201010101" pitchFamily="66" charset="0"/>
              </a:rPr>
              <a:t>№ 513</a:t>
            </a:r>
            <a:br>
              <a:rPr lang="ru-RU" altLang="ru-RU" sz="3100" dirty="0">
                <a:latin typeface="Monotype Corsiva" panose="03010101010201010101" pitchFamily="66" charset="0"/>
              </a:rPr>
            </a:br>
            <a:r>
              <a:rPr lang="ru-RU" altLang="ru-RU" sz="3100" dirty="0">
                <a:latin typeface="Monotype Corsiva" panose="03010101010201010101" pitchFamily="66" charset="0"/>
              </a:rPr>
              <a:t>Невского района Санкт-Петербур</a:t>
            </a:r>
            <a:r>
              <a:rPr lang="ru-RU" altLang="ru-RU" sz="3600" dirty="0">
                <a:latin typeface="Monotype Corsiva" panose="03010101010201010101" pitchFamily="66" charset="0"/>
              </a:rPr>
              <a:t>га</a:t>
            </a:r>
            <a:r>
              <a:rPr lang="ru-RU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otype Corsiva" pitchFamily="66" charset="0"/>
              </a:rPr>
              <a:t> </a:t>
            </a:r>
            <a:br>
              <a:rPr lang="ru-RU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otype Corsiva" pitchFamily="66" charset="0"/>
              </a:rPr>
            </a:br>
            <a:r>
              <a:rPr lang="ru-RU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otype Corsiva" pitchFamily="66" charset="0"/>
              </a:rPr>
              <a:t>Иванова Екатерина, Расулов Тимур</a:t>
            </a:r>
            <a:br>
              <a:rPr lang="ru-RU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otype Corsiva" pitchFamily="66" charset="0"/>
              </a:rPr>
            </a:br>
            <a:r>
              <a:rPr lang="ru-RU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otype Corsiva" pitchFamily="66" charset="0"/>
              </a:rPr>
              <a:t>Руководитель: Ковалева Светлана Геннадьевна</a:t>
            </a:r>
            <a:endParaRPr lang="ru-RU" sz="3600" dirty="0">
              <a:solidFill>
                <a:schemeClr val="tx1">
                  <a:lumMod val="85000"/>
                  <a:lumOff val="1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179388" y="692150"/>
            <a:ext cx="3708400" cy="635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200" b="1" smtClean="0">
                <a:latin typeface="Monotype Corsiva" pitchFamily="66" charset="0"/>
              </a:rPr>
              <a:t>Загрязнение атмосферы</a:t>
            </a:r>
          </a:p>
        </p:txBody>
      </p:sp>
      <p:pic>
        <p:nvPicPr>
          <p:cNvPr id="15363" name="Содержимое 4" descr="0_942b_b1b111b8_XL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711575" y="984250"/>
            <a:ext cx="4594225" cy="3060700"/>
          </a:xfrm>
        </p:spPr>
      </p:pic>
      <p:sp>
        <p:nvSpPr>
          <p:cNvPr id="15364" name="Текст 3"/>
          <p:cNvSpPr>
            <a:spLocks noGrp="1"/>
          </p:cNvSpPr>
          <p:nvPr>
            <p:ph type="body" sz="half" idx="2"/>
          </p:nvPr>
        </p:nvSpPr>
        <p:spPr>
          <a:xfrm>
            <a:off x="179388" y="1435100"/>
            <a:ext cx="3286125" cy="4691063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</a:pPr>
            <a:r>
              <a:rPr lang="ru-RU" altLang="ru-RU" smtClean="0">
                <a:latin typeface="Monotype Corsiva" panose="03010101010201010101" pitchFamily="66" charset="0"/>
              </a:rPr>
              <a:t>В глобальном загрязнении атмосферы Земли выбросы составляют: </a:t>
            </a:r>
            <a:r>
              <a:rPr lang="ru-RU" altLang="ru-RU" b="1" smtClean="0">
                <a:latin typeface="Monotype Corsiva" panose="03010101010201010101" pitchFamily="66" charset="0"/>
              </a:rPr>
              <a:t>по пыли – 35%, двуокиси серы – до 50%, оксидам азота – 30 –35%. </a:t>
            </a:r>
            <a:r>
              <a:rPr lang="ru-RU" altLang="ru-RU" smtClean="0">
                <a:latin typeface="Monotype Corsiva" panose="03010101010201010101" pitchFamily="66" charset="0"/>
              </a:rPr>
              <a:t>Тепловые электрические станции – основной поставщик серы для кислотных дождей.</a:t>
            </a:r>
          </a:p>
          <a:p>
            <a:pPr eaLnBrk="1" hangingPunct="1"/>
            <a:endParaRPr lang="ru-RU" altLang="ru-RU" smtClean="0">
              <a:latin typeface="Monotype Corsiva" panose="03010101010201010101" pitchFamily="66" charset="0"/>
            </a:endParaRPr>
          </a:p>
        </p:txBody>
      </p:sp>
      <p:pic>
        <p:nvPicPr>
          <p:cNvPr id="15365" name="Рисунок 12" descr="Рисунок1.emf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6381750"/>
            <a:ext cx="563563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575" y="981075"/>
            <a:ext cx="4249738" cy="460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Прямоугольник 4"/>
          <p:cNvSpPr>
            <a:spLocks noChangeArrowheads="1"/>
          </p:cNvSpPr>
          <p:nvPr/>
        </p:nvSpPr>
        <p:spPr bwMode="auto">
          <a:xfrm>
            <a:off x="4932363" y="981075"/>
            <a:ext cx="3900487" cy="392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2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lnSpc>
                <a:spcPct val="150000"/>
              </a:lnSpc>
              <a:spcBef>
                <a:spcPct val="0"/>
              </a:spcBef>
              <a:buClrTx/>
              <a:buFontTx/>
              <a:buNone/>
            </a:pPr>
            <a:r>
              <a:rPr lang="ru-RU" altLang="ru-RU">
                <a:solidFill>
                  <a:schemeClr val="tx1"/>
                </a:solidFill>
                <a:latin typeface="Monotype Corsiva" panose="03010101010201010101" pitchFamily="66" charset="0"/>
              </a:rPr>
              <a:t>Поступление в атмосферный воздух огромных объемов продуктов сгорания топлива от котлов, промышленных печей, а также отработанных газов автомобилей изменяет состав атмосферного воздуха. </a:t>
            </a:r>
          </a:p>
        </p:txBody>
      </p:sp>
      <p:pic>
        <p:nvPicPr>
          <p:cNvPr id="16388" name="Рисунок 12" descr="Рисунок1.emf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6381750"/>
            <a:ext cx="563563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765175"/>
            <a:ext cx="4391025" cy="504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Прямоугольник 2"/>
          <p:cNvSpPr>
            <a:spLocks noChangeArrowheads="1"/>
          </p:cNvSpPr>
          <p:nvPr/>
        </p:nvSpPr>
        <p:spPr bwMode="auto">
          <a:xfrm>
            <a:off x="4854575" y="765175"/>
            <a:ext cx="4103688" cy="440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2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2800">
                <a:solidFill>
                  <a:schemeClr val="tx1"/>
                </a:solidFill>
                <a:latin typeface="Monotype Corsiva" panose="03010101010201010101" pitchFamily="66" charset="0"/>
              </a:rPr>
              <a:t>В результате извержения вулканов, лесных пожаров, работы промышленных объектов и т.д. воздух загрязняется продуктами неполного сгорания. Даже после дождя в 1 см2 содержится около 30 тыс. пылинок, а в сухую погоду их в несколько раз больше</a:t>
            </a:r>
            <a:r>
              <a:rPr lang="ru-RU" altLang="ru-RU" sz="2800">
                <a:solidFill>
                  <a:schemeClr val="tx1"/>
                </a:solidFill>
                <a:latin typeface="Arial" panose="020B0604020202020204" pitchFamily="34" charset="0"/>
              </a:rPr>
              <a:t>.</a:t>
            </a:r>
          </a:p>
        </p:txBody>
      </p:sp>
      <p:pic>
        <p:nvPicPr>
          <p:cNvPr id="17412" name="Рисунок 12" descr="Рисунок1.emf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6381750"/>
            <a:ext cx="563563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765175"/>
            <a:ext cx="4535487" cy="51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219700" y="765175"/>
            <a:ext cx="3673475" cy="53244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000" b="1" u="sng" dirty="0">
                <a:latin typeface="Monotype Corsiva" pitchFamily="66" charset="0"/>
              </a:rPr>
              <a:t>Основные загрязнители атмосферы</a:t>
            </a:r>
          </a:p>
          <a:p>
            <a:pPr marL="342900" indent="-342900" eaLnBrk="1" hangingPunct="1">
              <a:buFontTx/>
              <a:buAutoNum type="arabicPeriod"/>
              <a:defRPr/>
            </a:pPr>
            <a:r>
              <a:rPr lang="ru-RU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Аэрозоли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ru-RU" sz="2000" dirty="0">
                <a:latin typeface="Monotype Corsiva" pitchFamily="66" charset="0"/>
              </a:rPr>
              <a:t>- это твердые или жидкие частицы, находящиеся во взвешенном состоянии в воздухе. </a:t>
            </a:r>
          </a:p>
          <a:p>
            <a:pPr marL="342900" indent="-342900" eaLnBrk="1" hangingPunct="1">
              <a:buFontTx/>
              <a:buAutoNum type="arabicPeriod"/>
              <a:defRPr/>
            </a:pPr>
            <a:r>
              <a:rPr lang="ru-RU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Оксид углерода </a:t>
            </a:r>
            <a:r>
              <a:rPr lang="ru-RU" sz="2000" dirty="0">
                <a:latin typeface="Monotype Corsiva" pitchFamily="66" charset="0"/>
              </a:rPr>
              <a:t>- способствует повышению температуры на планете и созданию парникового эффекта. </a:t>
            </a:r>
          </a:p>
          <a:p>
            <a:pPr marL="342900" indent="-342900" eaLnBrk="1" hangingPunct="1">
              <a:buFontTx/>
              <a:buAutoNum type="arabicPeriod"/>
              <a:defRPr/>
            </a:pPr>
            <a:r>
              <a:rPr lang="ru-RU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Диоксид серы 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- </a:t>
            </a:r>
            <a:r>
              <a:rPr lang="ru-RU" sz="2000" dirty="0">
                <a:latin typeface="Monotype Corsiva" pitchFamily="66" charset="0"/>
              </a:rPr>
              <a:t>загрязняя атмосферу, вызывает кислотные дожди.</a:t>
            </a:r>
          </a:p>
          <a:p>
            <a:pPr marL="342900" indent="-342900" eaLnBrk="1" hangingPunct="1">
              <a:buFontTx/>
              <a:buAutoNum type="arabicPeriod"/>
              <a:defRPr/>
            </a:pPr>
            <a:r>
              <a:rPr lang="ru-RU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Взвешенные вещества </a:t>
            </a:r>
            <a:r>
              <a:rPr lang="ru-RU" sz="2000" dirty="0">
                <a:latin typeface="Monotype Corsiva" pitchFamily="66" charset="0"/>
              </a:rPr>
              <a:t>- обладают раздражающим эффектом, влияют преимущественно на органы дыхания. </a:t>
            </a:r>
          </a:p>
        </p:txBody>
      </p:sp>
      <p:pic>
        <p:nvPicPr>
          <p:cNvPr id="18436" name="Рисунок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6237288"/>
            <a:ext cx="574675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404813"/>
            <a:ext cx="4986338" cy="568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Прямоугольник 2"/>
          <p:cNvSpPr>
            <a:spLocks noChangeArrowheads="1"/>
          </p:cNvSpPr>
          <p:nvPr/>
        </p:nvSpPr>
        <p:spPr bwMode="auto">
          <a:xfrm>
            <a:off x="5219700" y="404813"/>
            <a:ext cx="3673475" cy="464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2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b="1">
                <a:solidFill>
                  <a:schemeClr val="tx1"/>
                </a:solidFill>
                <a:latin typeface="Monotype Corsiva" panose="03010101010201010101" pitchFamily="66" charset="0"/>
              </a:rPr>
              <a:t>Загрязнение гидросферы.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ru-RU" altLang="ru-RU" sz="2000" b="1">
              <a:solidFill>
                <a:schemeClr val="tx1"/>
              </a:solidFill>
              <a:latin typeface="Monotype Corsiva" panose="03010101010201010101" pitchFamily="66" charset="0"/>
            </a:endParaRP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ClrTx/>
              <a:buFontTx/>
              <a:buNone/>
            </a:pPr>
            <a:r>
              <a:rPr lang="ru-RU" altLang="ru-RU">
                <a:solidFill>
                  <a:schemeClr val="tx1"/>
                </a:solidFill>
                <a:latin typeface="Monotype Corsiva" panose="03010101010201010101" pitchFamily="66" charset="0"/>
              </a:rPr>
              <a:t>Антропогенное загрязнение гидросферы в настоящее время приобрело глобальный характер и существенно уменьшило доступные эксплуатационные ресурсы пресной воды на планете. </a:t>
            </a:r>
          </a:p>
        </p:txBody>
      </p:sp>
      <p:pic>
        <p:nvPicPr>
          <p:cNvPr id="19460" name="Рисунок 12" descr="Рисунок1.emf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6381750"/>
            <a:ext cx="563563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620713"/>
            <a:ext cx="4392613" cy="496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Прямоугольник 2"/>
          <p:cNvSpPr>
            <a:spLocks noChangeArrowheads="1"/>
          </p:cNvSpPr>
          <p:nvPr/>
        </p:nvSpPr>
        <p:spPr bwMode="auto">
          <a:xfrm>
            <a:off x="4932363" y="639763"/>
            <a:ext cx="4103687" cy="392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2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lnSpc>
                <a:spcPct val="150000"/>
              </a:lnSpc>
              <a:spcBef>
                <a:spcPct val="0"/>
              </a:spcBef>
              <a:buClrTx/>
              <a:buFontTx/>
              <a:buNone/>
            </a:pPr>
            <a:r>
              <a:rPr lang="ru-RU" altLang="ru-RU">
                <a:solidFill>
                  <a:schemeClr val="tx1"/>
                </a:solidFill>
                <a:latin typeface="Monotype Corsiva" panose="03010101010201010101" pitchFamily="66" charset="0"/>
              </a:rPr>
              <a:t>Около 38% сточных вод отнесены к категории загрязненных. С ними сброшено в водоемы свыше 700 тыс. тонн загрязнителей: нефтепродуктов, взвешенных веществ, фосфора, соединений меди, железа и цинка, фенола. </a:t>
            </a:r>
          </a:p>
        </p:txBody>
      </p:sp>
      <p:pic>
        <p:nvPicPr>
          <p:cNvPr id="20484" name="Рисунок 12" descr="Рисунок1.emf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6381750"/>
            <a:ext cx="563563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703263"/>
            <a:ext cx="4464050" cy="488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Прямоугольник 2"/>
          <p:cNvSpPr>
            <a:spLocks noChangeArrowheads="1"/>
          </p:cNvSpPr>
          <p:nvPr/>
        </p:nvSpPr>
        <p:spPr bwMode="auto">
          <a:xfrm>
            <a:off x="5027613" y="549275"/>
            <a:ext cx="3995737" cy="563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2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>
                <a:solidFill>
                  <a:schemeClr val="tx1"/>
                </a:solidFill>
                <a:latin typeface="Monotype Corsiva" panose="03010101010201010101" pitchFamily="66" charset="0"/>
              </a:rPr>
              <a:t>	На территории России выявлено около 1400 очагов загрязнения подземных вод, 80% которых находится в европейской части.</a:t>
            </a: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>
                <a:solidFill>
                  <a:schemeClr val="tx1"/>
                </a:solidFill>
                <a:latin typeface="Monotype Corsiva" panose="03010101010201010101" pitchFamily="66" charset="0"/>
              </a:rPr>
              <a:t>	75% исследованных проб воды были нестандартны по вкусовым качествам, 23% проб не отвечали гигиеническим требованиям по химическим и 11,4% - по микробиологическим показателям. </a:t>
            </a: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>
                <a:solidFill>
                  <a:schemeClr val="tx1"/>
                </a:solidFill>
                <a:latin typeface="Monotype Corsiva" panose="03010101010201010101" pitchFamily="66" charset="0"/>
              </a:rPr>
              <a:t>	В целом почти половина жителей страны потребляет недоброкачественную воду</a:t>
            </a:r>
            <a:r>
              <a:rPr lang="ru-RU" altLang="ru-RU">
                <a:solidFill>
                  <a:schemeClr val="tx1"/>
                </a:solidFill>
                <a:latin typeface="Arial" panose="020B0604020202020204" pitchFamily="34" charset="0"/>
              </a:rPr>
              <a:t>.</a:t>
            </a:r>
          </a:p>
        </p:txBody>
      </p:sp>
      <p:pic>
        <p:nvPicPr>
          <p:cNvPr id="21508" name="Рисунок 12" descr="Рисунок1.emf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6381750"/>
            <a:ext cx="563563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Прямоугольник 2"/>
          <p:cNvSpPr>
            <a:spLocks noChangeArrowheads="1"/>
          </p:cNvSpPr>
          <p:nvPr/>
        </p:nvSpPr>
        <p:spPr bwMode="auto">
          <a:xfrm>
            <a:off x="395288" y="860425"/>
            <a:ext cx="3870325" cy="461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2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lnSpc>
                <a:spcPct val="150000"/>
              </a:lnSpc>
              <a:spcBef>
                <a:spcPct val="0"/>
              </a:spcBef>
              <a:buClrTx/>
              <a:buFontTx/>
              <a:buNone/>
            </a:pPr>
            <a:r>
              <a:rPr lang="ru-RU" altLang="ru-RU" sz="2800">
                <a:solidFill>
                  <a:schemeClr val="tx1"/>
                </a:solidFill>
                <a:latin typeface="Monotype Corsiva" panose="03010101010201010101" pitchFamily="66" charset="0"/>
              </a:rPr>
              <a:t>Каждая тонна нефти покрывает тонкой пленкой порядка 12 км2 водной поверхности. По оценкам специалистов, нефтью уже загрязнена 1/5 акватории Мирового океана. </a:t>
            </a:r>
          </a:p>
        </p:txBody>
      </p:sp>
      <p:pic>
        <p:nvPicPr>
          <p:cNvPr id="22531" name="Рисунок 12" descr="Рисунок1.em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6381750"/>
            <a:ext cx="563563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2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91202">
            <a:off x="4756150" y="3273425"/>
            <a:ext cx="3600450" cy="300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5055">
            <a:off x="4735513" y="857250"/>
            <a:ext cx="38862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803275"/>
            <a:ext cx="4248150" cy="489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Прямоугольник 3"/>
          <p:cNvSpPr>
            <a:spLocks noChangeArrowheads="1"/>
          </p:cNvSpPr>
          <p:nvPr/>
        </p:nvSpPr>
        <p:spPr bwMode="auto">
          <a:xfrm>
            <a:off x="5292725" y="1052513"/>
            <a:ext cx="3527425" cy="449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2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2800" b="1">
                <a:solidFill>
                  <a:schemeClr val="tx1"/>
                </a:solidFill>
                <a:latin typeface="Monotype Corsiva" panose="03010101010201010101" pitchFamily="66" charset="0"/>
              </a:rPr>
              <a:t>Эрозия.</a:t>
            </a: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ClrTx/>
              <a:buFontTx/>
              <a:buNone/>
            </a:pPr>
            <a:r>
              <a:rPr lang="ru-RU" altLang="ru-RU" sz="2800">
                <a:solidFill>
                  <a:schemeClr val="tx1"/>
                </a:solidFill>
                <a:latin typeface="Monotype Corsiva" panose="03010101010201010101" pitchFamily="66" charset="0"/>
              </a:rPr>
              <a:t> </a:t>
            </a:r>
            <a:r>
              <a:rPr lang="ru-RU" altLang="ru-RU">
                <a:solidFill>
                  <a:schemeClr val="tx1"/>
                </a:solidFill>
                <a:latin typeface="Monotype Corsiva" panose="03010101010201010101" pitchFamily="66" charset="0"/>
              </a:rPr>
              <a:t>Неправильная распашка земель и неумеренный выпас скота не только привели к гибели естественных сообществ, но и усилили водную и ветровую эрозию почв и обмеление рек</a:t>
            </a:r>
          </a:p>
        </p:txBody>
      </p:sp>
      <p:pic>
        <p:nvPicPr>
          <p:cNvPr id="23556" name="Рисунок 7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9125" y="6286500"/>
            <a:ext cx="563563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692150"/>
            <a:ext cx="7416800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79" name="Рисунок 12" descr="Рисунок1.emf">
            <a:hlinkClick r:id="" action="ppaction://noaction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6381750"/>
            <a:ext cx="563563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1042988" y="836613"/>
            <a:ext cx="7058025" cy="526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2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lnSpc>
                <a:spcPct val="150000"/>
              </a:lnSpc>
              <a:spcBef>
                <a:spcPct val="0"/>
              </a:spcBef>
              <a:buClrTx/>
              <a:buFontTx/>
              <a:buNone/>
            </a:pPr>
            <a:r>
              <a:rPr lang="ru-RU" altLang="ru-RU" sz="3200">
                <a:solidFill>
                  <a:schemeClr val="tx1"/>
                </a:solidFill>
                <a:latin typeface="Monotype Corsiva" panose="03010101010201010101" pitchFamily="66" charset="0"/>
              </a:rPr>
              <a:t>Согласно </a:t>
            </a:r>
            <a:r>
              <a:rPr lang="ru-RU" altLang="ru-RU" sz="3200" b="1">
                <a:solidFill>
                  <a:schemeClr val="tx1"/>
                </a:solidFill>
                <a:latin typeface="Monotype Corsiva" panose="03010101010201010101" pitchFamily="66" charset="0"/>
              </a:rPr>
              <a:t>статье 11 </a:t>
            </a:r>
            <a:r>
              <a:rPr lang="ru-RU" altLang="ru-RU" sz="3200">
                <a:solidFill>
                  <a:schemeClr val="tx1"/>
                </a:solidFill>
                <a:latin typeface="Monotype Corsiva" panose="03010101010201010101" pitchFamily="66" charset="0"/>
              </a:rPr>
              <a:t>Закона </a:t>
            </a:r>
            <a:r>
              <a:rPr lang="ru-RU" altLang="ru-RU" sz="3200" b="1">
                <a:solidFill>
                  <a:schemeClr val="tx1"/>
                </a:solidFill>
                <a:latin typeface="Monotype Corsiva" panose="03010101010201010101" pitchFamily="66" charset="0"/>
              </a:rPr>
              <a:t>«Об охране окружающей среды»</a:t>
            </a:r>
            <a:r>
              <a:rPr lang="ru-RU" altLang="ru-RU" sz="3200">
                <a:solidFill>
                  <a:schemeClr val="tx1"/>
                </a:solidFill>
                <a:latin typeface="Monotype Corsiva" panose="03010101010201010101" pitchFamily="66" charset="0"/>
              </a:rPr>
              <a:t> - ”Каждый гражданин имеет право на охрану здоровья от неблагоприятного воздействия окружающей природной среды, вызванного хозяйственной или иной деятельностью, аварий, катастроф, стихийных бедствий”.</a:t>
            </a:r>
          </a:p>
        </p:txBody>
      </p:sp>
      <p:pic>
        <p:nvPicPr>
          <p:cNvPr id="7171" name="Рисунок 3" descr="Рисунок1.em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6381750"/>
            <a:ext cx="563563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638002">
            <a:off x="469900" y="758825"/>
            <a:ext cx="3505200" cy="268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573463"/>
            <a:ext cx="4191000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6" name="Прямоугольник 3"/>
          <p:cNvSpPr>
            <a:spLocks noChangeArrowheads="1"/>
          </p:cNvSpPr>
          <p:nvPr/>
        </p:nvSpPr>
        <p:spPr bwMode="auto">
          <a:xfrm>
            <a:off x="4321175" y="765175"/>
            <a:ext cx="4364038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2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>
                <a:solidFill>
                  <a:schemeClr val="tx1"/>
                </a:solidFill>
                <a:latin typeface="Monotype Corsiva" panose="03010101010201010101" pitchFamily="66" charset="0"/>
              </a:rPr>
              <a:t>Комплексная оценка экологической</a:t>
            </a:r>
            <a:r>
              <a:rPr lang="ru-RU" altLang="ru-RU" b="1">
                <a:solidFill>
                  <a:schemeClr val="tx1"/>
                </a:solidFill>
                <a:latin typeface="Monotype Corsiva" panose="03010101010201010101" pitchFamily="66" charset="0"/>
              </a:rPr>
              <a:t> </a:t>
            </a:r>
            <a:r>
              <a:rPr lang="ru-RU" altLang="ru-RU">
                <a:solidFill>
                  <a:schemeClr val="tx1"/>
                </a:solidFill>
                <a:latin typeface="Monotype Corsiva" panose="03010101010201010101" pitchFamily="66" charset="0"/>
              </a:rPr>
              <a:t>ситуации в России с помощью картографии показала, что более 40%территории страны относится к очень высоким, высоким и средним рангом экологической напряженности</a:t>
            </a:r>
            <a:r>
              <a:rPr lang="ru-RU" altLang="ru-RU" sz="1800">
                <a:solidFill>
                  <a:schemeClr val="tx1"/>
                </a:solidFill>
                <a:latin typeface="Arial" panose="020B0604020202020204" pitchFamily="34" charset="0"/>
              </a:rPr>
              <a:t>. </a:t>
            </a:r>
          </a:p>
        </p:txBody>
      </p:sp>
      <p:pic>
        <p:nvPicPr>
          <p:cNvPr id="8197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677499">
            <a:off x="4924425" y="3556000"/>
            <a:ext cx="3748088" cy="2497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Рисунок 5" descr="Рисунок1.emf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6381750"/>
            <a:ext cx="563563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ChangeArrowheads="1"/>
          </p:cNvSpPr>
          <p:nvPr/>
        </p:nvSpPr>
        <p:spPr bwMode="auto">
          <a:xfrm>
            <a:off x="4251325" y="4763"/>
            <a:ext cx="64135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indent="45085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2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endParaRPr lang="ru-RU" altLang="ru-RU" sz="1400">
              <a:solidFill>
                <a:srgbClr val="000000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endParaRPr lang="ru-RU" altLang="ru-RU" sz="9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9219" name="Rectangle 2"/>
          <p:cNvSpPr>
            <a:spLocks noChangeArrowheads="1"/>
          </p:cNvSpPr>
          <p:nvPr/>
        </p:nvSpPr>
        <p:spPr bwMode="auto">
          <a:xfrm>
            <a:off x="320675" y="742950"/>
            <a:ext cx="84994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indent="45085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2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2800" b="1" u="sng">
                <a:solidFill>
                  <a:srgbClr val="00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Виды негативного воздействия на окружающую среду:</a:t>
            </a:r>
            <a:endParaRPr lang="ru-RU" altLang="ru-RU" sz="2800" b="1" u="sng">
              <a:solidFill>
                <a:schemeClr val="tx1"/>
              </a:solidFill>
              <a:latin typeface="Monotype Corsiva" panose="03010101010201010101" pitchFamily="66" charset="0"/>
            </a:endParaRPr>
          </a:p>
        </p:txBody>
      </p:sp>
      <p:sp>
        <p:nvSpPr>
          <p:cNvPr id="9220" name="Прямоугольник 11"/>
          <p:cNvSpPr>
            <a:spLocks noChangeArrowheads="1"/>
          </p:cNvSpPr>
          <p:nvPr/>
        </p:nvSpPr>
        <p:spPr bwMode="auto">
          <a:xfrm>
            <a:off x="539750" y="1125538"/>
            <a:ext cx="7848600" cy="517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2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ru-RU" altLang="ru-RU" b="1">
                <a:solidFill>
                  <a:srgbClr val="00000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выбросы в атмосферу загрязняющих веществ;</a:t>
            </a:r>
          </a:p>
          <a:p>
            <a:pPr>
              <a:lnSpc>
                <a:spcPct val="150000"/>
              </a:lnSpc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ru-RU" altLang="ru-RU" b="1">
                <a:solidFill>
                  <a:srgbClr val="00000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сбросы загрязняющих веществ в поверхностные  и подземные водные объекты;</a:t>
            </a:r>
          </a:p>
          <a:p>
            <a:pPr>
              <a:lnSpc>
                <a:spcPct val="150000"/>
              </a:lnSpc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ru-RU" altLang="ru-RU" b="1">
                <a:solidFill>
                  <a:srgbClr val="00000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загрязнение недр, почв;</a:t>
            </a:r>
          </a:p>
          <a:p>
            <a:pPr>
              <a:lnSpc>
                <a:spcPct val="150000"/>
              </a:lnSpc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ru-RU" altLang="ru-RU" b="1">
                <a:solidFill>
                  <a:srgbClr val="00000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размещение отходов производств и потребления;</a:t>
            </a:r>
          </a:p>
          <a:p>
            <a:pPr>
              <a:lnSpc>
                <a:spcPct val="150000"/>
              </a:lnSpc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ru-RU" altLang="ru-RU" b="1">
                <a:solidFill>
                  <a:srgbClr val="00000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загрязнение окружающей среды шумом, теплом, электромагнитными, ионизирующими и другими видами физических воздействий;</a:t>
            </a:r>
          </a:p>
          <a:p>
            <a:pPr>
              <a:lnSpc>
                <a:spcPct val="150000"/>
              </a:lnSpc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ru-RU" altLang="ru-RU" b="1">
                <a:solidFill>
                  <a:srgbClr val="00000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иные виды негативного воздействия на окружающую среду. </a:t>
            </a:r>
          </a:p>
        </p:txBody>
      </p:sp>
      <p:pic>
        <p:nvPicPr>
          <p:cNvPr id="9221" name="Рисунок 12" descr="Рисунок1.em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6381750"/>
            <a:ext cx="563563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"/>
          <p:cNvSpPr>
            <a:spLocks noChangeArrowheads="1"/>
          </p:cNvSpPr>
          <p:nvPr/>
        </p:nvSpPr>
        <p:spPr bwMode="auto">
          <a:xfrm>
            <a:off x="684213" y="395288"/>
            <a:ext cx="7920037" cy="563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indent="244475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tabLst>
                <a:tab pos="457200" algn="l"/>
              </a:tabLst>
              <a:defRPr sz="2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tabLst>
                <a:tab pos="457200" algn="l"/>
              </a:tabLst>
              <a:defRPr sz="22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tabLst>
                <a:tab pos="457200" algn="l"/>
              </a:tabLst>
              <a:defRPr sz="20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tabLst>
                <a:tab pos="457200" algn="l"/>
              </a:tabLst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tabLst>
                <a:tab pos="457200" algn="l"/>
              </a:tabLst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tabLst>
                <a:tab pos="457200" algn="l"/>
              </a:tabLst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tabLst>
                <a:tab pos="457200" algn="l"/>
              </a:tabLst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tabLst>
                <a:tab pos="457200" algn="l"/>
              </a:tabLst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tabLst>
                <a:tab pos="457200" algn="l"/>
              </a:tabLst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lnSpc>
                <a:spcPct val="150000"/>
              </a:lnSpc>
              <a:spcBef>
                <a:spcPct val="0"/>
              </a:spcBef>
              <a:buClrTx/>
              <a:buFontTx/>
              <a:buNone/>
            </a:pPr>
            <a:r>
              <a:rPr lang="ru-RU" altLang="ru-RU" b="1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Антропогенные факторы:</a:t>
            </a:r>
            <a:endParaRPr lang="ru-RU" altLang="ru-RU">
              <a:solidFill>
                <a:schemeClr val="tx1"/>
              </a:solidFill>
              <a:latin typeface="Monotype Corsiva" panose="03010101010201010101" pitchFamily="66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ClrTx/>
              <a:buFontTx/>
              <a:buChar char="•"/>
            </a:pPr>
            <a:r>
              <a:rPr lang="ru-RU" altLang="ru-RU" b="1" i="1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Физические</a:t>
            </a:r>
            <a:r>
              <a:rPr lang="ru-RU" altLang="ru-RU" b="1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:</a:t>
            </a:r>
            <a:r>
              <a:rPr lang="ru-RU" altLang="ru-RU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использование атомной энергии, перемещение в поездах и самолётах, влияние шума и вибрации</a:t>
            </a:r>
            <a:endParaRPr lang="ru-RU" altLang="ru-RU">
              <a:solidFill>
                <a:schemeClr val="tx1"/>
              </a:solidFill>
              <a:latin typeface="Monotype Corsiva" panose="03010101010201010101" pitchFamily="66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ClrTx/>
              <a:buFontTx/>
              <a:buChar char="•"/>
            </a:pPr>
            <a:r>
              <a:rPr lang="ru-RU" altLang="ru-RU" b="1" i="1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Химические</a:t>
            </a:r>
            <a:r>
              <a:rPr lang="ru-RU" altLang="ru-RU" b="1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: </a:t>
            </a:r>
            <a:r>
              <a:rPr lang="ru-RU" altLang="ru-RU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использование минеральных удобрений и ядохимикатов, загрязнение оболочек Земли отходами промышленности и транспорта</a:t>
            </a:r>
            <a:endParaRPr lang="ru-RU" altLang="ru-RU">
              <a:solidFill>
                <a:schemeClr val="tx1"/>
              </a:solidFill>
              <a:latin typeface="Monotype Corsiva" panose="03010101010201010101" pitchFamily="66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ClrTx/>
              <a:buFontTx/>
              <a:buChar char="•"/>
            </a:pPr>
            <a:r>
              <a:rPr lang="ru-RU" altLang="ru-RU" b="1" i="1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Биологические</a:t>
            </a:r>
            <a:r>
              <a:rPr lang="ru-RU" altLang="ru-RU" b="1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: </a:t>
            </a:r>
            <a:r>
              <a:rPr lang="ru-RU" altLang="ru-RU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продукты питания; организмы, для которых человек может быть средой обитания или источником питания</a:t>
            </a:r>
            <a:endParaRPr lang="ru-RU" altLang="ru-RU">
              <a:solidFill>
                <a:schemeClr val="tx1"/>
              </a:solidFill>
              <a:latin typeface="Monotype Corsiva" panose="03010101010201010101" pitchFamily="66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ClrTx/>
              <a:buFontTx/>
              <a:buChar char="•"/>
            </a:pPr>
            <a:r>
              <a:rPr lang="ru-RU" altLang="ru-RU" b="1" i="1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Социальные</a:t>
            </a:r>
            <a:r>
              <a:rPr lang="ru-RU" altLang="ru-RU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: связанные с отношениями людей и жизнью в обществе.</a:t>
            </a:r>
            <a:endParaRPr lang="ru-RU" altLang="ru-RU">
              <a:solidFill>
                <a:schemeClr val="tx1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10243" name="Рисунок 12" descr="Рисунок1.em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6381750"/>
            <a:ext cx="563563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1" descr="5bb4f5dc407b67c818aa9c0a52b_prev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1650" y="141288"/>
            <a:ext cx="5619750" cy="590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Рисунок 2" descr="кнопка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92150"/>
            <a:ext cx="895350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Рисунок 3" descr="кнопка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6197600"/>
            <a:ext cx="895350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Рисунок 4" descr="кнопка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692150"/>
            <a:ext cx="893762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Схема 3"/>
          <p:cNvGraphicFramePr/>
          <p:nvPr/>
        </p:nvGraphicFramePr>
        <p:xfrm>
          <a:off x="270644" y="661373"/>
          <a:ext cx="1223814" cy="3385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7" name="Схема 6"/>
          <p:cNvGraphicFramePr/>
          <p:nvPr/>
        </p:nvGraphicFramePr>
        <p:xfrm>
          <a:off x="7885113" y="692150"/>
          <a:ext cx="880057" cy="3077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graphicFrame>
        <p:nvGraphicFramePr>
          <p:cNvPr id="5" name="Схема 4">
            <a:hlinkClick r:id="rId14" action="ppaction://hlinksldjump"/>
          </p:cNvPr>
          <p:cNvGraphicFramePr/>
          <p:nvPr/>
        </p:nvGraphicFramePr>
        <p:xfrm>
          <a:off x="3361507" y="6208811"/>
          <a:ext cx="1080318" cy="3077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5" r:lo="rId16" r:qs="rId17" r:cs="rId18"/>
          </a:graphicData>
        </a:graphic>
      </p:graphicFrame>
      <p:pic>
        <p:nvPicPr>
          <p:cNvPr id="11273" name="Рисунок 1">
            <a:hlinkClick r:id="rId20" action="ppaction://hlinksldjump"/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6197600"/>
            <a:ext cx="895350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4" name="Picture 10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5113" y="3248025"/>
            <a:ext cx="993775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Схема 5"/>
          <p:cNvGraphicFramePr/>
          <p:nvPr/>
        </p:nvGraphicFramePr>
        <p:xfrm>
          <a:off x="5508104" y="6202173"/>
          <a:ext cx="1080120" cy="276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3" r:lo="rId24" r:qs="rId25" r:cs="rId2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Рисунок 1" descr="1253787115_index0007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557338"/>
            <a:ext cx="5037137" cy="395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TextBox 2"/>
          <p:cNvSpPr txBox="1">
            <a:spLocks noChangeArrowheads="1"/>
          </p:cNvSpPr>
          <p:nvPr/>
        </p:nvSpPr>
        <p:spPr bwMode="auto">
          <a:xfrm>
            <a:off x="1044575" y="587375"/>
            <a:ext cx="34559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2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2800" b="1">
                <a:solidFill>
                  <a:schemeClr val="tx1"/>
                </a:solidFill>
                <a:latin typeface="Monotype Corsiva" panose="03010101010201010101" pitchFamily="66" charset="0"/>
              </a:rPr>
              <a:t>Радиоактивные</a:t>
            </a:r>
            <a:r>
              <a:rPr lang="ru-RU" altLang="ru-RU" sz="2800" b="1" i="1">
                <a:solidFill>
                  <a:schemeClr val="tx1"/>
                </a:solidFill>
                <a:latin typeface="Monotype Corsiva" panose="03010101010201010101" pitchFamily="66" charset="0"/>
              </a:rPr>
              <a:t> отходы</a:t>
            </a:r>
          </a:p>
        </p:txBody>
      </p:sp>
      <p:sp>
        <p:nvSpPr>
          <p:cNvPr id="12292" name="TextBox 3"/>
          <p:cNvSpPr txBox="1">
            <a:spLocks noChangeArrowheads="1"/>
          </p:cNvSpPr>
          <p:nvPr/>
        </p:nvSpPr>
        <p:spPr bwMode="auto">
          <a:xfrm>
            <a:off x="5292725" y="893763"/>
            <a:ext cx="3600450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2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lnSpc>
                <a:spcPct val="150000"/>
              </a:lnSpc>
              <a:spcBef>
                <a:spcPct val="0"/>
              </a:spcBef>
              <a:buClrTx/>
              <a:buFontTx/>
              <a:buNone/>
            </a:pPr>
            <a:r>
              <a:rPr lang="ru-RU" altLang="ru-RU">
                <a:solidFill>
                  <a:schemeClr val="tx1"/>
                </a:solidFill>
                <a:latin typeface="Calibri" panose="020F0502020204030204" pitchFamily="34" charset="0"/>
              </a:rPr>
              <a:t>  </a:t>
            </a:r>
            <a:r>
              <a:rPr lang="ru-RU" altLang="ru-RU">
                <a:solidFill>
                  <a:schemeClr val="tx1"/>
                </a:solidFill>
                <a:latin typeface="Monotype Corsiva" panose="03010101010201010101" pitchFamily="66" charset="0"/>
              </a:rPr>
              <a:t>    </a:t>
            </a:r>
            <a:r>
              <a:rPr lang="ru-RU" altLang="ru-RU" sz="2000">
                <a:solidFill>
                  <a:schemeClr val="tx1"/>
                </a:solidFill>
                <a:latin typeface="Monotype Corsiva" panose="03010101010201010101" pitchFamily="66" charset="0"/>
              </a:rPr>
              <a:t>Антропогенными источниками ионизирующих излучений являются ядерные взрывы, атомная энергетика, включая объекты по переработке и захоронению ее отходов, установки рентгеноскопии в промышленности и медицине, теплоэнергетические устройства, работающие на угле.</a:t>
            </a: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>
                <a:solidFill>
                  <a:schemeClr val="tx1"/>
                </a:solidFill>
                <a:latin typeface="Monotype Corsiva" panose="03010101010201010101" pitchFamily="66" charset="0"/>
              </a:rPr>
              <a:t>    </a:t>
            </a:r>
            <a:endParaRPr lang="ru-RU" altLang="ru-RU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pic>
        <p:nvPicPr>
          <p:cNvPr id="12293" name="Рисунок 12" descr="Рисунок1.emf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6381750"/>
            <a:ext cx="563563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630238"/>
            <a:ext cx="3744913" cy="526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Прямоугольник 3"/>
          <p:cNvSpPr>
            <a:spLocks noChangeArrowheads="1"/>
          </p:cNvSpPr>
          <p:nvPr/>
        </p:nvSpPr>
        <p:spPr bwMode="auto">
          <a:xfrm>
            <a:off x="4356100" y="1196975"/>
            <a:ext cx="4356100" cy="440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2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2800">
                <a:solidFill>
                  <a:schemeClr val="tx1"/>
                </a:solidFill>
                <a:latin typeface="Monotype Corsiva" panose="03010101010201010101" pitchFamily="66" charset="0"/>
              </a:rPr>
              <a:t>	На территории России действуют 9 АЭС. </a:t>
            </a: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2800">
                <a:solidFill>
                  <a:schemeClr val="tx1"/>
                </a:solidFill>
                <a:latin typeface="Monotype Corsiva" panose="03010101010201010101" pitchFamily="66" charset="0"/>
              </a:rPr>
              <a:t> 	Одной из наиболее острых экологических проблем в стране - проблема радиоактивных отходов. Ни одна АЭС не имеет полного комплекта установок для подготовки отходов к захоронению. </a:t>
            </a:r>
          </a:p>
        </p:txBody>
      </p:sp>
      <p:pic>
        <p:nvPicPr>
          <p:cNvPr id="13316" name="Рисунок 12" descr="Рисунок1.emf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6381750"/>
            <a:ext cx="563563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836613"/>
            <a:ext cx="5111750" cy="482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Прямоугольник 2"/>
          <p:cNvSpPr>
            <a:spLocks noChangeArrowheads="1"/>
          </p:cNvSpPr>
          <p:nvPr/>
        </p:nvSpPr>
        <p:spPr bwMode="auto">
          <a:xfrm>
            <a:off x="5464175" y="476250"/>
            <a:ext cx="3500438" cy="526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2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lnSpc>
                <a:spcPct val="150000"/>
              </a:lnSpc>
              <a:spcBef>
                <a:spcPct val="0"/>
              </a:spcBef>
              <a:buClrTx/>
              <a:buFontTx/>
              <a:buNone/>
            </a:pPr>
            <a:r>
              <a:rPr lang="ru-RU" altLang="ru-RU" sz="2800">
                <a:solidFill>
                  <a:schemeClr val="tx1"/>
                </a:solidFill>
                <a:latin typeface="Monotype Corsiva" panose="03010101010201010101" pitchFamily="66" charset="0"/>
              </a:rPr>
              <a:t>	Средняя облучаемость населения на территории России и стран СНГ в 1,7 раза больше глобальной из-за более высокого естественного и технозависимого фона</a:t>
            </a:r>
            <a:r>
              <a:rPr lang="ru-RU" altLang="ru-RU" sz="1800">
                <a:solidFill>
                  <a:schemeClr val="tx1"/>
                </a:solidFill>
                <a:latin typeface="Arial" panose="020B0604020202020204" pitchFamily="34" charset="0"/>
              </a:rPr>
              <a:t>.</a:t>
            </a:r>
          </a:p>
        </p:txBody>
      </p:sp>
      <p:pic>
        <p:nvPicPr>
          <p:cNvPr id="14340" name="Рисунок 4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6237288"/>
            <a:ext cx="574675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325</TotalTime>
  <Words>517</Words>
  <Application>Microsoft Office PowerPoint</Application>
  <PresentationFormat>Экран (4:3)</PresentationFormat>
  <Paragraphs>46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6" baseType="lpstr">
      <vt:lpstr>Arial</vt:lpstr>
      <vt:lpstr>Impact</vt:lpstr>
      <vt:lpstr>Times New Roman</vt:lpstr>
      <vt:lpstr>Calibri</vt:lpstr>
      <vt:lpstr>Monotype Corsiva</vt:lpstr>
      <vt:lpstr>Wingdings</vt:lpstr>
      <vt:lpstr>NewsPrint</vt:lpstr>
      <vt:lpstr>Авторы: учащиеся 7-2 класса  ГБОУ гимназии № 513 Невского района Санкт-Петербурга  Иванова Екатерина, Расулов Тимур Руководитель: Ковалева Светлана Геннадьевна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Загрязнение атмосферы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Светлана Ковалева</dc:creator>
  <cp:lastModifiedBy>Светлана Ковалева</cp:lastModifiedBy>
  <cp:revision>42</cp:revision>
  <dcterms:modified xsi:type="dcterms:W3CDTF">2022-11-14T22:47:33Z</dcterms:modified>
</cp:coreProperties>
</file>