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</p:sldMasterIdLst>
  <p:sldIdLst>
    <p:sldId id="265" r:id="rId8"/>
    <p:sldId id="258" r:id="rId9"/>
    <p:sldId id="259" r:id="rId10"/>
    <p:sldId id="263" r:id="rId11"/>
    <p:sldId id="267" r:id="rId12"/>
    <p:sldId id="260" r:id="rId13"/>
    <p:sldId id="261" r:id="rId14"/>
    <p:sldId id="262" r:id="rId15"/>
    <p:sldId id="264" r:id="rId16"/>
    <p:sldId id="25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1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5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39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8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68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51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124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71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80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549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45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94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895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42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510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47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1729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363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69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371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441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3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603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3811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848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61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395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27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6243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991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72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571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996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493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504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855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488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926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276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416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019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965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2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0007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6372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953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776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672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208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522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D804D-BCC4-4FA0-B51C-2A888CF1A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734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8D411-0406-462A-BF00-DF57B8F4BF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656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D41B-EBA8-4C27-8742-C5EB37305D7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197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37AE-43C1-4377-8056-057357E699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6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0380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CCEC-EA08-417E-A377-354E334434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7564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F612-98D6-4383-8F27-D4865D7D89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79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121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103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722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B028C-44EA-46DA-9B37-44EEB05F1B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595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8DCF-671C-4C7D-B9D4-F468BC1D85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367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D804D-BCC4-4FA0-B51C-2A888CF1A920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196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D411-0406-462A-BF00-DF57B8F4BFB1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635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D41B-EBA8-4C27-8742-C5EB37305D72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8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EE879-7C17-4841-AAA1-D3F759578C9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070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37AE-43C1-4377-8056-057357E6991C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460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CCEC-EA08-417E-A377-354E3344341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1679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9F612-98D6-4383-8F27-D4865D7D8951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559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879-7C17-4841-AAA1-D3F759578C96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599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E1A8E-6D3A-47A3-B812-B941AC6C8920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28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53241-5ECB-49B2-8F51-37057F5BFD5A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692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028C-44EA-46DA-9B37-44EEB05F1BA7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720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48DCF-671C-4C7D-B9D4-F468BC1D85E7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2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1A8E-6D3A-47A3-B812-B941AC6C89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3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53241-5ECB-49B2-8F51-37057F5BFD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1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51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76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8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4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0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3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167C74-ECBE-434B-BE96-178AEB023D0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4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7228" y="117693"/>
            <a:ext cx="1016991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«Серебряной горы хозяйка»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«Малахитовая коробочка»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</a:t>
            </a:r>
            <a:r>
              <a:rPr lang="ru-RU" sz="5400" b="1" i="1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Зеленушкин</a:t>
            </a: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колодец»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«Про  Малого полоза»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«Золотое  копытце»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«Бирюзовая змейка"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«Хрустальный цветок»</a:t>
            </a:r>
            <a:endParaRPr lang="ru-RU" sz="5400" b="1" dirty="0">
              <a:solidFill>
                <a:srgbClr val="008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«Девчушка-</a:t>
            </a:r>
            <a:r>
              <a:rPr lang="ru-RU" sz="5400" b="1" i="1" dirty="0" err="1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Огневушка</a:t>
            </a:r>
            <a:r>
              <a:rPr lang="ru-RU" sz="5400" b="1" i="1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»</a:t>
            </a:r>
            <a:endParaRPr lang="ru-RU" sz="5400" b="1" dirty="0">
              <a:solidFill>
                <a:srgbClr val="008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69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3" b="1779"/>
          <a:stretch>
            <a:fillRect/>
          </a:stretch>
        </p:blipFill>
        <p:spPr bwMode="auto">
          <a:xfrm>
            <a:off x="1524001" y="0"/>
            <a:ext cx="4657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415805" y="1664088"/>
            <a:ext cx="5437942" cy="404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… Он в светлой памяти народа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Останется всегда живой.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И будут жить веками были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В чудесном малахите строк,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И не завянет на могиле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</a:rPr>
              <a:t>Чудесный каменный цветок.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8000"/>
                </a:solidFill>
              </a:rPr>
              <a:t>                                   Е. </a:t>
            </a:r>
            <a:r>
              <a:rPr lang="ru-RU" altLang="ru-RU" sz="2400" b="1" dirty="0" err="1">
                <a:solidFill>
                  <a:srgbClr val="008000"/>
                </a:solidFill>
              </a:rPr>
              <a:t>Хоринская</a:t>
            </a:r>
            <a:endParaRPr lang="ru-RU" altLang="ru-RU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5125" name="WordArt 5" descr="Бумажный пакет"/>
          <p:cNvSpPr>
            <a:spLocks noChangeArrowheads="1" noChangeShapeType="1" noTextEdit="1"/>
          </p:cNvSpPr>
          <p:nvPr/>
        </p:nvSpPr>
        <p:spPr bwMode="auto">
          <a:xfrm rot="-146701">
            <a:off x="1919288" y="5013325"/>
            <a:ext cx="7561262" cy="167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2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Павел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Бажов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847850" y="1"/>
            <a:ext cx="8559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>
                <a:solidFill>
                  <a:srgbClr val="33CC33"/>
                </a:solidFill>
              </a:rPr>
              <a:t>«</a:t>
            </a:r>
            <a:r>
              <a:rPr lang="ru-RU" altLang="ru-RU" sz="4000" b="1" i="1">
                <a:solidFill>
                  <a:srgbClr val="33CC33"/>
                </a:solidFill>
              </a:rPr>
              <a:t>Колдун уральский бородатый</a:t>
            </a:r>
            <a:r>
              <a:rPr lang="ru-RU" altLang="ru-RU" sz="4000" b="1">
                <a:solidFill>
                  <a:srgbClr val="33CC33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8362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631950" y="1376965"/>
            <a:ext cx="8928100" cy="275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000000"/>
                </a:solidFill>
              </a:rPr>
              <a:t>Свою автобиографию писатель разместил на трёх страницах, но о его жизни написаны десятки книг. 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000000"/>
                </a:solidFill>
              </a:rPr>
              <a:t>«…</a:t>
            </a:r>
            <a:r>
              <a:rPr lang="ru-RU" altLang="ru-RU" sz="2400" b="1" i="1">
                <a:solidFill>
                  <a:srgbClr val="000000"/>
                </a:solidFill>
              </a:rPr>
              <a:t>Родился 27 января (15 по старому стилю) 1879 г. в Сысертском заводе бывшего Екатеринбургского уезда, Пермской области. Отец по сословию считался крестьянином, но работал на заводе… мать кроме домашнего хозяйства занималась рукоделием «на заказчика</a:t>
            </a:r>
            <a:r>
              <a:rPr lang="ru-RU" altLang="ru-RU" sz="2400" b="1">
                <a:solidFill>
                  <a:srgbClr val="000000"/>
                </a:solidFill>
              </a:rPr>
              <a:t>».</a:t>
            </a:r>
          </a:p>
        </p:txBody>
      </p:sp>
      <p:pic>
        <p:nvPicPr>
          <p:cNvPr id="4157" name="Picture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4149726"/>
            <a:ext cx="3673475" cy="225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4158" name="Picture 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4149725"/>
            <a:ext cx="3657600" cy="221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159" name="Rectangle 63"/>
          <p:cNvSpPr>
            <a:spLocks noChangeArrowheads="1"/>
          </p:cNvSpPr>
          <p:nvPr/>
        </p:nvSpPr>
        <p:spPr bwMode="auto">
          <a:xfrm>
            <a:off x="2063751" y="6491288"/>
            <a:ext cx="3249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</a:rPr>
              <a:t>Дом Бажовых, г.Сысерть</a:t>
            </a: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6003926" y="6491288"/>
            <a:ext cx="4664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</a:rPr>
              <a:t>Комната в доме Бажовых, г.Сысерть</a:t>
            </a:r>
            <a:r>
              <a:rPr lang="ru-RU" alt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61" name="Rectangle 65"/>
          <p:cNvSpPr>
            <a:spLocks noChangeArrowheads="1"/>
          </p:cNvSpPr>
          <p:nvPr/>
        </p:nvSpPr>
        <p:spPr bwMode="auto">
          <a:xfrm>
            <a:off x="1774825" y="0"/>
            <a:ext cx="86423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>
                <a:solidFill>
                  <a:srgbClr val="33CC33"/>
                </a:solidFill>
              </a:rPr>
              <a:t>«Работа – она штука долговекая, человек умрёт, а дело его останется».</a:t>
            </a:r>
            <a:r>
              <a:rPr lang="ru-RU" altLang="ru-RU" sz="2400" b="1" i="1">
                <a:solidFill>
                  <a:srgbClr val="33CC33"/>
                </a:solidFill>
              </a:rPr>
              <a:t> </a:t>
            </a:r>
            <a:endParaRPr lang="ru-RU" altLang="ru-RU" sz="2400">
              <a:solidFill>
                <a:srgbClr val="33CC33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33CC33"/>
                </a:solidFill>
              </a:rPr>
              <a:t>П.П. Бажов</a:t>
            </a:r>
          </a:p>
        </p:txBody>
      </p:sp>
    </p:spTree>
    <p:extLst>
      <p:ext uri="{BB962C8B-B14F-4D97-AF65-F5344CB8AC3E}">
        <p14:creationId xmlns:p14="http://schemas.microsoft.com/office/powerpoint/2010/main" val="158958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961225" y="-5209"/>
            <a:ext cx="724268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>
                <a:solidFill>
                  <a:srgbClr val="33CC33"/>
                </a:solidFill>
              </a:rPr>
              <a:t>Воспоминания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>
                <a:solidFill>
                  <a:srgbClr val="33CC33"/>
                </a:solidFill>
              </a:rPr>
              <a:t>                                  современников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92" y="25736"/>
            <a:ext cx="3462066" cy="474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476749" y="1273777"/>
            <a:ext cx="7513967" cy="275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288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«</a:t>
            </a:r>
            <a:r>
              <a:rPr lang="ru-RU" altLang="ru-RU" sz="2400" b="1" i="1" dirty="0">
                <a:solidFill>
                  <a:srgbClr val="000000"/>
                </a:solidFill>
              </a:rPr>
              <a:t>Колдун уральский бородатый</a:t>
            </a:r>
            <a:r>
              <a:rPr lang="ru-RU" altLang="ru-RU" sz="2400" b="1" dirty="0">
                <a:solidFill>
                  <a:srgbClr val="000000"/>
                </a:solidFill>
              </a:rPr>
              <a:t>», – сказал о Павле Петровиче Бажове </a:t>
            </a:r>
            <a:r>
              <a:rPr lang="ru-RU" altLang="ru-RU" sz="2400" b="1" i="1" dirty="0">
                <a:solidFill>
                  <a:srgbClr val="000000"/>
                </a:solidFill>
              </a:rPr>
              <a:t>Демьян</a:t>
            </a:r>
            <a:r>
              <a:rPr lang="ru-RU" altLang="ru-RU" sz="2400" b="1" dirty="0">
                <a:solidFill>
                  <a:srgbClr val="000000"/>
                </a:solidFill>
              </a:rPr>
              <a:t> </a:t>
            </a:r>
            <a:r>
              <a:rPr lang="ru-RU" altLang="ru-RU" sz="2400" b="1" i="1" dirty="0">
                <a:solidFill>
                  <a:srgbClr val="000000"/>
                </a:solidFill>
              </a:rPr>
              <a:t>Бедный</a:t>
            </a:r>
            <a:r>
              <a:rPr lang="ru-RU" altLang="ru-RU" sz="2400" b="1" dirty="0">
                <a:solidFill>
                  <a:srgbClr val="000000"/>
                </a:solidFill>
              </a:rPr>
              <a:t>. 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srgbClr val="000000"/>
              </a:solidFill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В самом деле, даже фамилия Бажов происходит от местного слова «</a:t>
            </a:r>
            <a:r>
              <a:rPr lang="ru-RU" altLang="ru-RU" sz="2400" b="1" dirty="0" err="1">
                <a:solidFill>
                  <a:srgbClr val="000000"/>
                </a:solidFill>
              </a:rPr>
              <a:t>бажить</a:t>
            </a:r>
            <a:r>
              <a:rPr lang="ru-RU" altLang="ru-RU" sz="2400" b="1" dirty="0">
                <a:solidFill>
                  <a:srgbClr val="000000"/>
                </a:solidFill>
              </a:rPr>
              <a:t>» – то есть ворожить, предвещать.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247292" y="4633528"/>
            <a:ext cx="119447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«</a:t>
            </a:r>
            <a:r>
              <a:rPr lang="ru-RU" altLang="ru-RU" sz="2400" b="1" i="1" dirty="0">
                <a:solidFill>
                  <a:srgbClr val="000000"/>
                </a:solidFill>
              </a:rPr>
              <a:t>Поразительно прекрасны эти мифы уральских горнозаводских рабочих. Они овеяны суровым колоритом горной страны на границе между Европой и Азией, страны-шкатулки несметных рудных богатств», – весной 1938 г. писал о «Малахитовой шкатулке</a:t>
            </a:r>
            <a:r>
              <a:rPr lang="ru-RU" altLang="ru-RU" sz="2400" b="1" dirty="0">
                <a:solidFill>
                  <a:srgbClr val="000000"/>
                </a:solidFill>
              </a:rPr>
              <a:t>» московский критик. Виктор Перцов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24000" y="3573463"/>
            <a:ext cx="3246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>
                <a:solidFill>
                  <a:srgbClr val="FFFFFF"/>
                </a:solidFill>
              </a:rPr>
              <a:t>Последняя осень»,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>
                <a:solidFill>
                  <a:srgbClr val="FFFFFF"/>
                </a:solidFill>
              </a:rPr>
              <a:t>Худ. Г.Б. Назаренко, 1973 г.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2465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" y="154161"/>
            <a:ext cx="3435974" cy="444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56478" y="4834054"/>
            <a:ext cx="3048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 err="1">
                <a:solidFill>
                  <a:srgbClr val="008000"/>
                </a:solidFill>
              </a:rPr>
              <a:t>П.П.Бажов</a:t>
            </a:r>
            <a:r>
              <a:rPr lang="ru-RU" altLang="ru-RU" sz="2000" b="1" dirty="0">
                <a:solidFill>
                  <a:srgbClr val="008000"/>
                </a:solidFill>
              </a:rPr>
              <a:t> с супругой Валентиной Александровной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358" y="3475037"/>
            <a:ext cx="4534831" cy="316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8027391" y="6156325"/>
            <a:ext cx="396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 err="1">
                <a:solidFill>
                  <a:srgbClr val="008000"/>
                </a:solidFill>
              </a:rPr>
              <a:t>П.П.Бажов</a:t>
            </a:r>
            <a:r>
              <a:rPr lang="ru-RU" altLang="ru-RU" sz="2000" b="1" dirty="0">
                <a:solidFill>
                  <a:srgbClr val="008000"/>
                </a:solidFill>
              </a:rPr>
              <a:t> с дочерью Ариадной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87" y="0"/>
            <a:ext cx="4921405" cy="316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546888" y="3078162"/>
            <a:ext cx="403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 err="1">
                <a:solidFill>
                  <a:srgbClr val="008000"/>
                </a:solidFill>
              </a:rPr>
              <a:t>П.П.Бажов</a:t>
            </a:r>
            <a:r>
              <a:rPr lang="ru-RU" altLang="ru-RU" sz="2000" b="1" dirty="0">
                <a:solidFill>
                  <a:srgbClr val="008000"/>
                </a:solidFill>
              </a:rPr>
              <a:t> с детьми. 1929 г.</a:t>
            </a:r>
          </a:p>
        </p:txBody>
      </p:sp>
    </p:spTree>
    <p:extLst>
      <p:ext uri="{BB962C8B-B14F-4D97-AF65-F5344CB8AC3E}">
        <p14:creationId xmlns:p14="http://schemas.microsoft.com/office/powerpoint/2010/main" val="3945083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897893" y="-2668"/>
            <a:ext cx="83771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33CC33"/>
                </a:solidFill>
              </a:rPr>
              <a:t>Уникальность творчества П.П.Бажова</a:t>
            </a:r>
            <a:endParaRPr lang="ru-RU" altLang="ru-RU" sz="3200">
              <a:solidFill>
                <a:srgbClr val="33CC33"/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4" y="545516"/>
            <a:ext cx="3560214" cy="621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367213" y="586719"/>
            <a:ext cx="6121400" cy="603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88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Образы сказочных героев Бажова нашли большой отклик во многих видах искусства: театр и кино, станковое и монументальное искусство, скульптура и мелкая пластика, декоративно-прикладное творчество. Герои уральских сказов представлены в камне, чугуне и фарфоре, в мозаичных панно и чеканке по металлу, декоративной росписи и ювелирных изделиях.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Сказы Павла Петровича Бажова так умны и так красивы, что композиторы сочиняют к ним музыку, художники рисуют иллюстрации. </a:t>
            </a:r>
          </a:p>
        </p:txBody>
      </p:sp>
    </p:spTree>
    <p:extLst>
      <p:ext uri="{BB962C8B-B14F-4D97-AF65-F5344CB8AC3E}">
        <p14:creationId xmlns:p14="http://schemas.microsoft.com/office/powerpoint/2010/main" val="112905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514005" y="-2668"/>
            <a:ext cx="28274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33CC33"/>
                </a:solidFill>
              </a:rPr>
              <a:t>Экранизация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06" y="186573"/>
            <a:ext cx="4159747" cy="6637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289719"/>
            <a:ext cx="2755783" cy="319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166" y="3573463"/>
            <a:ext cx="2666573" cy="318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524001" y="9202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750660" y="3275113"/>
            <a:ext cx="5325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srgbClr val="000000"/>
                </a:solidFill>
                <a:cs typeface="Times New Roman" panose="02020603050405020304" pitchFamily="18" charset="0"/>
              </a:rPr>
              <a:t>       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664200" y="1243044"/>
            <a:ext cx="252095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Афиша к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фильму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«Каменный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цветок» и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i="1">
              <a:solidFill>
                <a:srgbClr val="000000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Исполнители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главных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ролей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Тамара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Макарова и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Владимир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>
                <a:solidFill>
                  <a:srgbClr val="000000"/>
                </a:solidFill>
              </a:rPr>
              <a:t>Дружников</a:t>
            </a:r>
          </a:p>
        </p:txBody>
      </p:sp>
    </p:spTree>
    <p:extLst>
      <p:ext uri="{BB962C8B-B14F-4D97-AF65-F5344CB8AC3E}">
        <p14:creationId xmlns:p14="http://schemas.microsoft.com/office/powerpoint/2010/main" val="3385760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51096" y="-2668"/>
            <a:ext cx="37627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33CC33"/>
                </a:solidFill>
              </a:rPr>
              <a:t>Мультипликации:</a:t>
            </a: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67" y="3429000"/>
            <a:ext cx="4062838" cy="331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836" y="164503"/>
            <a:ext cx="3593710" cy="321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49" y="504048"/>
            <a:ext cx="4936274" cy="345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524001" y="7964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016543" y="4108705"/>
            <a:ext cx="4500563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000000"/>
                </a:solidFill>
              </a:rPr>
              <a:t>Кадры из мультфильмов Свердловской киностудии: </a:t>
            </a:r>
            <a:br>
              <a:rPr lang="ru-RU" altLang="ru-RU" sz="2400" b="1" i="1" dirty="0">
                <a:solidFill>
                  <a:srgbClr val="000000"/>
                </a:solidFill>
              </a:rPr>
            </a:br>
            <a:r>
              <a:rPr lang="ru-RU" altLang="ru-RU" sz="2400" b="1" i="1" dirty="0">
                <a:solidFill>
                  <a:srgbClr val="000000"/>
                </a:solidFill>
              </a:rPr>
              <a:t>«Малахитовая шкатулка», «Медной горы хозяйка», «Каменный цветок»</a:t>
            </a:r>
          </a:p>
        </p:txBody>
      </p:sp>
    </p:spTree>
    <p:extLst>
      <p:ext uri="{BB962C8B-B14F-4D97-AF65-F5344CB8AC3E}">
        <p14:creationId xmlns:p14="http://schemas.microsoft.com/office/powerpoint/2010/main" val="206106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4001" y="5296883"/>
            <a:ext cx="21240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FFFFFF"/>
                </a:solidFill>
              </a:rPr>
              <a:t>На могиле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FFFFFF"/>
                </a:solidFill>
              </a:rPr>
              <a:t>писателя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FFFFFF"/>
                </a:solidFill>
              </a:rPr>
              <a:t>поставлен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FFFFFF"/>
                </a:solidFill>
              </a:rPr>
              <a:t>памятник</a:t>
            </a:r>
          </a:p>
        </p:txBody>
      </p:sp>
    </p:spTree>
    <p:extLst>
      <p:ext uri="{BB962C8B-B14F-4D97-AF65-F5344CB8AC3E}">
        <p14:creationId xmlns:p14="http://schemas.microsoft.com/office/powerpoint/2010/main" val="2919813312"/>
      </p:ext>
    </p:extLst>
  </p:cSld>
  <p:clrMapOvr>
    <a:masterClrMapping/>
  </p:clrMapOvr>
</p:sld>
</file>

<file path=ppt/theme/theme1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418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Times New Roman</vt:lpstr>
      <vt:lpstr>Wingdings 2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Maria</cp:lastModifiedBy>
  <cp:revision>8</cp:revision>
  <dcterms:created xsi:type="dcterms:W3CDTF">2019-01-15T06:55:17Z</dcterms:created>
  <dcterms:modified xsi:type="dcterms:W3CDTF">2022-11-15T10:53:34Z</dcterms:modified>
</cp:coreProperties>
</file>