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6" r:id="rId9"/>
    <p:sldId id="262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44" autoAdjust="0"/>
    <p:restoredTop sz="94660"/>
  </p:normalViewPr>
  <p:slideViewPr>
    <p:cSldViewPr snapToGrid="0">
      <p:cViewPr varScale="1">
        <p:scale>
          <a:sx n="69" d="100"/>
          <a:sy n="69" d="100"/>
        </p:scale>
        <p:origin x="71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31960-0FE8-4EC9-9BDA-4B8F52F6EDC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183D0-552A-4126-A86F-C7FE17C09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476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31960-0FE8-4EC9-9BDA-4B8F52F6EDC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183D0-552A-4126-A86F-C7FE17C09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200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31960-0FE8-4EC9-9BDA-4B8F52F6EDC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183D0-552A-4126-A86F-C7FE17C09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483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31960-0FE8-4EC9-9BDA-4B8F52F6EDC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183D0-552A-4126-A86F-C7FE17C0931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72336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31960-0FE8-4EC9-9BDA-4B8F52F6EDC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183D0-552A-4126-A86F-C7FE17C09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84650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31960-0FE8-4EC9-9BDA-4B8F52F6EDC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183D0-552A-4126-A86F-C7FE17C09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7065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31960-0FE8-4EC9-9BDA-4B8F52F6EDC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183D0-552A-4126-A86F-C7FE17C09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6833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31960-0FE8-4EC9-9BDA-4B8F52F6EDC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183D0-552A-4126-A86F-C7FE17C09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3931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31960-0FE8-4EC9-9BDA-4B8F52F6EDC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183D0-552A-4126-A86F-C7FE17C09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868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31960-0FE8-4EC9-9BDA-4B8F52F6EDC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183D0-552A-4126-A86F-C7FE17C09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290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31960-0FE8-4EC9-9BDA-4B8F52F6EDC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183D0-552A-4126-A86F-C7FE17C09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412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31960-0FE8-4EC9-9BDA-4B8F52F6EDC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183D0-552A-4126-A86F-C7FE17C09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97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31960-0FE8-4EC9-9BDA-4B8F52F6EDC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183D0-552A-4126-A86F-C7FE17C09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462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31960-0FE8-4EC9-9BDA-4B8F52F6EDC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183D0-552A-4126-A86F-C7FE17C09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973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31960-0FE8-4EC9-9BDA-4B8F52F6EDC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183D0-552A-4126-A86F-C7FE17C09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8078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31960-0FE8-4EC9-9BDA-4B8F52F6EDC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183D0-552A-4126-A86F-C7FE17C09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80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31960-0FE8-4EC9-9BDA-4B8F52F6EDC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183D0-552A-4126-A86F-C7FE17C09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365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E31960-0FE8-4EC9-9BDA-4B8F52F6EDC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8183D0-552A-4126-A86F-C7FE17C09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263429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krasotaimedicina.ru/diseases/zabolevanija_pulmonology/asthma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krasotaimedicina.ru/diseases/infectious/streptococcal" TargetMode="External"/><Relationship Id="rId3" Type="http://schemas.openxmlformats.org/officeDocument/2006/relationships/hyperlink" Target="https://www.krasotaimedicina.ru/diseases/children/atopic-dermatitis" TargetMode="External"/><Relationship Id="rId7" Type="http://schemas.openxmlformats.org/officeDocument/2006/relationships/hyperlink" Target="https://www.krasotaimedicina.ru/diseases/children/viral-respiratory-infection" TargetMode="External"/><Relationship Id="rId12" Type="http://schemas.openxmlformats.org/officeDocument/2006/relationships/hyperlink" Target="https://www.krasotaimedicina.ru/diseases/zabolevanija_neurology/meteosensitivity" TargetMode="External"/><Relationship Id="rId2" Type="http://schemas.openxmlformats.org/officeDocument/2006/relationships/hyperlink" Target="https://www.krasotaimedicina.ru/diseases/children/pollinosi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krasotaimedicina.ru/diseases/children/influenza" TargetMode="External"/><Relationship Id="rId11" Type="http://schemas.openxmlformats.org/officeDocument/2006/relationships/hyperlink" Target="https://www.krasotaimedicina.ru/diseases/zabolevanija_pulmonology/bronchospasm" TargetMode="External"/><Relationship Id="rId5" Type="http://schemas.openxmlformats.org/officeDocument/2006/relationships/hyperlink" Target="https://www.krasotaimedicina.ru/diseases/allergic/food-allergy" TargetMode="External"/><Relationship Id="rId10" Type="http://schemas.openxmlformats.org/officeDocument/2006/relationships/hyperlink" Target="https://www.krasotaimedicina.ru/diseases/zabolevanija_venereology/ureaplasmosis" TargetMode="External"/><Relationship Id="rId4" Type="http://schemas.openxmlformats.org/officeDocument/2006/relationships/hyperlink" Target="https://www.krasotaimedicina.ru/diseases/children/food-allergy" TargetMode="External"/><Relationship Id="rId9" Type="http://schemas.openxmlformats.org/officeDocument/2006/relationships/hyperlink" Target="https://www.krasotaimedicina.ru/diseases/zabolevanija_venereology/chlamydia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ww.krasotaimedicina.ru/diseases/zabolevanija_neurology/sleep-disorder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krasotaimedicina.ru/diseases/zabolevanija_pulmonology/viscidosis" TargetMode="External"/><Relationship Id="rId3" Type="http://schemas.openxmlformats.org/officeDocument/2006/relationships/hyperlink" Target="https://www.krasotaimedicina.ru/treatment/stress-test/cyclergometry" TargetMode="External"/><Relationship Id="rId7" Type="http://schemas.openxmlformats.org/officeDocument/2006/relationships/hyperlink" Target="https://www.krasotaimedicina.ru/diseases/zabolevanija_pulmonology/bronchial-foreign-body" TargetMode="External"/><Relationship Id="rId12" Type="http://schemas.openxmlformats.org/officeDocument/2006/relationships/image" Target="../media/image6.jpeg"/><Relationship Id="rId2" Type="http://schemas.openxmlformats.org/officeDocument/2006/relationships/hyperlink" Target="https://www.krasotaimedicina.ru/treatment/pediatric-pulmonologist/consultatio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krasotaimedicina.ru/diagnostics/chest-X-Ray/review" TargetMode="External"/><Relationship Id="rId11" Type="http://schemas.openxmlformats.org/officeDocument/2006/relationships/image" Target="../media/image5.jpeg"/><Relationship Id="rId5" Type="http://schemas.openxmlformats.org/officeDocument/2006/relationships/hyperlink" Target="https://www.krasotaimedicina.ru/treatment/X-ray-pulmonology/lungs-review" TargetMode="External"/><Relationship Id="rId10" Type="http://schemas.openxmlformats.org/officeDocument/2006/relationships/hyperlink" Target="https://www.krasotaimedicina.ru/diseases/zabolevanija_pulmonology/bronchogenic-cyst" TargetMode="External"/><Relationship Id="rId4" Type="http://schemas.openxmlformats.org/officeDocument/2006/relationships/hyperlink" Target="https://www.krasotaimedicina.ru/treatment/lung-function/peakflowmetry" TargetMode="External"/><Relationship Id="rId9" Type="http://schemas.openxmlformats.org/officeDocument/2006/relationships/hyperlink" Target="https://www.krasotaimedicina.ru/diseases/zabolevanija_pulmonology/obliterating-bronchiolitis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rasotaimedicina.ru/treatment/aerotherapy/nebuliser" TargetMode="External"/><Relationship Id="rId2" Type="http://schemas.openxmlformats.org/officeDocument/2006/relationships/hyperlink" Target="https://www.krasotaimedicina.ru/treatment/barotherapy/oxygenatio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krasotaimedicina.ru/treatment/reflexotherapy/acupressure" TargetMode="External"/><Relationship Id="rId5" Type="http://schemas.openxmlformats.org/officeDocument/2006/relationships/hyperlink" Target="https://www.krasotaimedicina.ru/treatment/local-massage/chest" TargetMode="External"/><Relationship Id="rId4" Type="http://schemas.openxmlformats.org/officeDocument/2006/relationships/hyperlink" Target="https://www.krasotaimedicina.ru/treatment/electrophoresis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8145E2-9B7B-4B11-9926-05547E9669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1607" y="1041400"/>
            <a:ext cx="11656497" cy="2387600"/>
          </a:xfrm>
        </p:spPr>
        <p:txBody>
          <a:bodyPr/>
          <a:lstStyle/>
          <a:p>
            <a:r>
              <a:rPr lang="ru-RU" dirty="0"/>
              <a:t>Бронхиальная астма у детей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9E3D64B-DEB1-4036-B941-BAC47DC4B1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51504" y="4920777"/>
            <a:ext cx="9001462" cy="1655762"/>
          </a:xfrm>
        </p:spPr>
        <p:txBody>
          <a:bodyPr/>
          <a:lstStyle/>
          <a:p>
            <a:r>
              <a:rPr lang="ru-RU" dirty="0" smtClean="0"/>
              <a:t>ГБПОУ «</a:t>
            </a:r>
            <a:r>
              <a:rPr lang="ru-RU" dirty="0" err="1" smtClean="0"/>
              <a:t>Горячеключевской</a:t>
            </a:r>
            <a:r>
              <a:rPr lang="ru-RU" dirty="0" smtClean="0"/>
              <a:t> </a:t>
            </a:r>
          </a:p>
          <a:p>
            <a:r>
              <a:rPr lang="ru-RU" dirty="0" smtClean="0"/>
              <a:t>медицинский колледж»</a:t>
            </a:r>
          </a:p>
          <a:p>
            <a:r>
              <a:rPr lang="ru-RU" dirty="0" smtClean="0"/>
              <a:t>ПМ.02 Сестринский уход в педиатрии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5935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7C67569-D425-4936-B1B0-DF6A7D031F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275" y="1093681"/>
            <a:ext cx="6576760" cy="550406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>
                <a:effectLst/>
              </a:rPr>
              <a:t>Бронхиальная астма у детей – хронический аллергический (инфекционно-аллергический) воспалительный процесс в бронхах, приводящий к обратимому нарушению бронхиальной проходимости. </a:t>
            </a:r>
            <a:r>
              <a:rPr lang="ru-RU" sz="2400" dirty="0"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Бронхиальная астма</a:t>
            </a:r>
            <a:r>
              <a:rPr lang="ru-RU" sz="2400" dirty="0">
                <a:effectLst/>
              </a:rPr>
              <a:t> встречается у детей разных географических регионов в 5-10% случаев. Бронхиальная астма у детей чаще развивается в дошкольном возрасте (80%); нередко первые приступы возникают уже на первом году жизни.</a:t>
            </a:r>
            <a:endParaRPr lang="ru-RU" sz="2400" dirty="0"/>
          </a:p>
        </p:txBody>
      </p:sp>
      <p:pic>
        <p:nvPicPr>
          <p:cNvPr id="1026" name="Picture 2" descr="https://blotos.ru/wp-content/uploads/a/3/9/a39ea1839ebd8f9147be14758ce99189.jpg">
            <a:extLst>
              <a:ext uri="{FF2B5EF4-FFF2-40B4-BE49-F238E27FC236}">
                <a16:creationId xmlns:a16="http://schemas.microsoft.com/office/drawing/2014/main" id="{B2954BBD-9162-46CC-9DF5-C76E060ADC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9035" y="1386225"/>
            <a:ext cx="5250692" cy="4085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8662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E0EBAC-76D2-4298-9C19-783BFC1CA6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19" y="-193872"/>
            <a:ext cx="10353761" cy="1326321"/>
          </a:xfrm>
        </p:spPr>
        <p:txBody>
          <a:bodyPr/>
          <a:lstStyle/>
          <a:p>
            <a:r>
              <a:rPr lang="ru-RU" dirty="0"/>
              <a:t>Причины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3E85526-6E66-404D-A622-86C1819BE5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31520"/>
            <a:ext cx="12192000" cy="6126480"/>
          </a:xfrm>
        </p:spPr>
        <p:txBody>
          <a:bodyPr>
            <a:normAutofit fontScale="92500" lnSpcReduction="20000"/>
          </a:bodyPr>
          <a:lstStyle/>
          <a:p>
            <a:pPr fontAlgn="base"/>
            <a:r>
              <a:rPr lang="ru-RU" dirty="0">
                <a:effectLst/>
              </a:rPr>
              <a:t>Бронхиальная астма у ребенка возникает при участии генетической предрасположенности и факторов окружающей среды. У большинства детей с бронхиальной астмой имеется отягощенная наследственность по аллергическим заболеваниям - </a:t>
            </a:r>
            <a:r>
              <a:rPr lang="ru-RU" dirty="0"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поллинозу</a:t>
            </a:r>
            <a:r>
              <a:rPr lang="ru-RU" dirty="0">
                <a:effectLst/>
              </a:rPr>
              <a:t>, </a:t>
            </a:r>
            <a:r>
              <a:rPr lang="ru-RU" dirty="0" err="1"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атопическому</a:t>
            </a:r>
            <a:r>
              <a:rPr lang="ru-RU" dirty="0"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дерматиту</a:t>
            </a:r>
            <a:r>
              <a:rPr lang="ru-RU" dirty="0">
                <a:effectLst/>
              </a:rPr>
              <a:t>, </a:t>
            </a:r>
            <a:r>
              <a:rPr lang="ru-RU" dirty="0">
                <a:effectLst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пищевой аллергии</a:t>
            </a:r>
            <a:r>
              <a:rPr lang="ru-RU" dirty="0">
                <a:effectLst/>
              </a:rPr>
              <a:t> и др.</a:t>
            </a:r>
          </a:p>
          <a:p>
            <a:pPr fontAlgn="base"/>
            <a:r>
              <a:rPr lang="ru-RU" dirty="0">
                <a:effectLst/>
              </a:rPr>
              <a:t>Сенсибилизирующими факторами окружающей среды могут выступать ингаляционные и пищевые аллергены, бактериальные и вирусные инфекции, химические и лекарственные вещества. </a:t>
            </a:r>
          </a:p>
          <a:p>
            <a:pPr fontAlgn="base"/>
            <a:r>
              <a:rPr lang="ru-RU" dirty="0">
                <a:effectLst/>
              </a:rPr>
              <a:t>Ингаляционными аллергенами, провоцирующими бронхиальную астму у детей, чаще выступают домашняя и книжная пыль, шерсть животных, продукты жизнедеятельности домашних клещей, плесневые грибки, сухой корм для животных или рыб, пыльца цветущих деревьев и трав.</a:t>
            </a:r>
          </a:p>
          <a:p>
            <a:pPr fontAlgn="base"/>
            <a:r>
              <a:rPr lang="ru-RU" dirty="0">
                <a:effectLst/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Пищевая аллергия</a:t>
            </a:r>
            <a:r>
              <a:rPr lang="ru-RU" dirty="0">
                <a:effectLst/>
              </a:rPr>
              <a:t> служит причиной бронхиальной астмы у детей в 4-6% случаев. Чаще всего этому способствует ранний перевод на искусственное вскармливание, непереносимость животного белка, продуктов растительного происхождения, искусственных красителей и </a:t>
            </a:r>
            <a:r>
              <a:rPr lang="ru-RU" dirty="0" err="1">
                <a:effectLst/>
              </a:rPr>
              <a:t>др</a:t>
            </a:r>
            <a:endParaRPr lang="ru-RU" dirty="0">
              <a:effectLst/>
            </a:endParaRPr>
          </a:p>
          <a:p>
            <a:pPr fontAlgn="base"/>
            <a:r>
              <a:rPr lang="ru-RU" dirty="0">
                <a:effectLst/>
              </a:rPr>
              <a:t>Причинами бронхиальной астмы у детей могут являться вирусы – возбудители </a:t>
            </a:r>
            <a:r>
              <a:rPr lang="ru-RU" dirty="0">
                <a:effectLst/>
                <a:hlinkClick r:id="rId6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гриппа</a:t>
            </a:r>
            <a:r>
              <a:rPr lang="ru-RU" dirty="0">
                <a:effectLst/>
              </a:rPr>
              <a:t>, парагриппа, </a:t>
            </a:r>
            <a:r>
              <a:rPr lang="ru-RU" dirty="0">
                <a:effectLst/>
                <a:hlinkClick r:id="rId7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ОРВИ</a:t>
            </a:r>
            <a:r>
              <a:rPr lang="ru-RU" dirty="0">
                <a:effectLst/>
              </a:rPr>
              <a:t>, а также бактериальная инфекция (</a:t>
            </a:r>
            <a:r>
              <a:rPr lang="ru-RU" dirty="0">
                <a:effectLst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стрептококк</a:t>
            </a:r>
            <a:r>
              <a:rPr lang="ru-RU" dirty="0">
                <a:effectLst/>
              </a:rPr>
              <a:t>, стафилококк, пневмококк, клебсиелла, </a:t>
            </a:r>
            <a:r>
              <a:rPr lang="ru-RU" dirty="0" err="1">
                <a:effectLst/>
              </a:rPr>
              <a:t>нейссерия</a:t>
            </a:r>
            <a:r>
              <a:rPr lang="ru-RU" dirty="0">
                <a:effectLst/>
              </a:rPr>
              <a:t>), </a:t>
            </a:r>
            <a:r>
              <a:rPr lang="ru-RU" dirty="0">
                <a:effectLst/>
                <a:hlinkClick r:id="rId9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хламидии</a:t>
            </a:r>
            <a:r>
              <a:rPr lang="ru-RU" dirty="0">
                <a:effectLst/>
              </a:rPr>
              <a:t>, </a:t>
            </a:r>
            <a:r>
              <a:rPr lang="ru-RU" dirty="0">
                <a:effectLst/>
                <a:hlinkClick r:id="rId10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микоплазмы</a:t>
            </a:r>
            <a:r>
              <a:rPr lang="ru-RU" dirty="0">
                <a:effectLst/>
              </a:rPr>
              <a:t> и другие микроорганизмы.</a:t>
            </a:r>
          </a:p>
          <a:p>
            <a:pPr fontAlgn="base"/>
            <a:r>
              <a:rPr lang="ru-RU" dirty="0">
                <a:effectLst/>
              </a:rPr>
              <a:t>Факторами обострения бронхиальной астмы у детей, провоцирующими развитие </a:t>
            </a:r>
            <a:r>
              <a:rPr lang="ru-RU" dirty="0">
                <a:effectLst/>
                <a:hlinkClick r:id="rId11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бронхоспазма</a:t>
            </a:r>
            <a:r>
              <a:rPr lang="ru-RU" dirty="0">
                <a:effectLst/>
              </a:rPr>
              <a:t>, могут выступать инфекции, холодный воздух, </a:t>
            </a:r>
            <a:r>
              <a:rPr lang="ru-RU" dirty="0">
                <a:effectLst/>
                <a:hlinkClick r:id="rId1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метеочувствительность</a:t>
            </a:r>
            <a:r>
              <a:rPr lang="ru-RU" dirty="0">
                <a:effectLst/>
              </a:rPr>
              <a:t>, табачный дым, физические нагрузки, эмоциональный стресс.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007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konspekta.net/studopediaru/baza26/1495646455642.files/image005.jpg">
            <a:extLst>
              <a:ext uri="{FF2B5EF4-FFF2-40B4-BE49-F238E27FC236}">
                <a16:creationId xmlns:a16="http://schemas.microsoft.com/office/drawing/2014/main" id="{9130C799-4575-4271-9F08-E4B3531C1E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643" y="736732"/>
            <a:ext cx="10400714" cy="538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31895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9A8B67-75DA-4EFA-B5F9-49DFD8706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6720" y="474565"/>
            <a:ext cx="10353761" cy="1326321"/>
          </a:xfrm>
        </p:spPr>
        <p:txBody>
          <a:bodyPr/>
          <a:lstStyle/>
          <a:p>
            <a:r>
              <a:rPr lang="ru-RU" dirty="0"/>
              <a:t>Симптомы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739A9F1-5A66-4925-BA46-BBF9AC2F78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182880"/>
            <a:ext cx="7596553" cy="6675119"/>
          </a:xfrm>
        </p:spPr>
        <p:txBody>
          <a:bodyPr>
            <a:normAutofit fontScale="92500" lnSpcReduction="20000"/>
          </a:bodyPr>
          <a:lstStyle/>
          <a:p>
            <a:pPr fontAlgn="base"/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Течение бронхиальной астмы у детей имеет циклический характер, в котором выделяют периоды предвестников, приступов удушья, </a:t>
            </a:r>
            <a:r>
              <a:rPr lang="ru-RU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послеприступный</a:t>
            </a:r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и межприступный периоды. </a:t>
            </a:r>
          </a:p>
          <a:p>
            <a:pPr fontAlgn="base"/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периода предвестников у детей с бронхиальной астмой может отмечаться беспокойство, </a:t>
            </a:r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нарушение сна</a:t>
            </a:r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головная боль, зуд кожи и глаз, заложенность носа, сухой кашель. Продолжительность периода предвестников – от нескольких минут до нескольких суток.</a:t>
            </a:r>
          </a:p>
          <a:p>
            <a:pPr fontAlgn="base"/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Собственно приступ удушья сопровождается ощущением сдавления в груди и нехватки воздуха, одышкой экспираторного типа. Дыхание становится свистящим, с участием вспомогательной мускулатуры; на расстоянии слышны хрипы. Во время приступа бронхиальной астмы ребенок испуган, принимает положение </a:t>
            </a:r>
            <a:r>
              <a:rPr lang="ru-RU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ортопноэ</a:t>
            </a:r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не может разговаривать, ловит воздух ртом. Кожа лица становится бледной с выраженным цианозом носогубного треугольника и ушных раковин, покрывается холодным потом. Во время приступа бронхиальной астмы у детей отмечается малопродуктивный кашель с трудноотделяемой густой, вязкой мокротой.</a:t>
            </a:r>
          </a:p>
          <a:p>
            <a:pPr fontAlgn="base"/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Приступ бронхиальной астмы у детей завершается отхождением густой мокроты, что приводит к облегчению дыхания. Сразу после приступа ребенок ощущает сонливость, общую слабость; он заторможен и вял.</a:t>
            </a:r>
          </a:p>
          <a:p>
            <a:endParaRPr lang="ru-RU" dirty="0"/>
          </a:p>
        </p:txBody>
      </p:sp>
      <p:pic>
        <p:nvPicPr>
          <p:cNvPr id="3076" name="Picture 4" descr="https://damasha.ru/wp-content/uploads/6/c/3/6c38e46509848295c884847c69e7e91d.jpeg">
            <a:extLst>
              <a:ext uri="{FF2B5EF4-FFF2-40B4-BE49-F238E27FC236}">
                <a16:creationId xmlns:a16="http://schemas.microsoft.com/office/drawing/2014/main" id="{2455CFA8-5E96-4A9B-A0AA-8B4AFCBC52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554" y="2092570"/>
            <a:ext cx="4572000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5214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CE2F2A-D9B1-435D-884A-C6D3FB612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0276" y="0"/>
            <a:ext cx="10353761" cy="1326321"/>
          </a:xfrm>
        </p:spPr>
        <p:txBody>
          <a:bodyPr/>
          <a:lstStyle/>
          <a:p>
            <a:r>
              <a:rPr lang="ru-RU" dirty="0"/>
              <a:t>Диагностика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4A6E0CC-A889-43F8-8057-11C6C26706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365760"/>
            <a:ext cx="7695028" cy="6492240"/>
          </a:xfrm>
        </p:spPr>
        <p:txBody>
          <a:bodyPr>
            <a:normAutofit fontScale="77500" lnSpcReduction="20000"/>
          </a:bodyPr>
          <a:lstStyle/>
          <a:p>
            <a:pPr fontAlgn="base"/>
            <a:r>
              <a:rPr lang="ru-RU" sz="23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 постановке диагноза бронхиальной астмы у детей учитывают данные семейного и аллергологического анамнеза, </a:t>
            </a:r>
            <a:r>
              <a:rPr lang="ru-RU" sz="23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физикального</a:t>
            </a:r>
            <a:r>
              <a:rPr lang="ru-RU" sz="23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инструментального и лабораторного обследования.</a:t>
            </a:r>
          </a:p>
          <a:p>
            <a:pPr fontAlgn="base"/>
            <a:r>
              <a:rPr lang="ru-RU" sz="23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Диагностика бронхиальной астмы у детей требует участия различных специалистов: педиатра, </a:t>
            </a:r>
            <a:r>
              <a:rPr lang="ru-RU" sz="23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детского пульмонолога</a:t>
            </a:r>
            <a:r>
              <a:rPr lang="ru-RU" sz="23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детского аллерголога-иммунолога.</a:t>
            </a:r>
          </a:p>
          <a:p>
            <a:pPr fontAlgn="base"/>
            <a:r>
              <a:rPr lang="ru-RU" sz="23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комплекс инструментального обследования входит проведение спирометрии (детям старше 5 лет) и физической нагрузкой (</a:t>
            </a:r>
            <a:r>
              <a:rPr lang="ru-RU" sz="23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велоэргометрией</a:t>
            </a:r>
            <a:r>
              <a:rPr lang="ru-RU" sz="23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), </a:t>
            </a:r>
            <a:r>
              <a:rPr lang="ru-RU" sz="23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пикфлоуметрии</a:t>
            </a:r>
            <a:r>
              <a:rPr lang="ru-RU" sz="23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3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рентгенографии легких</a:t>
            </a:r>
            <a:r>
              <a:rPr lang="ru-RU" sz="23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и </a:t>
            </a:r>
            <a:r>
              <a:rPr lang="ru-RU" sz="23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органов грудной клетки</a:t>
            </a:r>
            <a:r>
              <a:rPr lang="ru-RU" sz="23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/>
            <a:r>
              <a:rPr lang="ru-RU" sz="23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Лабораторные исследования при подозрении на бронхиальную астму у детей включают клинический анализ крови и мочи, общий анализ мокроты, определение общего и специфических </a:t>
            </a:r>
            <a:r>
              <a:rPr lang="ru-RU" sz="23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IgE</a:t>
            </a:r>
            <a:r>
              <a:rPr lang="ru-RU" sz="23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исследование газового состава крови.</a:t>
            </a:r>
          </a:p>
          <a:p>
            <a:pPr fontAlgn="base"/>
            <a:r>
              <a:rPr lang="ru-RU" sz="23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Важным звеном диагностики бронхиальной астмы у детей служит постановка кожных аллергических проб.</a:t>
            </a:r>
          </a:p>
          <a:p>
            <a:pPr fontAlgn="base"/>
            <a:r>
              <a:rPr lang="ru-RU" sz="23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диагностики требуется исключение других заболеваний у детей, протекающих с </a:t>
            </a:r>
            <a:r>
              <a:rPr lang="ru-RU" sz="23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бронхообструкцией</a:t>
            </a:r>
            <a:r>
              <a:rPr lang="ru-RU" sz="23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ru-RU" sz="23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7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инородных тел бронхов</a:t>
            </a:r>
            <a:r>
              <a:rPr lang="ru-RU" sz="23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3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муковисцидоза</a:t>
            </a:r>
            <a:r>
              <a:rPr lang="ru-RU" sz="23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3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9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облитерирующего </a:t>
            </a:r>
            <a:r>
              <a:rPr lang="ru-RU" sz="23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9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бронхиолита</a:t>
            </a:r>
            <a:r>
              <a:rPr lang="ru-RU" sz="23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обструктивного бронхита, </a:t>
            </a:r>
            <a:r>
              <a:rPr lang="ru-RU" sz="23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10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бронхогенных</a:t>
            </a:r>
            <a:r>
              <a:rPr lang="ru-RU" sz="23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10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кист</a:t>
            </a:r>
            <a:r>
              <a:rPr lang="ru-RU" sz="23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и др.</a:t>
            </a:r>
          </a:p>
          <a:p>
            <a:endParaRPr lang="ru-RU" dirty="0"/>
          </a:p>
        </p:txBody>
      </p:sp>
      <p:pic>
        <p:nvPicPr>
          <p:cNvPr id="4098" name="Picture 2" descr="https://aquadoctorspb.ru/wp-content/uploads/2021/11/Spirometry.jpg">
            <a:extLst>
              <a:ext uri="{FF2B5EF4-FFF2-40B4-BE49-F238E27FC236}">
                <a16:creationId xmlns:a16="http://schemas.microsoft.com/office/drawing/2014/main" id="{30B3D396-7A4A-4943-8428-8B835267B7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1785" y="1044967"/>
            <a:ext cx="4820214" cy="2753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fb.ru/misc/i/gallery/10393/2237467.jpg">
            <a:extLst>
              <a:ext uri="{FF2B5EF4-FFF2-40B4-BE49-F238E27FC236}">
                <a16:creationId xmlns:a16="http://schemas.microsoft.com/office/drawing/2014/main" id="{4B1DA5EE-B40F-40A2-9CEF-0C8C3C4CE9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3492" y="3951483"/>
            <a:ext cx="4876800" cy="2753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8761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449003-1678-4589-8B91-D41532D65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159" y="0"/>
            <a:ext cx="10353761" cy="1326321"/>
          </a:xfrm>
        </p:spPr>
        <p:txBody>
          <a:bodyPr/>
          <a:lstStyle/>
          <a:p>
            <a:r>
              <a:rPr lang="ru-RU" dirty="0"/>
              <a:t>Лечение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CE465B7-A1A1-440E-B933-5CF2911651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474" y="963271"/>
            <a:ext cx="11873132" cy="5585240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effectLst/>
              </a:rPr>
              <a:t>К основным направлениям лечения бронхиальной астмы у детей относятся: выявление и элиминация аллергенов, рациональная медикаментозная терапия, направленная на снижение количества обострений и купирование приступов удушья, немедикаментозная восстановительная терапия.</a:t>
            </a:r>
          </a:p>
          <a:p>
            <a:r>
              <a:rPr lang="ru-RU" dirty="0">
                <a:effectLst/>
              </a:rPr>
              <a:t>При выявлении бронхиальной астмы у детей, прежде всего, необходимо исключить контакт с факторами, провоцирующими обострение заболевания. С этой целью может рекомендоваться гипоаллергенная диета, организация гипоаллергенного быта, отмена лекарственных препаратов, расставание с домашними питомцами, смена места жительства и др. Показан длительный профилактический прием антигистаминных средств. При невозможности избавиться от потенциальных аллергенов проводится специфическая иммунотерапия, предполагающая </a:t>
            </a:r>
            <a:r>
              <a:rPr lang="ru-RU" dirty="0" err="1">
                <a:effectLst/>
              </a:rPr>
              <a:t>гипосенсибилизацию</a:t>
            </a:r>
            <a:r>
              <a:rPr lang="ru-RU" dirty="0">
                <a:effectLst/>
              </a:rPr>
              <a:t> организма путем введении постепенно возрастающих доз причинно-значимого аллергена.</a:t>
            </a:r>
          </a:p>
          <a:p>
            <a:r>
              <a:rPr lang="ru-RU" dirty="0">
                <a:effectLst/>
              </a:rPr>
              <a:t>При развитии приступа бронхиальной астмы у детей проводятся повторные ингаляции </a:t>
            </a:r>
            <a:r>
              <a:rPr lang="ru-RU" dirty="0" err="1">
                <a:effectLst/>
              </a:rPr>
              <a:t>бронхолитиков</a:t>
            </a:r>
            <a:r>
              <a:rPr lang="ru-RU" dirty="0">
                <a:effectLst/>
              </a:rPr>
              <a:t>, </a:t>
            </a:r>
            <a:r>
              <a:rPr lang="ru-RU" dirty="0" err="1"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кислородотерапия</a:t>
            </a:r>
            <a:r>
              <a:rPr lang="ru-RU" dirty="0">
                <a:effectLst/>
              </a:rPr>
              <a:t>, </a:t>
            </a:r>
            <a:r>
              <a:rPr lang="ru-RU" dirty="0" err="1"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небулайзерная</a:t>
            </a:r>
            <a:r>
              <a:rPr lang="ru-RU" dirty="0"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терапия</a:t>
            </a:r>
            <a:r>
              <a:rPr lang="ru-RU" dirty="0">
                <a:effectLst/>
              </a:rPr>
              <a:t>, парентеральное введение глюкокортикоидов.</a:t>
            </a:r>
          </a:p>
          <a:p>
            <a:r>
              <a:rPr lang="ru-RU" dirty="0">
                <a:effectLst/>
              </a:rPr>
              <a:t>В межприступный период детям с бронхиальной астмой назначаются курсы физиотерапии (магнитотерапии, </a:t>
            </a:r>
            <a:r>
              <a:rPr lang="ru-RU" dirty="0">
                <a:effectLst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электрофореза</a:t>
            </a:r>
            <a:r>
              <a:rPr lang="ru-RU" dirty="0">
                <a:effectLst/>
              </a:rPr>
              <a:t>), водолечения, </a:t>
            </a:r>
            <a:r>
              <a:rPr lang="ru-RU" dirty="0">
                <a:effectLst/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массажа грудной клетки</a:t>
            </a:r>
            <a:r>
              <a:rPr lang="ru-RU" dirty="0">
                <a:effectLst/>
              </a:rPr>
              <a:t>, </a:t>
            </a:r>
            <a:r>
              <a:rPr lang="ru-RU" dirty="0">
                <a:effectLst/>
                <a:hlinkClick r:id="rId6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точечного массажа</a:t>
            </a:r>
            <a:r>
              <a:rPr lang="ru-RU" dirty="0">
                <a:effectLst/>
              </a:rPr>
              <a:t>, дыхательной гимнастики и др.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29108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filzor.ru/wp-content/uploads/2020/01/A1.jpg">
            <a:extLst>
              <a:ext uri="{FF2B5EF4-FFF2-40B4-BE49-F238E27FC236}">
                <a16:creationId xmlns:a16="http://schemas.microsoft.com/office/drawing/2014/main" id="{8572E6F0-9560-41F4-91E7-800CDE5406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6809" y="333375"/>
            <a:ext cx="8738382" cy="619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07693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75DB11-73E2-4155-8DD0-3B2D7A67F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19" y="-67263"/>
            <a:ext cx="10353761" cy="1326321"/>
          </a:xfrm>
        </p:spPr>
        <p:txBody>
          <a:bodyPr/>
          <a:lstStyle/>
          <a:p>
            <a:r>
              <a:rPr lang="ru-RU" dirty="0"/>
              <a:t>Профилактика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38E5475-5F76-4706-A485-FB5E7B6F78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886389"/>
            <a:ext cx="5885589" cy="5233181"/>
          </a:xfrm>
        </p:spPr>
        <p:txBody>
          <a:bodyPr/>
          <a:lstStyle/>
          <a:p>
            <a:r>
              <a:rPr lang="ru-RU" dirty="0">
                <a:effectLst/>
              </a:rPr>
              <a:t>Профилактика бронхиальной астмы у детей включает своевременное выявление и исключение </a:t>
            </a:r>
            <a:r>
              <a:rPr lang="ru-RU" dirty="0" err="1">
                <a:effectLst/>
              </a:rPr>
              <a:t>причинно</a:t>
            </a:r>
            <a:r>
              <a:rPr lang="ru-RU" dirty="0">
                <a:effectLst/>
              </a:rPr>
              <a:t> значимых аллергенов, специфическую и неспецифическую иммунопрофилактику, лечение </a:t>
            </a:r>
            <a:r>
              <a:rPr lang="ru-RU" dirty="0" err="1">
                <a:effectLst/>
              </a:rPr>
              <a:t>аллергозов</a:t>
            </a:r>
            <a:r>
              <a:rPr lang="ru-RU" dirty="0">
                <a:effectLst/>
              </a:rPr>
              <a:t>. Необходимо обучение родителей и детей методам регулярного контроля состояния бронхиальной проходимости при помощи </a:t>
            </a:r>
            <a:r>
              <a:rPr lang="ru-RU" dirty="0" err="1">
                <a:effectLst/>
              </a:rPr>
              <a:t>пикфлоуметрии</a:t>
            </a:r>
            <a:r>
              <a:rPr lang="ru-RU" dirty="0">
                <a:effectLst/>
              </a:rPr>
              <a:t>.</a:t>
            </a:r>
            <a:endParaRPr lang="ru-RU" dirty="0"/>
          </a:p>
        </p:txBody>
      </p:sp>
      <p:pic>
        <p:nvPicPr>
          <p:cNvPr id="6146" name="Picture 2" descr="http://www.krdgp25.ru/userfiles/clauses/large/701_profilaktika-bronkhialnoy-.jpg">
            <a:extLst>
              <a:ext uri="{FF2B5EF4-FFF2-40B4-BE49-F238E27FC236}">
                <a16:creationId xmlns:a16="http://schemas.microsoft.com/office/drawing/2014/main" id="{9EB3C0A8-AFA4-4671-8C04-CB2EA7E996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413" y="865749"/>
            <a:ext cx="5604353" cy="2563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detkisuper.ru/wp-content/uploads/2/9/1/2918a1d3936388abbef82491edc06b90.jpeg">
            <a:extLst>
              <a:ext uri="{FF2B5EF4-FFF2-40B4-BE49-F238E27FC236}">
                <a16:creationId xmlns:a16="http://schemas.microsoft.com/office/drawing/2014/main" id="{1B424D8C-F3D3-420D-A655-845E638B98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413" y="3429000"/>
            <a:ext cx="5604353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89878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78346F"/>
      </a:dk2>
      <a:lt2>
        <a:srgbClr val="D9A8D2"/>
      </a:lt2>
      <a:accent1>
        <a:srgbClr val="CE57AB"/>
      </a:accent1>
      <a:accent2>
        <a:srgbClr val="8E8EFD"/>
      </a:accent2>
      <a:accent3>
        <a:srgbClr val="7CBCE0"/>
      </a:accent3>
      <a:accent4>
        <a:srgbClr val="70BF9F"/>
      </a:accent4>
      <a:accent5>
        <a:srgbClr val="A5B960"/>
      </a:accent5>
      <a:accent6>
        <a:srgbClr val="D47A57"/>
      </a:accent6>
      <a:hlink>
        <a:srgbClr val="D164DE"/>
      </a:hlink>
      <a:folHlink>
        <a:srgbClr val="BE87C4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D4FE1632-F131-47D3-A814-99E9CD025E2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TM04033921[[fn=Дамаск]]</Template>
  <TotalTime>36</TotalTime>
  <Words>824</Words>
  <Application>Microsoft Office PowerPoint</Application>
  <PresentationFormat>Широкоэкранный</PresentationFormat>
  <Paragraphs>31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Bookman Old Style</vt:lpstr>
      <vt:lpstr>Rockwell</vt:lpstr>
      <vt:lpstr>Times New Roman</vt:lpstr>
      <vt:lpstr>Damask</vt:lpstr>
      <vt:lpstr>Бронхиальная астма у детей</vt:lpstr>
      <vt:lpstr>Презентация PowerPoint</vt:lpstr>
      <vt:lpstr>Причины</vt:lpstr>
      <vt:lpstr>Презентация PowerPoint</vt:lpstr>
      <vt:lpstr>Симптомы</vt:lpstr>
      <vt:lpstr>Диагностика</vt:lpstr>
      <vt:lpstr>Лечение</vt:lpstr>
      <vt:lpstr>Презентация PowerPoint</vt:lpstr>
      <vt:lpstr>Профилактика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Бронхиальная астма у детей</dc:title>
  <dc:creator>Пользователь; Оксана Володина</dc:creator>
  <cp:lastModifiedBy>Windows User</cp:lastModifiedBy>
  <cp:revision>6</cp:revision>
  <dcterms:created xsi:type="dcterms:W3CDTF">2022-11-08T13:37:41Z</dcterms:created>
  <dcterms:modified xsi:type="dcterms:W3CDTF">2022-11-09T06:48:17Z</dcterms:modified>
</cp:coreProperties>
</file>