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8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A0A55-45E2-4FC6-BA29-F699848E7DA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178370D-D051-4399-9825-9CCD7E2526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A0A55-45E2-4FC6-BA29-F699848E7DA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8370D-D051-4399-9825-9CCD7E2526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A0A55-45E2-4FC6-BA29-F699848E7DA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8370D-D051-4399-9825-9CCD7E2526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A0A55-45E2-4FC6-BA29-F699848E7DA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178370D-D051-4399-9825-9CCD7E2526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A0A55-45E2-4FC6-BA29-F699848E7DA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8370D-D051-4399-9825-9CCD7E25269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A0A55-45E2-4FC6-BA29-F699848E7DA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8370D-D051-4399-9825-9CCD7E2526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A0A55-45E2-4FC6-BA29-F699848E7DA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178370D-D051-4399-9825-9CCD7E25269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A0A55-45E2-4FC6-BA29-F699848E7DA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8370D-D051-4399-9825-9CCD7E2526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A0A55-45E2-4FC6-BA29-F699848E7DA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8370D-D051-4399-9825-9CCD7E2526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A0A55-45E2-4FC6-BA29-F699848E7DA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8370D-D051-4399-9825-9CCD7E2526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A0A55-45E2-4FC6-BA29-F699848E7DA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8370D-D051-4399-9825-9CCD7E25269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9BA0A55-45E2-4FC6-BA29-F699848E7DA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178370D-D051-4399-9825-9CCD7E25269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1556792"/>
            <a:ext cx="112013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+mj-lt"/>
              </a:rPr>
              <a:t>Единственное и множественное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+mj-lt"/>
              </a:rPr>
              <a:t> число глаголов</a:t>
            </a:r>
            <a:endParaRPr lang="ru-RU" sz="44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1204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5607" y="836712"/>
            <a:ext cx="8501045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i="1" dirty="0" smtClean="0"/>
              <a:t>13 апреля.</a:t>
            </a:r>
          </a:p>
          <a:p>
            <a:pPr algn="ctr"/>
            <a:r>
              <a:rPr lang="ru-RU" sz="4000" i="1" dirty="0" smtClean="0"/>
              <a:t>Понедельник</a:t>
            </a:r>
            <a:r>
              <a:rPr lang="ru-RU" sz="3600" i="1" dirty="0" smtClean="0"/>
              <a:t>.</a:t>
            </a:r>
          </a:p>
          <a:p>
            <a:pPr algn="ctr"/>
            <a:endParaRPr lang="ru-RU" sz="3600" i="1" dirty="0"/>
          </a:p>
          <a:p>
            <a:pPr algn="ctr"/>
            <a:r>
              <a:rPr lang="ru-RU" sz="2800" i="1" dirty="0" smtClean="0"/>
              <a:t>Пропиши в тетради. Постарайся, пожалуйста</a:t>
            </a:r>
            <a:r>
              <a:rPr lang="ru-RU" sz="3600" i="1" dirty="0"/>
              <a:t>.</a:t>
            </a:r>
            <a:endParaRPr lang="ru-RU" sz="3600" i="1" dirty="0" smtClean="0"/>
          </a:p>
          <a:p>
            <a:pPr algn="ctr"/>
            <a:endParaRPr lang="ru-RU" sz="3600" i="1" dirty="0"/>
          </a:p>
          <a:p>
            <a:pPr algn="ctr"/>
            <a:endParaRPr lang="ru-RU" sz="3600" i="1" dirty="0"/>
          </a:p>
        </p:txBody>
      </p:sp>
      <p:pic>
        <p:nvPicPr>
          <p:cNvPr id="1026" name="Picture 2" descr="C:\Users\Юлия\Desktop\img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7" t="31526" r="8554" b="32704"/>
          <a:stretch/>
        </p:blipFill>
        <p:spPr bwMode="auto">
          <a:xfrm>
            <a:off x="58144" y="3555489"/>
            <a:ext cx="8978352" cy="2195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86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88640"/>
            <a:ext cx="3990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Вспомни, что такое глагол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979712" y="1052736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Глагол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310257" y="1760622"/>
            <a:ext cx="45719" cy="8042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419872" y="2852936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Часть речи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310257" y="3314601"/>
            <a:ext cx="45719" cy="4744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203848" y="4005064"/>
            <a:ext cx="2884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Действие предмета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3491880" y="4405174"/>
            <a:ext cx="45719" cy="5359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5508104" y="4405174"/>
            <a:ext cx="45719" cy="5359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843808" y="5157192"/>
            <a:ext cx="16690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Что делать?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96036" y="5157192"/>
            <a:ext cx="1980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Что сделать?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13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  <p:bldP spid="9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548680"/>
            <a:ext cx="74542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Прочитай. Найди в каждой строчке лишнее слово.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484784"/>
            <a:ext cx="5147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1. Светит, сверкает, блеск, сияет.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4208" y="1498167"/>
            <a:ext cx="10534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блеск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2132856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2. Письма, пишут, сочиняют, слагают.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444207" y="2179022"/>
            <a:ext cx="1909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письма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8" y="2780928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3. Работал, трудился, рабочий.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243651" y="2780927"/>
            <a:ext cx="15841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рабочий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568" y="3501008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</a:t>
            </a:r>
            <a:r>
              <a:rPr lang="ru-RU" dirty="0" smtClean="0"/>
              <a:t>. </a:t>
            </a:r>
            <a:r>
              <a:rPr lang="ru-RU" sz="2400" dirty="0" smtClean="0"/>
              <a:t>Игра, исполняет, играет.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831132" y="3501008"/>
            <a:ext cx="941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игра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5576" y="414908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</a:t>
            </a:r>
            <a:r>
              <a:rPr lang="ru-RU" dirty="0" smtClean="0"/>
              <a:t>. </a:t>
            </a:r>
            <a:r>
              <a:rPr lang="ru-RU" sz="2400" dirty="0" smtClean="0"/>
              <a:t>Грустит, печалится, уныние.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5940152" y="4149080"/>
            <a:ext cx="1396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уныние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18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3" grpId="0"/>
      <p:bldP spid="15" grpId="0"/>
      <p:bldP spid="16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332657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Единственное и множественное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</a:rPr>
              <a:t> число </a:t>
            </a:r>
            <a:r>
              <a:rPr lang="ru-RU" sz="2400" b="1" dirty="0" smtClean="0">
                <a:solidFill>
                  <a:srgbClr val="FF0000"/>
                </a:solidFill>
              </a:rPr>
              <a:t>глаголов</a:t>
            </a:r>
          </a:p>
          <a:p>
            <a:pPr algn="ctr"/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412776"/>
            <a:ext cx="489654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Прочитай стихотворение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sz="2800" b="1" dirty="0" smtClean="0"/>
              <a:t>Мокнут листья и цветы,</a:t>
            </a:r>
          </a:p>
          <a:p>
            <a:r>
              <a:rPr lang="ru-RU" sz="2800" b="1" dirty="0" smtClean="0"/>
              <a:t>Мокнут лужи и зонты,</a:t>
            </a:r>
          </a:p>
          <a:p>
            <a:r>
              <a:rPr lang="ru-RU" sz="2800" b="1" dirty="0" smtClean="0"/>
              <a:t>Мокнут парки и поля,</a:t>
            </a:r>
          </a:p>
          <a:p>
            <a:r>
              <a:rPr lang="ru-RU" sz="2800" b="1" dirty="0" smtClean="0"/>
              <a:t>Мокнет мокрая земля.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149080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Что обозначает слово </a:t>
            </a:r>
            <a:r>
              <a:rPr lang="ru-RU" sz="2000" b="1" dirty="0" smtClean="0"/>
              <a:t>МОКНУТЬ?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1363" y="4610746"/>
            <a:ext cx="9695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Почему в одних предложениях употреблён глагол </a:t>
            </a:r>
            <a:r>
              <a:rPr lang="ru-RU" sz="2000" b="1" dirty="0" smtClean="0"/>
              <a:t>МОКНУТ</a:t>
            </a:r>
            <a:r>
              <a:rPr lang="ru-RU" sz="2000" dirty="0" smtClean="0"/>
              <a:t>,</a:t>
            </a:r>
          </a:p>
          <a:p>
            <a:r>
              <a:rPr lang="ru-RU" sz="2000" dirty="0" smtClean="0"/>
              <a:t> а в других – </a:t>
            </a:r>
            <a:r>
              <a:rPr lang="ru-RU" sz="2000" b="1" dirty="0" smtClean="0"/>
              <a:t>МОКНЕТ?</a:t>
            </a:r>
            <a:endParaRPr lang="ru-RU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61088" y="5313496"/>
            <a:ext cx="76494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Действия одного или многих предметов обозначает глагол </a:t>
            </a:r>
            <a:r>
              <a:rPr lang="ru-RU" sz="2000" b="1" dirty="0" smtClean="0"/>
              <a:t>МОКНЕТ</a:t>
            </a:r>
            <a:r>
              <a:rPr lang="ru-RU" sz="2000" dirty="0" smtClean="0"/>
              <a:t>?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5949280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 глагол</a:t>
            </a:r>
            <a:r>
              <a:rPr lang="ru-RU" sz="2000" b="1" dirty="0" smtClean="0"/>
              <a:t> МОКНУТ</a:t>
            </a:r>
            <a:r>
              <a:rPr lang="ru-RU" sz="2000" dirty="0" smtClean="0"/>
              <a:t>?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8460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5408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 каком числе употреблён глагол </a:t>
            </a:r>
            <a:r>
              <a:rPr lang="ru-RU" sz="2000" b="1" dirty="0" smtClean="0"/>
              <a:t>МОКНЕТ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412776"/>
            <a:ext cx="100076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МОКНЕТ</a:t>
            </a:r>
            <a:r>
              <a:rPr lang="ru-RU" sz="2000" dirty="0" smtClean="0"/>
              <a:t> -  глагол стоит в единственном числе, потому что</a:t>
            </a:r>
          </a:p>
          <a:p>
            <a:r>
              <a:rPr lang="ru-RU" sz="2000" dirty="0" smtClean="0"/>
              <a:t> обозначает действие  </a:t>
            </a:r>
            <a:r>
              <a:rPr lang="ru-RU" sz="2000" b="1" dirty="0" smtClean="0"/>
              <a:t>ОДНОГО предмета. </a:t>
            </a:r>
            <a:r>
              <a:rPr lang="ru-RU" sz="2000" b="1" dirty="0" smtClean="0">
                <a:solidFill>
                  <a:srgbClr val="FF0000"/>
                </a:solidFill>
              </a:rPr>
              <a:t>Мокнет земля.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420888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МОКНУТ – </a:t>
            </a:r>
            <a:r>
              <a:rPr lang="ru-RU" sz="2000" dirty="0" smtClean="0"/>
              <a:t>глагол стоит во множественном числе, потому что обозначает действие нескольких предметов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r>
              <a:rPr lang="ru-RU" sz="2000" dirty="0" smtClean="0">
                <a:solidFill>
                  <a:srgbClr val="FF0000"/>
                </a:solidFill>
              </a:rPr>
              <a:t> Мокнут лужи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3861048"/>
            <a:ext cx="5711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Прочитай правило в учебнике на странице 74.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56872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836712"/>
            <a:ext cx="80025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Прочитай глаголы. Измени число глаголов. Запишите пары слов.</a:t>
            </a:r>
          </a:p>
          <a:p>
            <a:r>
              <a:rPr lang="ru-RU" sz="2000" dirty="0" smtClean="0"/>
              <a:t> Укажите над ними число – </a:t>
            </a:r>
            <a:r>
              <a:rPr lang="ru-RU" sz="2000" i="1" dirty="0" err="1" smtClean="0">
                <a:solidFill>
                  <a:srgbClr val="002060"/>
                </a:solidFill>
              </a:rPr>
              <a:t>ед.ч</a:t>
            </a:r>
            <a:r>
              <a:rPr lang="ru-RU" sz="2000" i="1" dirty="0" smtClean="0">
                <a:solidFill>
                  <a:srgbClr val="002060"/>
                </a:solidFill>
              </a:rPr>
              <a:t>., </a:t>
            </a:r>
            <a:r>
              <a:rPr lang="ru-RU" sz="2000" i="1" dirty="0" err="1" smtClean="0">
                <a:solidFill>
                  <a:srgbClr val="002060"/>
                </a:solidFill>
              </a:rPr>
              <a:t>мн.ч</a:t>
            </a:r>
            <a:r>
              <a:rPr lang="ru-RU" sz="2000" i="1" dirty="0" smtClean="0">
                <a:solidFill>
                  <a:srgbClr val="002060"/>
                </a:solidFill>
              </a:rPr>
              <a:t>.</a:t>
            </a:r>
            <a:endParaRPr lang="ru-RU" sz="2000" i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5794" y="1868348"/>
            <a:ext cx="15357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ч</a:t>
            </a:r>
            <a:r>
              <a:rPr lang="ru-RU" sz="2000" dirty="0" smtClean="0"/>
              <a:t>итает – </a:t>
            </a:r>
          </a:p>
          <a:p>
            <a:endParaRPr lang="ru-RU" sz="2000" dirty="0"/>
          </a:p>
          <a:p>
            <a:r>
              <a:rPr lang="ru-RU" sz="2000" dirty="0"/>
              <a:t>з</a:t>
            </a:r>
            <a:r>
              <a:rPr lang="ru-RU" sz="2000" dirty="0" smtClean="0"/>
              <a:t>вонит –</a:t>
            </a:r>
          </a:p>
          <a:p>
            <a:endParaRPr lang="ru-RU" sz="2000" dirty="0"/>
          </a:p>
          <a:p>
            <a:r>
              <a:rPr lang="ru-RU" sz="2000" dirty="0" smtClean="0"/>
              <a:t> летит – </a:t>
            </a:r>
          </a:p>
          <a:p>
            <a:endParaRPr lang="ru-RU" sz="2000" dirty="0"/>
          </a:p>
          <a:p>
            <a:r>
              <a:rPr lang="ru-RU" sz="2000" dirty="0"/>
              <a:t>ж</a:t>
            </a:r>
            <a:r>
              <a:rPr lang="ru-RU" sz="2000" dirty="0" smtClean="0"/>
              <a:t>ужжит - 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089436" y="1628800"/>
            <a:ext cx="177769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чита</a:t>
            </a:r>
            <a:r>
              <a:rPr lang="ru-RU" dirty="0" smtClean="0">
                <a:solidFill>
                  <a:srgbClr val="FF0000"/>
                </a:solidFill>
              </a:rPr>
              <a:t>ют</a:t>
            </a:r>
          </a:p>
          <a:p>
            <a:endParaRPr lang="ru-RU" dirty="0" smtClean="0"/>
          </a:p>
          <a:p>
            <a:r>
              <a:rPr lang="ru-RU" dirty="0" smtClean="0"/>
              <a:t>звон</a:t>
            </a:r>
            <a:r>
              <a:rPr lang="ru-RU" dirty="0" smtClean="0">
                <a:solidFill>
                  <a:srgbClr val="FF0000"/>
                </a:solidFill>
              </a:rPr>
              <a:t>ят</a:t>
            </a:r>
          </a:p>
          <a:p>
            <a:endParaRPr lang="ru-RU" dirty="0" smtClean="0"/>
          </a:p>
          <a:p>
            <a:r>
              <a:rPr lang="ru-RU" dirty="0" smtClean="0"/>
              <a:t>лет</a:t>
            </a:r>
            <a:r>
              <a:rPr lang="ru-RU" dirty="0" smtClean="0">
                <a:solidFill>
                  <a:srgbClr val="FF0000"/>
                </a:solidFill>
              </a:rPr>
              <a:t>ят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/>
              <a:t>жужж</a:t>
            </a:r>
            <a:r>
              <a:rPr lang="ru-RU" dirty="0" smtClean="0">
                <a:solidFill>
                  <a:srgbClr val="FF0000"/>
                </a:solidFill>
              </a:rPr>
              <a:t>ат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11960" y="1892669"/>
            <a:ext cx="20162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овторила  - </a:t>
            </a:r>
          </a:p>
          <a:p>
            <a:endParaRPr lang="ru-RU" dirty="0"/>
          </a:p>
          <a:p>
            <a:r>
              <a:rPr lang="ru-RU" dirty="0" smtClean="0"/>
              <a:t>говорил -</a:t>
            </a:r>
          </a:p>
          <a:p>
            <a:endParaRPr lang="ru-RU" dirty="0"/>
          </a:p>
          <a:p>
            <a:r>
              <a:rPr lang="ru-RU" dirty="0"/>
              <a:t>г</a:t>
            </a:r>
            <a:r>
              <a:rPr lang="ru-RU" dirty="0" smtClean="0"/>
              <a:t>ремело -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228184" y="1868348"/>
            <a:ext cx="20162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повторил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 smtClean="0"/>
              <a:t>говорил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гремел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05794" y="1544598"/>
            <a:ext cx="10578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solidFill>
                  <a:srgbClr val="FF0000"/>
                </a:solidFill>
              </a:rPr>
              <a:t>Ед.ч</a:t>
            </a:r>
            <a:r>
              <a:rPr lang="ru-RU" sz="1600" dirty="0" smtClean="0">
                <a:solidFill>
                  <a:srgbClr val="FF0000"/>
                </a:solidFill>
              </a:rPr>
              <a:t>.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89436" y="1544598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solidFill>
                  <a:srgbClr val="FF0000"/>
                </a:solidFill>
              </a:rPr>
              <a:t>Мн.ч</a:t>
            </a:r>
            <a:r>
              <a:rPr lang="ru-RU" sz="1600" dirty="0" smtClean="0">
                <a:solidFill>
                  <a:srgbClr val="FF0000"/>
                </a:solidFill>
              </a:rPr>
              <a:t>.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99992" y="1568959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err="1" smtClean="0">
                <a:solidFill>
                  <a:srgbClr val="FF0000"/>
                </a:solidFill>
              </a:rPr>
              <a:t>Ед.ч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568959"/>
            <a:ext cx="712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err="1" smtClean="0">
                <a:solidFill>
                  <a:srgbClr val="FF0000"/>
                </a:solidFill>
              </a:rPr>
              <a:t>Мн.ч</a:t>
            </a:r>
            <a:r>
              <a:rPr lang="ru-RU" sz="1600" dirty="0" smtClean="0">
                <a:solidFill>
                  <a:srgbClr val="FF0000"/>
                </a:solidFill>
              </a:rPr>
              <a:t>.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46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124744"/>
            <a:ext cx="5513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Выполните упражнение 131 на странице 76. 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463238" y="1844824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Проверьте!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2708920"/>
            <a:ext cx="81121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Пришла (</a:t>
            </a:r>
            <a:r>
              <a:rPr lang="ru-RU" sz="2400" dirty="0" err="1" smtClean="0"/>
              <a:t>ед.ч</a:t>
            </a:r>
            <a:r>
              <a:rPr lang="ru-RU" sz="2400" dirty="0" smtClean="0"/>
              <a:t>.), творятся (</a:t>
            </a:r>
            <a:r>
              <a:rPr lang="ru-RU" sz="2400" dirty="0" err="1" smtClean="0"/>
              <a:t>мн.ч</a:t>
            </a:r>
            <a:r>
              <a:rPr lang="ru-RU" sz="2400" dirty="0" smtClean="0"/>
              <a:t>.), помчится (</a:t>
            </a:r>
            <a:r>
              <a:rPr lang="ru-RU" sz="2400" dirty="0" err="1" smtClean="0"/>
              <a:t>ед.ч</a:t>
            </a:r>
            <a:r>
              <a:rPr lang="ru-RU" sz="2400" dirty="0" smtClean="0"/>
              <a:t>.), пробьёт (</a:t>
            </a:r>
            <a:r>
              <a:rPr lang="ru-RU" sz="2400" dirty="0" err="1" smtClean="0"/>
              <a:t>ед.ч</a:t>
            </a:r>
            <a:r>
              <a:rPr lang="ru-RU" sz="2400" dirty="0" smtClean="0"/>
              <a:t>.), усеют (</a:t>
            </a:r>
            <a:r>
              <a:rPr lang="ru-RU" sz="2400" dirty="0" err="1" smtClean="0"/>
              <a:t>мн.ч</a:t>
            </a:r>
            <a:r>
              <a:rPr lang="ru-RU" sz="2400" dirty="0" smtClean="0"/>
              <a:t>.), дадут (мн. ч.)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3816916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Нераспространённое предложение.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4437112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Весна пришла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1115616" y="4797152"/>
            <a:ext cx="1008112" cy="10162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1979712" y="4847964"/>
            <a:ext cx="1368152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1979712" y="4898777"/>
            <a:ext cx="1368152" cy="11439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27584" y="5301208"/>
            <a:ext cx="35990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Всё правильно выполнил? 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4048" y="5301208"/>
            <a:ext cx="1218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Умница!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02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 animBg="1"/>
      <p:bldP spid="9" grpId="0" animBg="1"/>
      <p:bldP spid="10" grpId="0" animBg="1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64704"/>
            <a:ext cx="95047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Нарисуй, пожалуйста, смайлик, который показывает твоё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 настроение на уроке. 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Юлия\Downloads\31cdefa8e6519a230bbe4fc14c9aac55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464" y="1514668"/>
            <a:ext cx="6488880" cy="4866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23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78</TotalTime>
  <Words>319</Words>
  <Application>Microsoft Office PowerPoint</Application>
  <PresentationFormat>Экран (4:3)</PresentationFormat>
  <Paragraphs>84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Юлия</cp:lastModifiedBy>
  <cp:revision>37</cp:revision>
  <dcterms:created xsi:type="dcterms:W3CDTF">2020-04-12T10:01:02Z</dcterms:created>
  <dcterms:modified xsi:type="dcterms:W3CDTF">2022-11-15T11:38:13Z</dcterms:modified>
</cp:coreProperties>
</file>