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8" r:id="rId2"/>
    <p:sldId id="256" r:id="rId3"/>
    <p:sldId id="260" r:id="rId4"/>
    <p:sldId id="261" r:id="rId5"/>
    <p:sldId id="262" r:id="rId6"/>
    <p:sldId id="263" r:id="rId7"/>
    <p:sldId id="264" r:id="rId8"/>
    <p:sldId id="276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57" r:id="rId20"/>
    <p:sldId id="25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09908-189A-4398-8553-874A0D77A97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93C13-A1E5-4884-A5EB-E469B5DF17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838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93C13-A1E5-4884-A5EB-E469B5DF17D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41606-B5BA-4A77-B866-04A6F039A42C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073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1053-D0F1-440D-A852-D0FD4424FC4B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032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0B9D-E2D9-4A2F-949F-C3C364FC6476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171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BA46E-41D2-49AC-93DE-FF6E77490E2F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827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4EB-9CD5-4757-909B-33C41D96439D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0498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AC93-2D79-42A8-9ED4-3AC81FECEDA0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177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BA41-73FE-4818-AD08-EFCD829A5712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712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AFDD-F10D-4945-9019-D88C039EADF7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8820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60CB-0C43-4653-BA64-DF67DD60732D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287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4BC32-2F2C-4B4A-BB29-3F76EE31A541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4139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95B0-8E2A-4EEB-BDCF-097A13A3E8C6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16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8868C-9285-40E0-B800-8074E4CE2004}" type="datetime1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55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115868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«Преемственность ФГОС дошкольного и начального общего образования»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011" y="3938954"/>
            <a:ext cx="7886700" cy="137863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Федосеева Елена Михайловна, </a:t>
            </a:r>
          </a:p>
          <a:p>
            <a:pPr marL="0" indent="0" algn="ctr">
              <a:buNone/>
            </a:pPr>
            <a:r>
              <a:rPr lang="ru-RU" dirty="0" smtClean="0"/>
              <a:t>МАОУ «СОШ №5 г.Закаменск»</a:t>
            </a:r>
          </a:p>
          <a:p>
            <a:pPr marL="0" indent="0" algn="ctr">
              <a:buNone/>
            </a:pPr>
            <a:r>
              <a:rPr lang="ru-RU" dirty="0" smtClean="0"/>
              <a:t>27 августа 2021 г.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990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4294967295"/>
          </p:nvPr>
        </p:nvGraphicFramePr>
        <p:xfrm>
          <a:off x="588476" y="1575302"/>
          <a:ext cx="8238653" cy="5137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651"/>
                <a:gridCol w="3329036"/>
                <a:gridCol w="4421966"/>
              </a:tblGrid>
              <a:tr h="748822">
                <a:tc gridSpan="2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Дошкольное образование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Начальное образование</a:t>
                      </a:r>
                    </a:p>
                  </a:txBody>
                  <a:tcPr marL="68580" marR="68580" marT="0" marB="0"/>
                </a:tc>
              </a:tr>
              <a:tr h="1015525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800" dirty="0" smtClean="0"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Calibri"/>
                          <a:ea typeface="Times New Roman"/>
                        </a:rPr>
                        <a:t>Знания, умения, навыки по образовательным областям и в процессе овладения разными видами деятельности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</a:rPr>
                        <a:t>Предметные результаты </a:t>
                      </a:r>
                      <a:r>
                        <a:rPr lang="ru-RU" sz="1800" dirty="0">
                          <a:latin typeface="Calibri"/>
                          <a:ea typeface="Times New Roman"/>
                        </a:rPr>
                        <a:t>(знания, умения, навыки).</a:t>
                      </a:r>
                    </a:p>
                  </a:txBody>
                  <a:tcPr marL="68580" marR="68580" marT="0" marB="0"/>
                </a:tc>
              </a:tr>
              <a:tr h="1354033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Универсальные предпосылки учебной деятельности: умение слушать и слышать, доводить начатое до конца, воспринимать критику и др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800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</a:rPr>
                        <a:t>Метапредметные</a:t>
                      </a:r>
                      <a:r>
                        <a:rPr lang="ru-RU" sz="18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</a:rPr>
                        <a:t> результаты </a:t>
                      </a:r>
                      <a:r>
                        <a:rPr lang="ru-RU" sz="1800" dirty="0">
                          <a:latin typeface="Calibri"/>
                          <a:ea typeface="Times New Roman"/>
                        </a:rPr>
                        <a:t>(школьно – значимые функции): мелкая моторика, слуховое и зрительное восприятие, умение договариваться, ставить цель и </a:t>
                      </a:r>
                      <a:r>
                        <a:rPr lang="ru-RU" sz="1800" dirty="0" err="1">
                          <a:latin typeface="Calibri"/>
                          <a:ea typeface="Times New Roman"/>
                        </a:rPr>
                        <a:t>др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54033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Характеристики мотивационного развития (желание учиться, идти в школу). Эмоционально волевое развитие, морально – нравственное (терпеть, поступать не как я хочу).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8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</a:rPr>
                        <a:t>Личностные </a:t>
                      </a:r>
                      <a:r>
                        <a:rPr lang="ru-RU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</a:rPr>
                        <a:t>результаты</a:t>
                      </a:r>
                      <a:r>
                        <a:rPr lang="ru-RU" sz="1800" dirty="0">
                          <a:latin typeface="Calibri"/>
                          <a:ea typeface="Times New Roman"/>
                        </a:rPr>
                        <a:t>: потеря детской непосредственности, формирование адекватного поведения, развитие самостоятельности и личной ответственности за свои поступки, развитие навыков сотрудничества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01640" y="787651"/>
            <a:ext cx="6713710" cy="129464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Федеральный государственный образовательный стандарт – это государственный инструмент системных обновлений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2589291"/>
            <a:ext cx="7886700" cy="35876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Реорганизация воспитательно-образовательного процесса в ДОУ представляет собой:</a:t>
            </a:r>
          </a:p>
          <a:p>
            <a:pPr>
              <a:buNone/>
            </a:pPr>
            <a:r>
              <a:rPr lang="ru-RU" dirty="0" smtClean="0"/>
              <a:t> • замену учебного блока на образовательные области </a:t>
            </a:r>
          </a:p>
          <a:p>
            <a:pPr>
              <a:buNone/>
            </a:pPr>
            <a:r>
              <a:rPr lang="ru-RU" dirty="0" smtClean="0"/>
              <a:t>• увеличение объема совместной деятельности взрослого и детей </a:t>
            </a:r>
          </a:p>
          <a:p>
            <a:pPr>
              <a:buNone/>
            </a:pPr>
            <a:r>
              <a:rPr lang="ru-RU" dirty="0" smtClean="0"/>
              <a:t>• изменение содержания совместной деятельности взрослого и детей </a:t>
            </a:r>
          </a:p>
          <a:p>
            <a:pPr>
              <a:buNone/>
            </a:pPr>
            <a:r>
              <a:rPr lang="ru-RU" dirty="0" smtClean="0"/>
              <a:t>• изменение объема и содержания образовательной деятельности. </a:t>
            </a: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 дошкольников необходимо сформировать такие элементы учебной деятельности как:</a:t>
            </a:r>
          </a:p>
          <a:p>
            <a:pPr>
              <a:buNone/>
            </a:pPr>
            <a:r>
              <a:rPr lang="ru-RU" dirty="0" smtClean="0"/>
              <a:t> - способность действовать по образцу;</a:t>
            </a:r>
          </a:p>
          <a:p>
            <a:pPr>
              <a:buNone/>
            </a:pPr>
            <a:r>
              <a:rPr lang="ru-RU" dirty="0" smtClean="0"/>
              <a:t> - умение слушать и выполнять инструкцию;</a:t>
            </a:r>
          </a:p>
          <a:p>
            <a:pPr>
              <a:buNone/>
            </a:pPr>
            <a:r>
              <a:rPr lang="ru-RU" dirty="0" smtClean="0"/>
              <a:t>- умение работать сосредоточенно и выполнять задание до конца;</a:t>
            </a:r>
          </a:p>
          <a:p>
            <a:pPr>
              <a:buNone/>
            </a:pPr>
            <a:r>
              <a:rPr lang="ru-RU" dirty="0" smtClean="0"/>
              <a:t> - умение задавать и отвечать на вопросы;</a:t>
            </a:r>
          </a:p>
          <a:p>
            <a:pPr>
              <a:buNone/>
            </a:pPr>
            <a:r>
              <a:rPr lang="ru-RU" dirty="0" smtClean="0"/>
              <a:t> - умение оценивать как свою работу, так и работу других детей </a:t>
            </a:r>
          </a:p>
          <a:p>
            <a:pPr>
              <a:buNone/>
            </a:pPr>
            <a:r>
              <a:rPr lang="ru-RU" dirty="0" smtClean="0"/>
              <a:t>      Тем самым у детей формируется психологическая   готовность к школьному обучению.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Наличие знаний само по себе не определяет успешность обучения, гораздо важнее, чтобы ребенок умел самостоятельно их добывать и применять. </a:t>
            </a:r>
          </a:p>
          <a:p>
            <a:pPr>
              <a:buNone/>
            </a:pPr>
            <a:r>
              <a:rPr lang="ru-RU" dirty="0" smtClean="0"/>
              <a:t>    В этом заключается 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подход (сознание формируется в деятельности), который лежит в основе государственных образовательных стандартов.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Через действие начинается понимание.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7300" y="582409"/>
            <a:ext cx="7886700" cy="165379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Основы преемственности дошкольного и начального общего образования, заложенные в Стандарта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х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628650" y="2209047"/>
          <a:ext cx="7637164" cy="4648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7164"/>
              </a:tblGrid>
              <a:tr h="2572421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Целевые ориентиры ДО: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инициативен, самостоятелен, способен выбирать занятия, игры; уверен в своих силах, открыт внешнему миру, положительно относится к себе и другим, имеет чувство собственного достоинства; способен к фантазии, воображению и творчеству;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любознателен, проявляет интерес к причинно-следственным связям;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способен к принятию собственных решений с опорой на свои знания и умениях в различных сферах деятельности. </a:t>
                      </a:r>
                    </a:p>
                    <a:p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Это личностные универсальные учебные действия</a:t>
                      </a:r>
                      <a:r>
                        <a:rPr lang="ru-RU" sz="1600" b="1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в начальной школе</a:t>
                      </a:r>
                      <a:endParaRPr lang="ru-RU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076533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Целевые ориентиры ДО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активно взаимодействует со сверстниками и взрослыми, участвует в совместных играх;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способен договариваться, учитывать чувства и интересы других, способен к сопереживанию, стремится к разрешению конфликтов; хорошо понимает устную речь, способен выражать свои мысли и желания.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Это коммуникативные универсальные учебные действия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7300" y="582409"/>
            <a:ext cx="7886700" cy="165379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Основы преемственности дошкольного и начального общего образования, заложенные в Стандарта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х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34566" y="2209047"/>
          <a:ext cx="8229600" cy="4737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2471595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Целевые ориентиры ДО: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способен к воплощению различных замыслов;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умеет подчиняться разным правилам и социальным нормам;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контролирует свои достижения и управляет ими;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способен к волевым усилиям, преодолевает сиюминутные побуждения, доводит до конца начатое дело;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следует социальным нормам поведения во взаимоотношениях, правилах личной безопасности и гигиены. </a:t>
                      </a:r>
                      <a:endParaRPr lang="ru-RU" sz="18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</a:t>
                      </a:r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Это регулятивные универсальные учебные действия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177358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Целевые ориентиры ДО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склонен наблюдать, экспериментировать; обладает начальными знаниями о себе, о предметном, природном, социальном и культурном мире; знаком с книжной культурой и детской литературой; обладает элементарными представлениями из области живой природы, математики, истории; имеет предпосылки грамотности.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Это познавательные универсальные действия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9500" y="959667"/>
            <a:ext cx="7075849" cy="7310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Принципиальные отличия ФГОС дошкольного образования и ФГОС НОО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209046"/>
            <a:ext cx="7886700" cy="39679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– результаты освоения ООП ДО сформулированы как целевые ориентиры и </a:t>
            </a:r>
            <a:r>
              <a:rPr lang="ru-RU" dirty="0" smtClean="0">
                <a:solidFill>
                  <a:srgbClr val="C00000"/>
                </a:solidFill>
              </a:rPr>
              <a:t>не подлежат непосредственной оценке</a:t>
            </a:r>
            <a:r>
              <a:rPr lang="ru-RU" dirty="0" smtClean="0"/>
              <a:t>, не являются основанием для сравнения с реальными результатами детей; </a:t>
            </a:r>
          </a:p>
          <a:p>
            <a:r>
              <a:rPr lang="ru-RU" dirty="0" smtClean="0"/>
              <a:t> – результаты освоения ООП НОО: </a:t>
            </a:r>
            <a:r>
              <a:rPr lang="ru-RU" dirty="0" smtClean="0">
                <a:solidFill>
                  <a:srgbClr val="C00000"/>
                </a:solidFill>
              </a:rPr>
              <a:t>личностные (не подлежат индивидуальной персонифицированной оценке</a:t>
            </a:r>
            <a:r>
              <a:rPr lang="ru-RU" dirty="0" smtClean="0"/>
              <a:t>), </a:t>
            </a:r>
          </a:p>
          <a:p>
            <a:r>
              <a:rPr lang="ru-RU" dirty="0" err="1" smtClean="0"/>
              <a:t>метапредметные</a:t>
            </a:r>
            <a:r>
              <a:rPr lang="ru-RU" dirty="0" smtClean="0"/>
              <a:t> (универсальные учебные действия) и предметные результаты (</a:t>
            </a:r>
            <a:r>
              <a:rPr lang="ru-RU" dirty="0" smtClean="0">
                <a:solidFill>
                  <a:srgbClr val="C00000"/>
                </a:solidFill>
              </a:rPr>
              <a:t>подлежат промежуточной и итоговой индивидуальной оценке).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Основные направления и задачи реализации преемственности </a:t>
            </a:r>
            <a:br>
              <a:rPr lang="ru-RU" b="1" dirty="0" smtClean="0"/>
            </a:br>
            <a:r>
              <a:rPr lang="ru-RU" b="1" dirty="0" smtClean="0"/>
              <a:t>ФГОС ДО И ФГОС НОО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99176" y="1825625"/>
          <a:ext cx="8700380" cy="5597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0190"/>
                <a:gridCol w="4350190"/>
              </a:tblGrid>
              <a:tr h="3495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дошкольной образовательной организации это: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общеобразовательной организации это: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682838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охрана и укрепление физического и психического здоровья детей;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развитие любознательности, стремления к расширению знаний;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формирование и развитие основных познавательных процессов (внимания, воображения, памяти, мышления, речи);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формирование коммуникативных умений, произвольности поведения, доброжелательности, умения взаимодействовать с педагогами и сверстниками; – развитие инициативности, самостоятельности, активности;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формирование отдельных приемов учебно-познавательной деятельности (умение ориентироваться в задании, осуществлять самоконтроль).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введение в педагогический процесс разных видов детского творчества (игр, драматургии, художественного моделирования, экспериментирования, словесного творчества, танцевальных и музыкальных импровизаций);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обогащение содержания уроков эстетического цикла (изобразительное искусство, музыка, технология и т.п.);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приобщение детей к национальной художественной культуре; – создание в школе развивающей предметной среды;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широкое использование игровых приемов в первый год обучения.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266" y="153909"/>
            <a:ext cx="7016436" cy="1258433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Выполняя, поставленные задачи на выходе мы получим следующих выпускников: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4855" y="905347"/>
          <a:ext cx="8682274" cy="5952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1137"/>
                <a:gridCol w="4341137"/>
              </a:tblGrid>
              <a:tr h="436818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Выпускник ДОУ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>
                          <a:latin typeface="Calibri"/>
                          <a:ea typeface="Times New Roman"/>
                        </a:rPr>
                        <a:t>Выпускник начальной школы</a:t>
                      </a:r>
                    </a:p>
                  </a:txBody>
                  <a:tcPr marL="68580" marR="68580" marT="0" marB="0"/>
                </a:tc>
              </a:tr>
              <a:tr h="5515835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Физически развитый, овладевший основными культурно – гигиеническими навыками. 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Любознательный, активный Эмоционально отзывчивый </a:t>
                      </a:r>
                      <a:endParaRPr lang="ru-RU" sz="1350" dirty="0" smtClean="0"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 smtClean="0">
                          <a:latin typeface="Calibri"/>
                          <a:ea typeface="Times New Roman"/>
                        </a:rPr>
                        <a:t>Овладевший </a:t>
                      </a:r>
                      <a:r>
                        <a:rPr lang="ru-RU" sz="1350" dirty="0">
                          <a:latin typeface="Calibri"/>
                          <a:ea typeface="Times New Roman"/>
                        </a:rPr>
                        <a:t>средствами общения и способами взаимодействия со взрослыми и сверстниками 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endParaRPr lang="ru-RU" sz="1350" dirty="0" smtClean="0"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 smtClean="0">
                          <a:latin typeface="Calibri"/>
                          <a:ea typeface="Times New Roman"/>
                        </a:rPr>
                        <a:t>Способный </a:t>
                      </a:r>
                      <a:r>
                        <a:rPr lang="ru-RU" sz="1350" dirty="0">
                          <a:latin typeface="Calibri"/>
                          <a:ea typeface="Times New Roman"/>
                        </a:rPr>
                        <a:t>управлять своим поведением, планировать свои действия соблюдать нормы и правила поведения 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Имеющий первичные представления о семье, себе, обществе и государстве, мире, природе 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Овладевший универсальными предпосылками учебной деятельности – умение работать по правилу и образцу, 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Способный решать интеллектуальные и личностные задачи (проблемы), адекватно возрасту 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Овладевший необходимыми умениями и навыками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Выполняющий правила поведения здорового и безопасного образа жизни 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Любознательный, активно познающий мир Доброжелательный, умеющий слушать и слышать собеседника, обосновывать свою позицию, высказывать свое мнение 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Готовый самостоятельно действовать и отвечать за свои поступки 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Уважающий и принимающий ценности семьи и общества Любящий свой народ, свой край, свою Родину 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endParaRPr lang="ru-RU" sz="1350" dirty="0" smtClean="0"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 smtClean="0">
                          <a:latin typeface="Calibri"/>
                          <a:ea typeface="Times New Roman"/>
                        </a:rPr>
                        <a:t>Владеющий </a:t>
                      </a:r>
                      <a:r>
                        <a:rPr lang="ru-RU" sz="1350" dirty="0">
                          <a:latin typeface="Calibri"/>
                          <a:ea typeface="Times New Roman"/>
                        </a:rPr>
                        <a:t>основами умения учиться, способный к организации собственной деятельности  слушать взрослого и выполнять его инструкции Способный решать интеллектуальные и личностные задачи (проблемы), адекватно возрасту Овладевший необходимыми умениями и навыками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 err="1">
                          <a:latin typeface="Calibri"/>
                          <a:ea typeface="Times New Roman"/>
                        </a:rPr>
                        <a:t>Метапредметные</a:t>
                      </a:r>
                      <a:r>
                        <a:rPr lang="ru-RU" sz="1350" dirty="0">
                          <a:latin typeface="Calibri"/>
                          <a:ea typeface="Times New Roman"/>
                        </a:rPr>
                        <a:t> результаты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350" dirty="0">
                          <a:latin typeface="Calibri"/>
                          <a:ea typeface="Times New Roman"/>
                        </a:rPr>
                        <a:t>Предметные результаты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Итог сравнительного анализа 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ФГОС ДО и ФГОС НОО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оба эти документа тесно связаны между собой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Исключается дублирование программных областей знаний</a:t>
            </a:r>
            <a:r>
              <a:rPr lang="ru-RU" dirty="0" smtClean="0"/>
              <a:t>, обеспечивается реализация </a:t>
            </a:r>
            <a:r>
              <a:rPr lang="ru-RU" b="1" dirty="0" smtClean="0"/>
              <a:t>единой линии общего развития ребенка</a:t>
            </a:r>
            <a:r>
              <a:rPr lang="ru-RU" dirty="0" smtClean="0"/>
              <a:t> на этапах дошкольного и школьного детства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Реализация единой линии развития ребенка на этапах дошкольного и начального школьного образования может придать </a:t>
            </a:r>
            <a:r>
              <a:rPr lang="ru-RU" b="1" dirty="0" smtClean="0"/>
              <a:t>педагогическому процессу целостный, последовательный и перспективный характер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458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15926" y="2397125"/>
            <a:ext cx="8131126" cy="3513138"/>
          </a:xfrm>
        </p:spPr>
        <p:txBody>
          <a:bodyPr/>
          <a:lstStyle/>
          <a:p>
            <a:pPr algn="just"/>
            <a:r>
              <a:rPr lang="ru-RU" dirty="0" smtClean="0"/>
              <a:t>Переход ребенка-дошкольника в школьную образовательную среду – это переход в иное культурное пространство, в другую возрастную категорию и социальную ситуацию развития. </a:t>
            </a:r>
          </a:p>
          <a:p>
            <a:pPr algn="just"/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Обеспечение успешности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этого перехода – проблема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единения усилий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педагогов детского сада и начальной школы.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05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977" y="2120319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028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7625" y="1825625"/>
            <a:ext cx="8389916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Основными документами</a:t>
            </a:r>
            <a:r>
              <a:rPr lang="ru-RU" dirty="0" smtClean="0"/>
              <a:t>, регламентирующими деятельность образовательных организаций дошкольного и начального общего образования,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являются ФГОС</a:t>
            </a:r>
            <a:r>
              <a:rPr lang="ru-RU" dirty="0" smtClean="0"/>
              <a:t>.</a:t>
            </a:r>
          </a:p>
          <a:p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Введение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утвержденных на государственном уровне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стандартов</a:t>
            </a:r>
            <a:r>
              <a:rPr lang="ru-RU" u="sng" dirty="0" smtClean="0"/>
              <a:t> </a:t>
            </a:r>
            <a:r>
              <a:rPr lang="ru-RU" dirty="0" smtClean="0"/>
              <a:t>образования существенно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способствует обеспечению преемственности и перспективности повышения качества образовани</a:t>
            </a:r>
            <a:r>
              <a:rPr lang="ru-RU" u="sng" dirty="0" smtClean="0"/>
              <a:t>я</a:t>
            </a:r>
            <a:r>
              <a:rPr lang="ru-RU" dirty="0" smtClean="0"/>
              <a:t> в целостной системе. </a:t>
            </a:r>
          </a:p>
          <a:p>
            <a:r>
              <a:rPr lang="ru-RU" dirty="0" smtClean="0"/>
              <a:t>Сегодня </a:t>
            </a:r>
            <a:r>
              <a:rPr lang="ru-RU" sz="3000" b="1" i="1" dirty="0" smtClean="0">
                <a:solidFill>
                  <a:schemeClr val="accent6">
                    <a:lumMod val="75000"/>
                  </a:schemeClr>
                </a:solidFill>
              </a:rPr>
              <a:t>преемственность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понимается как непрерывный процесс воспитания и обучения ребенка, имеющий общие и специфические цели для каждого возрастного периода.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При этом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дошкольная образовательная организация обеспечивает базисное развитие способностей ребенка</a:t>
            </a:r>
            <a:r>
              <a:rPr lang="ru-RU" dirty="0" smtClean="0"/>
              <a:t>, 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начальная школа</a:t>
            </a:r>
            <a:r>
              <a:rPr lang="ru-RU" dirty="0" smtClean="0"/>
              <a:t>, используя опыт детского сада,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способствует его дальнейшему личностному становлению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Школа и детский сад – два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смежных звена </a:t>
            </a:r>
            <a:r>
              <a:rPr lang="ru-RU" dirty="0" smtClean="0"/>
              <a:t>в системе образования. Успехи в школьном обучении во многом зависят от качества знаний и умений, сформированных в дошкольном детстве, от уровня развития познавательных интересов и познавательной активности ребенка.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3040" y="642796"/>
            <a:ext cx="7052310" cy="145760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Преемственность ФГОС дошкольного и начального общего образования можно проследить в следующем: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372008"/>
            <a:ext cx="7886700" cy="380495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–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единый структурно-организационный подход</a:t>
            </a:r>
            <a:r>
              <a:rPr lang="ru-RU" dirty="0" smtClean="0"/>
              <a:t>, заключающийся в совокупности </a:t>
            </a:r>
            <a:r>
              <a:rPr lang="ru-RU" b="1" dirty="0" smtClean="0"/>
              <a:t>требований</a:t>
            </a:r>
            <a:r>
              <a:rPr lang="ru-RU" dirty="0" smtClean="0"/>
              <a:t>: </a:t>
            </a:r>
            <a:r>
              <a:rPr lang="ru-RU" b="1" i="1" dirty="0" smtClean="0"/>
              <a:t>к условиям </a:t>
            </a:r>
            <a:r>
              <a:rPr lang="ru-RU" dirty="0" smtClean="0"/>
              <a:t>реализации стандарта, структурно-содержательным </a:t>
            </a:r>
            <a:r>
              <a:rPr lang="ru-RU" b="1" dirty="0" smtClean="0"/>
              <a:t>компонентам основной образовательной программы</a:t>
            </a:r>
            <a:r>
              <a:rPr lang="ru-RU" dirty="0" smtClean="0"/>
              <a:t>, образовательным </a:t>
            </a:r>
            <a:r>
              <a:rPr lang="ru-RU" b="1" dirty="0" smtClean="0"/>
              <a:t>результатам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b="1" i="1" u="sng" dirty="0" smtClean="0"/>
              <a:t>–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единый психолого-педагогический методологический подход</a:t>
            </a:r>
            <a:r>
              <a:rPr lang="ru-RU" dirty="0" smtClean="0"/>
              <a:t>, который прослеживается: в ориентации на </a:t>
            </a:r>
            <a:r>
              <a:rPr lang="ru-RU" b="1" dirty="0" err="1" smtClean="0"/>
              <a:t>деятельностный</a:t>
            </a:r>
            <a:r>
              <a:rPr lang="ru-RU" b="1" dirty="0" smtClean="0"/>
              <a:t> подход и понятие «ведущей деятельности</a:t>
            </a:r>
            <a:r>
              <a:rPr lang="ru-RU" dirty="0" smtClean="0"/>
              <a:t>»; опоре на зону актуального развития и ориентации на зону ближайшего развития ребенка; понятии об УУД; ориентации на возрастные психофизиологические особенности детей; </a:t>
            </a:r>
          </a:p>
          <a:p>
            <a:r>
              <a:rPr lang="ru-RU" b="1" i="1" u="sng" dirty="0" smtClean="0"/>
              <a:t>–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общий принцип организации инклюзивного образования</a:t>
            </a:r>
            <a:r>
              <a:rPr lang="ru-RU" dirty="0" smtClean="0"/>
              <a:t>, который отражается: в минимальной регламентации образования детей </a:t>
            </a:r>
            <a:r>
              <a:rPr lang="ru-RU" dirty="0" err="1" smtClean="0"/>
              <a:t>c</a:t>
            </a:r>
            <a:r>
              <a:rPr lang="ru-RU" dirty="0" smtClean="0"/>
              <a:t> ОВЗ; разработке адаптированных (в некоторых случаях индивидуальных) образовательных программ; опоре на индивидуальную программу реабилитации.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7852" y="760491"/>
            <a:ext cx="6677497" cy="93019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Преемственность ФГОС ДО И ФГОС НОО можно проследить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в содержании основных образовательных программ. 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Требованиями стандартов является </a:t>
            </a:r>
            <a:r>
              <a:rPr lang="ru-RU" b="1" dirty="0" smtClean="0"/>
              <a:t>направленность </a:t>
            </a:r>
            <a:r>
              <a:rPr lang="ru-RU" dirty="0" smtClean="0"/>
              <a:t>основных образовательных программ: </a:t>
            </a:r>
          </a:p>
          <a:p>
            <a:pPr>
              <a:buNone/>
            </a:pPr>
            <a:r>
              <a:rPr lang="ru-RU" dirty="0" smtClean="0"/>
              <a:t>– на формирование и развитие основ духовно-нравственной культуры, личностное и интеллектуальное развитие детей; </a:t>
            </a:r>
          </a:p>
          <a:p>
            <a:pPr>
              <a:buNone/>
            </a:pPr>
            <a:r>
              <a:rPr lang="ru-RU" dirty="0" smtClean="0"/>
              <a:t>– процесс успешной социализации ребенка; </a:t>
            </a:r>
          </a:p>
          <a:p>
            <a:pPr>
              <a:buNone/>
            </a:pPr>
            <a:r>
              <a:rPr lang="ru-RU" dirty="0" smtClean="0"/>
              <a:t>– развитие творческих способностей, инициативы, самосовершенствования; </a:t>
            </a:r>
          </a:p>
          <a:p>
            <a:pPr>
              <a:buNone/>
            </a:pPr>
            <a:r>
              <a:rPr lang="ru-RU" dirty="0" smtClean="0"/>
              <a:t> – сохранение и укрепление здоровья детей.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Обращая внимание </a:t>
            </a:r>
            <a:r>
              <a:rPr lang="ru-RU" b="1" dirty="0" smtClean="0"/>
              <a:t>на содержательные стороны ФГОС дошкольного образования и ФГОС начального общего образования, убедимся в наличии преемственности между образовательными областями на уровне дошкольного и начального общего образования</a:t>
            </a:r>
            <a:r>
              <a:rPr lang="ru-RU" dirty="0" smtClean="0"/>
              <a:t>. </a:t>
            </a:r>
          </a:p>
          <a:p>
            <a:pPr algn="just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Пять образовательных областей</a:t>
            </a:r>
            <a:r>
              <a:rPr lang="ru-RU" b="1" dirty="0" smtClean="0"/>
              <a:t>, обозначенных в ФГОС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дошкольного образования</a:t>
            </a:r>
            <a:r>
              <a:rPr lang="ru-RU" b="1" dirty="0" smtClean="0"/>
              <a:t>, имеют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прямую проекцию на предметы </a:t>
            </a:r>
            <a:r>
              <a:rPr lang="ru-RU" b="1" dirty="0" smtClean="0"/>
              <a:t>основной образовательной программы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начального общего образования.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26" name="Picture 2" descr="C:\Users\bait\Desktop\1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 t="25796"/>
          <a:stretch>
            <a:fillRect/>
          </a:stretch>
        </p:blipFill>
        <p:spPr bwMode="auto">
          <a:xfrm>
            <a:off x="217284" y="1322388"/>
            <a:ext cx="8781862" cy="4562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61315" y="2274837"/>
            <a:ext cx="803947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     Осуществление преемственности в работе детского сада и школы заключается в том, чтобы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развить у дошкольника готовность к восприятию нового образа жизни, нового режима, развить эмоционально-волевые и интеллектуальные способности,</a:t>
            </a:r>
            <a:r>
              <a:rPr lang="ru-RU" sz="2400" dirty="0" smtClean="0"/>
              <a:t> которые дадут ему возможность овладеть широкой познавательной программой. </a:t>
            </a:r>
          </a:p>
          <a:p>
            <a:pPr algn="just"/>
            <a:r>
              <a:rPr lang="ru-RU" sz="2400" dirty="0" smtClean="0"/>
              <a:t>           В условиях ФГОС результаты освоения программы дошкольного и начального образования находятся в преемственной связи и подразделяются в свою очередь на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предметные, </a:t>
            </a:r>
            <a:r>
              <a:rPr lang="ru-RU" sz="2400" b="1" i="1" dirty="0" err="1" smtClean="0">
                <a:solidFill>
                  <a:schemeClr val="accent6">
                    <a:lumMod val="75000"/>
                  </a:schemeClr>
                </a:solidFill>
              </a:rPr>
              <a:t>метапредметные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и личностные.</a:t>
            </a:r>
          </a:p>
          <a:p>
            <a:pPr algn="just"/>
            <a:r>
              <a:rPr lang="ru-RU" sz="2400" dirty="0" smtClean="0"/>
              <a:t> 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</TotalTime>
  <Words>1534</Words>
  <Application>Microsoft Office PowerPoint</Application>
  <PresentationFormat>Экран (4:3)</PresentationFormat>
  <Paragraphs>139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«Преемственность ФГОС дошкольного и начального общего образования»</vt:lpstr>
      <vt:lpstr>Слайд 2</vt:lpstr>
      <vt:lpstr>Слайд 3</vt:lpstr>
      <vt:lpstr>Слайд 4</vt:lpstr>
      <vt:lpstr>Преемственность ФГОС дошкольного и начального общего образования можно проследить в следующем:</vt:lpstr>
      <vt:lpstr>Преемственность ФГОС ДО И ФГОС НОО можно проследить в содержании основных образовательных программ. </vt:lpstr>
      <vt:lpstr>Слайд 7</vt:lpstr>
      <vt:lpstr>Слайд 8</vt:lpstr>
      <vt:lpstr>Слайд 9</vt:lpstr>
      <vt:lpstr>Слайд 10</vt:lpstr>
      <vt:lpstr>Федеральный государственный образовательный стандарт – это государственный инструмент системных обновлений</vt:lpstr>
      <vt:lpstr>Слайд 12</vt:lpstr>
      <vt:lpstr>Слайд 13</vt:lpstr>
      <vt:lpstr>Основы преемственности дошкольного и начального общего образования, заложенные в Стандартах</vt:lpstr>
      <vt:lpstr>Основы преемственности дошкольного и начального общего образования, заложенные в Стандартах</vt:lpstr>
      <vt:lpstr>Принципиальные отличия ФГОС дошкольного образования и ФГОС НОО</vt:lpstr>
      <vt:lpstr>Основные направления и задачи реализации преемственности  ФГОС ДО И ФГОС НОО</vt:lpstr>
      <vt:lpstr>Выполняя, поставленные задачи на выходе мы получим следующих выпускников: </vt:lpstr>
      <vt:lpstr>Итог сравнительного анализа  ФГОС ДО и ФГОС НОО </vt:lpstr>
      <vt:lpstr>Благодарю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Oleg Griban</dc:creator>
  <cp:lastModifiedBy>bait</cp:lastModifiedBy>
  <cp:revision>27</cp:revision>
  <dcterms:created xsi:type="dcterms:W3CDTF">2018-01-08T14:19:34Z</dcterms:created>
  <dcterms:modified xsi:type="dcterms:W3CDTF">2021-08-26T17:10:43Z</dcterms:modified>
</cp:coreProperties>
</file>