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3" r:id="rId3"/>
    <p:sldId id="257" r:id="rId4"/>
    <p:sldId id="262" r:id="rId5"/>
    <p:sldId id="261" r:id="rId6"/>
    <p:sldId id="264" r:id="rId7"/>
    <p:sldId id="265" r:id="rId8"/>
    <p:sldId id="266" r:id="rId9"/>
    <p:sldId id="267" r:id="rId10"/>
    <p:sldId id="258" r:id="rId11"/>
    <p:sldId id="268" r:id="rId12"/>
    <p:sldId id="269" r:id="rId13"/>
    <p:sldId id="270" r:id="rId14"/>
    <p:sldId id="271" r:id="rId15"/>
    <p:sldId id="272" r:id="rId16"/>
    <p:sldId id="273" r:id="rId17"/>
    <p:sldId id="274" r:id="rId18"/>
    <p:sldId id="275" r:id="rId19"/>
    <p:sldId id="276"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78" y="-7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15.11.2022</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15.11.2022</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15.11.2022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ru-RU" smtClean="0"/>
              <a:t>Образец текста</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15.11.2022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15.11.2022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15.11.2022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15.11.2022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15.11.2022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t>‹#›</a:t>
            </a:fld>
            <a:endParaRPr lang="ru-RU"/>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ru-RU" smtClean="0"/>
              <a:t>Образец заголовка</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B4C71EC6-210F-42DE-9C53-41977AD35B3D}" type="datetimeFigureOut">
              <a:rPr lang="ru-RU" smtClean="0"/>
              <a:t>15.11.2022</a:t>
            </a:fld>
            <a:endParaRPr lang="ru-RU"/>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19B0651-EE4F-4900-A07F-96A6BFA9D0F0}" type="slidenum">
              <a:rPr lang="ru-RU" smtClean="0"/>
              <a:t>‹#›</a:t>
            </a:fld>
            <a:endParaRPr lang="ru-RU"/>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Tongue-twister</a:t>
            </a:r>
            <a:endParaRPr lang="ru-RU" dirty="0"/>
          </a:p>
        </p:txBody>
      </p:sp>
      <p:sp>
        <p:nvSpPr>
          <p:cNvPr id="3" name="Объект 2"/>
          <p:cNvSpPr>
            <a:spLocks noGrp="1"/>
          </p:cNvSpPr>
          <p:nvPr>
            <p:ph idx="1"/>
          </p:nvPr>
        </p:nvSpPr>
        <p:spPr/>
        <p:txBody>
          <a:bodyPr>
            <a:normAutofit/>
          </a:bodyPr>
          <a:lstStyle/>
          <a:p>
            <a:r>
              <a:rPr lang="en-US" sz="2400" dirty="0" smtClean="0"/>
              <a:t>Five fat rats friars frying flat fish</a:t>
            </a:r>
          </a:p>
          <a:p>
            <a:endParaRPr lang="en-US" sz="2400" dirty="0" smtClean="0"/>
          </a:p>
          <a:p>
            <a:r>
              <a:rPr lang="en-US" sz="2400" dirty="0" smtClean="0"/>
              <a:t>The horses’ hard hooves hit the hard highroad</a:t>
            </a:r>
          </a:p>
          <a:p>
            <a:endParaRPr lang="en-US" sz="2400" dirty="0" smtClean="0"/>
          </a:p>
          <a:p>
            <a:r>
              <a:rPr lang="en-US" sz="2400" dirty="0" smtClean="0"/>
              <a:t>Two tiny tigers take to taxis to town</a:t>
            </a:r>
            <a:endParaRPr lang="ru-RU" sz="2400" dirty="0"/>
          </a:p>
        </p:txBody>
      </p:sp>
    </p:spTree>
    <p:extLst>
      <p:ext uri="{BB962C8B-B14F-4D97-AF65-F5344CB8AC3E}">
        <p14:creationId xmlns:p14="http://schemas.microsoft.com/office/powerpoint/2010/main" val="339112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p:txBody>
          <a:bodyPr/>
          <a:lstStyle/>
          <a:p>
            <a:endParaRPr lang="ru-RU"/>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31640" y="116632"/>
            <a:ext cx="6408712" cy="640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94688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Glossary</a:t>
            </a:r>
            <a:endParaRPr lang="ru-RU" dirty="0"/>
          </a:p>
        </p:txBody>
      </p:sp>
      <p:sp>
        <p:nvSpPr>
          <p:cNvPr id="3" name="Объект 2"/>
          <p:cNvSpPr>
            <a:spLocks noGrp="1"/>
          </p:cNvSpPr>
          <p:nvPr>
            <p:ph idx="1"/>
          </p:nvPr>
        </p:nvSpPr>
        <p:spPr/>
        <p:txBody>
          <a:bodyPr/>
          <a:lstStyle/>
          <a:p>
            <a:r>
              <a:rPr lang="en-US" dirty="0" smtClean="0"/>
              <a:t>Planet - </a:t>
            </a:r>
            <a:r>
              <a:rPr lang="ru-RU" dirty="0" smtClean="0"/>
              <a:t>планета</a:t>
            </a:r>
            <a:endParaRPr lang="en-US" dirty="0" smtClean="0"/>
          </a:p>
          <a:p>
            <a:r>
              <a:rPr lang="en-US" dirty="0" smtClean="0"/>
              <a:t>Nature</a:t>
            </a:r>
            <a:r>
              <a:rPr lang="ru-RU" dirty="0" smtClean="0"/>
              <a:t> - природа</a:t>
            </a:r>
            <a:endParaRPr lang="en-US" dirty="0" smtClean="0"/>
          </a:p>
          <a:p>
            <a:r>
              <a:rPr lang="en-US" dirty="0" smtClean="0"/>
              <a:t>Activities</a:t>
            </a:r>
            <a:r>
              <a:rPr lang="ru-RU" dirty="0" smtClean="0"/>
              <a:t> - деятельность</a:t>
            </a:r>
            <a:endParaRPr lang="en-US" dirty="0" smtClean="0"/>
          </a:p>
          <a:p>
            <a:r>
              <a:rPr lang="en-US" dirty="0" smtClean="0"/>
              <a:t>Save</a:t>
            </a:r>
            <a:r>
              <a:rPr lang="ru-RU" dirty="0" smtClean="0"/>
              <a:t> - спасать</a:t>
            </a:r>
            <a:endParaRPr lang="en-US" dirty="0" smtClean="0"/>
          </a:p>
          <a:p>
            <a:r>
              <a:rPr lang="en-US" dirty="0" smtClean="0"/>
              <a:t>Fresh</a:t>
            </a:r>
            <a:r>
              <a:rPr lang="ru-RU" dirty="0" smtClean="0"/>
              <a:t> - свежий</a:t>
            </a:r>
            <a:endParaRPr lang="en-US" dirty="0" smtClean="0"/>
          </a:p>
          <a:p>
            <a:r>
              <a:rPr lang="en-US" dirty="0" smtClean="0"/>
              <a:t>To protect</a:t>
            </a:r>
            <a:r>
              <a:rPr lang="ru-RU" dirty="0" smtClean="0"/>
              <a:t> - защищать</a:t>
            </a:r>
            <a:endParaRPr lang="en-US" dirty="0" smtClean="0"/>
          </a:p>
          <a:p>
            <a:r>
              <a:rPr lang="en-US" dirty="0" smtClean="0"/>
              <a:t>Danger</a:t>
            </a:r>
            <a:r>
              <a:rPr lang="ru-RU" dirty="0" smtClean="0"/>
              <a:t> - опасность</a:t>
            </a:r>
            <a:endParaRPr lang="en-US" dirty="0" smtClean="0"/>
          </a:p>
          <a:p>
            <a:r>
              <a:rPr lang="en-US" dirty="0" smtClean="0"/>
              <a:t>Depend </a:t>
            </a:r>
            <a:r>
              <a:rPr lang="ru-RU" dirty="0" smtClean="0"/>
              <a:t>- зависеть</a:t>
            </a:r>
            <a:endParaRPr lang="ru-RU" dirty="0"/>
          </a:p>
        </p:txBody>
      </p:sp>
    </p:spTree>
    <p:extLst>
      <p:ext uri="{BB962C8B-B14F-4D97-AF65-F5344CB8AC3E}">
        <p14:creationId xmlns:p14="http://schemas.microsoft.com/office/powerpoint/2010/main" val="37494192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7859216" cy="1548090"/>
          </a:xfrm>
        </p:spPr>
        <p:txBody>
          <a:bodyPr>
            <a:normAutofit fontScale="90000"/>
          </a:bodyPr>
          <a:lstStyle/>
          <a:p>
            <a:r>
              <a:rPr lang="en-US" dirty="0" smtClean="0"/>
              <a:t>Make the sentences complete using the words from glossary</a:t>
            </a:r>
            <a:endParaRPr lang="ru-RU" dirty="0"/>
          </a:p>
        </p:txBody>
      </p:sp>
      <p:sp>
        <p:nvSpPr>
          <p:cNvPr id="3" name="Объект 2"/>
          <p:cNvSpPr>
            <a:spLocks noGrp="1"/>
          </p:cNvSpPr>
          <p:nvPr>
            <p:ph idx="1"/>
          </p:nvPr>
        </p:nvSpPr>
        <p:spPr/>
        <p:txBody>
          <a:bodyPr>
            <a:normAutofit lnSpcReduction="10000"/>
          </a:bodyPr>
          <a:lstStyle/>
          <a:p>
            <a:r>
              <a:rPr lang="en-US" dirty="0" smtClean="0"/>
              <a:t>Planet, nature, activities,</a:t>
            </a:r>
            <a:r>
              <a:rPr lang="ru-RU" dirty="0" smtClean="0"/>
              <a:t> </a:t>
            </a:r>
            <a:r>
              <a:rPr lang="en-US" dirty="0" smtClean="0"/>
              <a:t>save,</a:t>
            </a:r>
            <a:r>
              <a:rPr lang="ru-RU" dirty="0" smtClean="0"/>
              <a:t> </a:t>
            </a:r>
            <a:r>
              <a:rPr lang="en-US" dirty="0" smtClean="0"/>
              <a:t>fresh, to protect,</a:t>
            </a:r>
            <a:r>
              <a:rPr lang="ru-RU" dirty="0" smtClean="0"/>
              <a:t> </a:t>
            </a:r>
            <a:r>
              <a:rPr lang="en-US" dirty="0" smtClean="0"/>
              <a:t>danger,</a:t>
            </a:r>
            <a:r>
              <a:rPr lang="ru-RU" dirty="0" smtClean="0"/>
              <a:t> </a:t>
            </a:r>
            <a:r>
              <a:rPr lang="en-US" dirty="0"/>
              <a:t>d</a:t>
            </a:r>
            <a:r>
              <a:rPr lang="en-US" dirty="0" smtClean="0"/>
              <a:t>epend</a:t>
            </a:r>
          </a:p>
          <a:p>
            <a:pPr marL="457200" indent="-457200">
              <a:buAutoNum type="arabicPeriod"/>
            </a:pPr>
            <a:endParaRPr lang="en-US" dirty="0"/>
          </a:p>
          <a:p>
            <a:pPr marL="457200" indent="-457200">
              <a:buAutoNum type="arabicPeriod"/>
            </a:pPr>
            <a:r>
              <a:rPr lang="en-US" dirty="0" smtClean="0"/>
              <a:t>The life of people on Earth _______ on animals and plants around them.</a:t>
            </a:r>
          </a:p>
          <a:p>
            <a:pPr marL="457200" indent="-457200">
              <a:buAutoNum type="arabicPeriod"/>
            </a:pPr>
            <a:r>
              <a:rPr lang="en-US" dirty="0" smtClean="0"/>
              <a:t>Why are great number of animals in _______ nowadays?</a:t>
            </a:r>
          </a:p>
          <a:p>
            <a:pPr marL="457200" indent="-457200">
              <a:buAutoNum type="arabicPeriod"/>
            </a:pPr>
            <a:r>
              <a:rPr lang="en-US" dirty="0" smtClean="0"/>
              <a:t>Many people don’t know how ________ wild animals.</a:t>
            </a:r>
          </a:p>
          <a:p>
            <a:pPr marL="457200" indent="-457200">
              <a:buAutoNum type="arabicPeriod"/>
            </a:pPr>
            <a:r>
              <a:rPr lang="en-US" dirty="0" smtClean="0"/>
              <a:t>There is always _______ air in the forest.</a:t>
            </a:r>
          </a:p>
          <a:p>
            <a:pPr marL="457200" indent="-457200">
              <a:buAutoNum type="arabicPeriod"/>
            </a:pPr>
            <a:r>
              <a:rPr lang="en-US" dirty="0" smtClean="0"/>
              <a:t>Some people’s _______ do a lot of harm to forests.</a:t>
            </a:r>
          </a:p>
          <a:p>
            <a:pPr marL="457200" indent="-457200">
              <a:buAutoNum type="arabicPeriod"/>
            </a:pPr>
            <a:r>
              <a:rPr lang="en-US" dirty="0" smtClean="0"/>
              <a:t>The problem now is to protect life on the Earth and to ______ our _______ and _______ . </a:t>
            </a:r>
          </a:p>
        </p:txBody>
      </p:sp>
    </p:spTree>
    <p:extLst>
      <p:ext uri="{BB962C8B-B14F-4D97-AF65-F5344CB8AC3E}">
        <p14:creationId xmlns:p14="http://schemas.microsoft.com/office/powerpoint/2010/main" val="274163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Answers</a:t>
            </a:r>
            <a:endParaRPr lang="ru-RU" dirty="0"/>
          </a:p>
        </p:txBody>
      </p:sp>
      <p:sp>
        <p:nvSpPr>
          <p:cNvPr id="3" name="Объект 2"/>
          <p:cNvSpPr>
            <a:spLocks noGrp="1"/>
          </p:cNvSpPr>
          <p:nvPr>
            <p:ph idx="1"/>
          </p:nvPr>
        </p:nvSpPr>
        <p:spPr/>
        <p:txBody>
          <a:bodyPr/>
          <a:lstStyle/>
          <a:p>
            <a:pPr marL="457200" indent="-457200">
              <a:buAutoNum type="arabicPeriod"/>
            </a:pPr>
            <a:r>
              <a:rPr lang="en-US" dirty="0" smtClean="0"/>
              <a:t>Depends</a:t>
            </a:r>
          </a:p>
          <a:p>
            <a:pPr marL="457200" indent="-457200">
              <a:buAutoNum type="arabicPeriod"/>
            </a:pPr>
            <a:r>
              <a:rPr lang="en-US" dirty="0" smtClean="0"/>
              <a:t>Danger</a:t>
            </a:r>
          </a:p>
          <a:p>
            <a:pPr marL="457200" indent="-457200">
              <a:buAutoNum type="arabicPeriod"/>
            </a:pPr>
            <a:r>
              <a:rPr lang="en-US" dirty="0" smtClean="0"/>
              <a:t>To protect</a:t>
            </a:r>
          </a:p>
          <a:p>
            <a:pPr marL="457200" indent="-457200">
              <a:buAutoNum type="arabicPeriod"/>
            </a:pPr>
            <a:r>
              <a:rPr lang="en-US" dirty="0" smtClean="0"/>
              <a:t>Fresh</a:t>
            </a:r>
          </a:p>
          <a:p>
            <a:pPr marL="457200" indent="-457200">
              <a:buAutoNum type="arabicPeriod"/>
            </a:pPr>
            <a:r>
              <a:rPr lang="en-US" dirty="0" smtClean="0"/>
              <a:t>Activities</a:t>
            </a:r>
          </a:p>
          <a:p>
            <a:pPr marL="457200" indent="-457200">
              <a:buAutoNum type="arabicPeriod"/>
            </a:pPr>
            <a:r>
              <a:rPr lang="en-US" dirty="0" smtClean="0"/>
              <a:t>Save, nature, planet</a:t>
            </a:r>
          </a:p>
        </p:txBody>
      </p:sp>
    </p:spTree>
    <p:extLst>
      <p:ext uri="{BB962C8B-B14F-4D97-AF65-F5344CB8AC3E}">
        <p14:creationId xmlns:p14="http://schemas.microsoft.com/office/powerpoint/2010/main" val="21531295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8291264" cy="1476082"/>
          </a:xfrm>
        </p:spPr>
        <p:txBody>
          <a:bodyPr>
            <a:normAutofit fontScale="90000"/>
          </a:bodyPr>
          <a:lstStyle/>
          <a:p>
            <a:r>
              <a:rPr lang="en-US" dirty="0"/>
              <a:t>Look through the text and find the causes of endangerment.</a:t>
            </a:r>
            <a:endParaRPr lang="ru-RU" dirty="0"/>
          </a:p>
        </p:txBody>
      </p:sp>
      <p:sp>
        <p:nvSpPr>
          <p:cNvPr id="3" name="Объект 2"/>
          <p:cNvSpPr>
            <a:spLocks noGrp="1"/>
          </p:cNvSpPr>
          <p:nvPr>
            <p:ph idx="1"/>
          </p:nvPr>
        </p:nvSpPr>
        <p:spPr>
          <a:xfrm>
            <a:off x="457200" y="1752600"/>
            <a:ext cx="7620000" cy="4772744"/>
          </a:xfrm>
        </p:spPr>
        <p:txBody>
          <a:bodyPr>
            <a:normAutofit fontScale="47500" lnSpcReduction="20000"/>
          </a:bodyPr>
          <a:lstStyle/>
          <a:p>
            <a:r>
              <a:rPr lang="en-US" sz="2900" b="0" dirty="0" smtClean="0"/>
              <a:t>When </a:t>
            </a:r>
            <a:r>
              <a:rPr lang="en-US" sz="2900" b="0" dirty="0"/>
              <a:t>discussing the causes of endangerment, it is important to understand that individual species are not the only factors involved in this dilemma. Endangerment is a broad issue, one that involves the habitats and environments where species live and interact with one another. There are many reasons why a particular species may become endangered. Although these factors can be analyzed and grouped, there are many causes that appear repeatedly. Below are several factors leading to endangerment:</a:t>
            </a:r>
          </a:p>
          <a:p>
            <a:r>
              <a:rPr lang="en-US" sz="2900" b="0" dirty="0"/>
              <a:t>Our planet is continually changing, causing habitats to be altered and modified. When changes occur at a fast pace, there is little or no time for individual species to react and adjust to new circumstances (</a:t>
            </a:r>
            <a:r>
              <a:rPr lang="en-US" sz="2900" b="0" dirty="0" err="1"/>
              <a:t>обстоятельства</a:t>
            </a:r>
            <a:r>
              <a:rPr lang="en-US" sz="2900" b="0" dirty="0"/>
              <a:t>). The strongest forces in rapid habitat loss are human beings (</a:t>
            </a:r>
            <a:r>
              <a:rPr lang="en-US" sz="2900" b="0" dirty="0" err="1"/>
              <a:t>люди</a:t>
            </a:r>
            <a:r>
              <a:rPr lang="en-US" sz="2900" b="0" dirty="0"/>
              <a:t>). Nearly every region of the earth has been affected by human activity, particularly during this past century.</a:t>
            </a:r>
          </a:p>
          <a:p>
            <a:r>
              <a:rPr lang="en-US" sz="2900" b="0" dirty="0"/>
              <a:t>Species have been biologically introduced to environments all over the world, and the most destructive effects have occurred on islands. Introduced insects, rats, pigs, cats, and other foreign species have actually caused the endangerment and extinction of hundreds of species during the past five centuries. Exotic species are certainly a factor leading to endangerment.</a:t>
            </a:r>
          </a:p>
          <a:p>
            <a:r>
              <a:rPr lang="en-US" sz="2900" b="0" dirty="0"/>
              <a:t>A species that faces overexploitation is one that may become severely endangered or even extinct due to the rate in which the species is being used. Unrestricted whaling during the 20th century is an example of overexploitation, and the whaling industry brought many species of whales to extremely low population sizes.</a:t>
            </a:r>
          </a:p>
          <a:p>
            <a:r>
              <a:rPr lang="en-US" sz="2900" b="0" dirty="0"/>
              <a:t>Disease, pollution, and limited distribution are more factors that threaten various plant and animal species. If a species does not have the natural genetic protection against particular pathogens, an introduced disease can have severe effects on that specie</a:t>
            </a:r>
            <a:r>
              <a:rPr lang="en-US" sz="2900" b="0" dirty="0" smtClean="0"/>
              <a:t>.</a:t>
            </a:r>
            <a:endParaRPr lang="en-US" sz="2900" b="0" dirty="0"/>
          </a:p>
        </p:txBody>
      </p:sp>
    </p:spTree>
    <p:extLst>
      <p:ext uri="{BB962C8B-B14F-4D97-AF65-F5344CB8AC3E}">
        <p14:creationId xmlns:p14="http://schemas.microsoft.com/office/powerpoint/2010/main" val="5962119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8219256" cy="1548090"/>
          </a:xfrm>
        </p:spPr>
        <p:txBody>
          <a:bodyPr>
            <a:normAutofit fontScale="90000"/>
          </a:bodyPr>
          <a:lstStyle/>
          <a:p>
            <a:r>
              <a:rPr lang="en-US" dirty="0"/>
              <a:t>Now match the short texts with the reasons for saving animals.</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123525470"/>
              </p:ext>
            </p:extLst>
          </p:nvPr>
        </p:nvGraphicFramePr>
        <p:xfrm>
          <a:off x="395536" y="1752600"/>
          <a:ext cx="7992888" cy="4747762"/>
        </p:xfrm>
        <a:graphic>
          <a:graphicData uri="http://schemas.openxmlformats.org/drawingml/2006/table">
            <a:tbl>
              <a:tblPr/>
              <a:tblGrid>
                <a:gridCol w="2952328"/>
                <a:gridCol w="5040560"/>
              </a:tblGrid>
              <a:tr h="1244352">
                <a:tc>
                  <a:txBody>
                    <a:bodyPr/>
                    <a:lstStyle/>
                    <a:p>
                      <a:pPr algn="just">
                        <a:buFont typeface="+mj-lt"/>
                        <a:buAutoNum type="arabicPeriod"/>
                      </a:pPr>
                      <a:r>
                        <a:rPr lang="en-US" sz="1400" dirty="0" smtClean="0">
                          <a:effectLst/>
                        </a:rPr>
                        <a:t>Medicinal</a:t>
                      </a:r>
                      <a:endParaRPr lang="ru-RU" sz="1400" dirty="0" smtClean="0">
                        <a:effectLst/>
                      </a:endParaRPr>
                    </a:p>
                    <a:p>
                      <a:pPr algn="just">
                        <a:buFont typeface="+mj-lt"/>
                        <a:buAutoNum type="arabicPeriod"/>
                      </a:pPr>
                      <a:endParaRPr lang="en-US" sz="1400" dirty="0">
                        <a:effectLst/>
                      </a:endParaRPr>
                    </a:p>
                    <a:p>
                      <a:pPr algn="just">
                        <a:buFont typeface="+mj-lt"/>
                        <a:buAutoNum type="arabicPeriod"/>
                      </a:pPr>
                      <a:r>
                        <a:rPr lang="en-US" sz="1400" dirty="0">
                          <a:effectLst/>
                        </a:rPr>
                        <a:t>Agricultural (</a:t>
                      </a:r>
                      <a:r>
                        <a:rPr lang="ru-RU" sz="1400" dirty="0">
                          <a:effectLst/>
                        </a:rPr>
                        <a:t>сельскохозяйственный</a:t>
                      </a:r>
                      <a:r>
                        <a:rPr lang="ru-RU" sz="1400" dirty="0" smtClean="0">
                          <a:effectLst/>
                        </a:rPr>
                        <a:t>)</a:t>
                      </a:r>
                    </a:p>
                    <a:p>
                      <a:pPr algn="just">
                        <a:buFont typeface="+mj-lt"/>
                        <a:buAutoNum type="arabicPeriod"/>
                      </a:pPr>
                      <a:endParaRPr lang="ru-RU" sz="1400" dirty="0">
                        <a:effectLst/>
                      </a:endParaRPr>
                    </a:p>
                    <a:p>
                      <a:pPr algn="just">
                        <a:buFont typeface="+mj-lt"/>
                        <a:buAutoNum type="arabicPeriod"/>
                      </a:pPr>
                      <a:r>
                        <a:rPr lang="en-US" sz="1400" dirty="0" smtClean="0">
                          <a:effectLst/>
                        </a:rPr>
                        <a:t>Ecological</a:t>
                      </a:r>
                      <a:endParaRPr lang="ru-RU" sz="1400" dirty="0" smtClean="0">
                        <a:effectLst/>
                      </a:endParaRPr>
                    </a:p>
                    <a:p>
                      <a:pPr algn="just">
                        <a:buFont typeface="+mj-lt"/>
                        <a:buAutoNum type="arabicPeriod"/>
                      </a:pPr>
                      <a:endParaRPr lang="en-US" sz="1400" dirty="0">
                        <a:effectLst/>
                      </a:endParaRPr>
                    </a:p>
                    <a:p>
                      <a:pPr algn="just">
                        <a:buFont typeface="+mj-lt"/>
                        <a:buAutoNum type="arabicPeriod"/>
                      </a:pPr>
                      <a:r>
                        <a:rPr lang="en-US" sz="1400" dirty="0">
                          <a:effectLst/>
                        </a:rPr>
                        <a:t>Commercial(</a:t>
                      </a:r>
                      <a:r>
                        <a:rPr lang="ru-RU" sz="1400" dirty="0">
                          <a:effectLst/>
                        </a:rPr>
                        <a:t>коммерческий</a:t>
                      </a:r>
                      <a:r>
                        <a:rPr lang="ru-RU" sz="1400" dirty="0" smtClean="0">
                          <a:effectLst/>
                        </a:rPr>
                        <a:t>)</a:t>
                      </a:r>
                    </a:p>
                    <a:p>
                      <a:pPr algn="just">
                        <a:buFont typeface="+mj-lt"/>
                        <a:buAutoNum type="arabicPeriod"/>
                      </a:pPr>
                      <a:endParaRPr lang="ru-RU" sz="1400" dirty="0">
                        <a:effectLst/>
                      </a:endParaRPr>
                    </a:p>
                    <a:p>
                      <a:pPr algn="just">
                        <a:buFont typeface="+mj-lt"/>
                        <a:buAutoNum type="arabicPeriod"/>
                      </a:pPr>
                      <a:r>
                        <a:rPr lang="en-US" sz="1400" dirty="0" smtClean="0">
                          <a:effectLst/>
                        </a:rPr>
                        <a:t>Aesthetic</a:t>
                      </a:r>
                      <a:r>
                        <a:rPr lang="ru-RU" sz="1400" baseline="0" dirty="0" smtClean="0">
                          <a:effectLst/>
                        </a:rPr>
                        <a:t>\</a:t>
                      </a:r>
                      <a:r>
                        <a:rPr lang="en-US" sz="1400" dirty="0" smtClean="0">
                          <a:effectLst/>
                        </a:rPr>
                        <a:t>recreational</a:t>
                      </a:r>
                      <a:r>
                        <a:rPr lang="en-US" sz="1400" dirty="0">
                          <a:effectLst/>
                        </a:rPr>
                        <a:t> (</a:t>
                      </a:r>
                      <a:r>
                        <a:rPr lang="ru-RU" sz="1400" dirty="0">
                          <a:effectLst/>
                        </a:rPr>
                        <a:t>эстетический/развлекательный)</a:t>
                      </a:r>
                    </a:p>
                  </a:txBody>
                  <a:tcPr marL="29537" marR="29537" marT="26921" marB="26921">
                    <a:lnL w="9525" cap="flat" cmpd="sng" algn="ctr">
                      <a:solidFill>
                        <a:srgbClr val="000001"/>
                      </a:solidFill>
                      <a:prstDash val="solid"/>
                      <a:round/>
                      <a:headEnd type="none" w="med" len="med"/>
                      <a:tailEnd type="none" w="med" len="med"/>
                    </a:lnL>
                    <a:lnR w="9525" cap="flat" cmpd="sng" algn="ctr">
                      <a:solidFill>
                        <a:srgbClr val="000001"/>
                      </a:solidFill>
                      <a:prstDash val="solid"/>
                      <a:round/>
                      <a:headEnd type="none" w="med" len="med"/>
                      <a:tailEnd type="none" w="med" len="med"/>
                    </a:lnR>
                    <a:lnT w="9525" cap="flat" cmpd="sng" algn="ctr">
                      <a:solidFill>
                        <a:srgbClr val="000001"/>
                      </a:solidFill>
                      <a:prstDash val="solid"/>
                      <a:round/>
                      <a:headEnd type="none" w="med" len="med"/>
                      <a:tailEnd type="none" w="med" len="med"/>
                    </a:lnT>
                    <a:lnB w="9525" cap="flat" cmpd="sng" algn="ctr">
                      <a:solidFill>
                        <a:srgbClr val="000001"/>
                      </a:solidFill>
                      <a:prstDash val="solid"/>
                      <a:round/>
                      <a:headEnd type="none" w="med" len="med"/>
                      <a:tailEnd type="none" w="med" len="med"/>
                    </a:lnB>
                    <a:solidFill>
                      <a:srgbClr val="FFFFFF"/>
                    </a:solidFill>
                  </a:tcPr>
                </a:tc>
                <a:tc>
                  <a:txBody>
                    <a:bodyPr/>
                    <a:lstStyle/>
                    <a:p>
                      <a:pPr algn="just">
                        <a:buFont typeface="+mj-lt"/>
                        <a:buAutoNum type="arabicPeriod"/>
                      </a:pPr>
                      <a:r>
                        <a:rPr lang="en-US" sz="1400" dirty="0">
                          <a:effectLst/>
                        </a:rPr>
                        <a:t>Animals provide humans with the means to develop new crops (</a:t>
                      </a:r>
                      <a:r>
                        <a:rPr lang="en-US" sz="1400" dirty="0" err="1">
                          <a:effectLst/>
                        </a:rPr>
                        <a:t>урожай</a:t>
                      </a:r>
                      <a:r>
                        <a:rPr lang="en-US" sz="1400" dirty="0">
                          <a:effectLst/>
                        </a:rPr>
                        <a:t>) that can grow in in poor soils (</a:t>
                      </a:r>
                      <a:r>
                        <a:rPr lang="en-US" sz="1400" dirty="0" err="1">
                          <a:effectLst/>
                        </a:rPr>
                        <a:t>почва</a:t>
                      </a:r>
                      <a:r>
                        <a:rPr lang="en-US" sz="1400" dirty="0">
                          <a:effectLst/>
                        </a:rPr>
                        <a:t>) or drought-stricken (</a:t>
                      </a:r>
                      <a:r>
                        <a:rPr lang="en-US" sz="1400" dirty="0" err="1">
                          <a:effectLst/>
                        </a:rPr>
                        <a:t>засушливый</a:t>
                      </a:r>
                      <a:r>
                        <a:rPr lang="en-US" sz="1400" dirty="0">
                          <a:effectLst/>
                        </a:rPr>
                        <a:t>) areas to help solve the world hunger problem</a:t>
                      </a:r>
                      <a:r>
                        <a:rPr lang="en-US" sz="1400" dirty="0" smtClean="0">
                          <a:effectLst/>
                        </a:rPr>
                        <a:t>.</a:t>
                      </a:r>
                      <a:endParaRPr lang="ru-RU" sz="1400" dirty="0" smtClean="0">
                        <a:effectLst/>
                      </a:endParaRPr>
                    </a:p>
                    <a:p>
                      <a:pPr algn="just">
                        <a:buFont typeface="+mj-lt"/>
                        <a:buAutoNum type="arabicPeriod"/>
                      </a:pPr>
                      <a:endParaRPr lang="en-US" sz="1400" dirty="0">
                        <a:effectLst/>
                      </a:endParaRPr>
                    </a:p>
                    <a:p>
                      <a:pPr algn="just">
                        <a:buFont typeface="+mj-lt"/>
                        <a:buAutoNum type="arabicPeriod"/>
                      </a:pPr>
                      <a:r>
                        <a:rPr lang="en-US" sz="1400" dirty="0">
                          <a:effectLst/>
                        </a:rPr>
                        <a:t>Plants and animals are responsible for a variety of useful medications. In fact, about forty percent of all prescriptions written today are composed from the natural compounds of different species</a:t>
                      </a:r>
                      <a:r>
                        <a:rPr lang="en-US" sz="1400" dirty="0" smtClean="0">
                          <a:effectLst/>
                        </a:rPr>
                        <a:t>.</a:t>
                      </a:r>
                      <a:endParaRPr lang="ru-RU" sz="1400" dirty="0" smtClean="0">
                        <a:effectLst/>
                      </a:endParaRPr>
                    </a:p>
                    <a:p>
                      <a:pPr algn="just">
                        <a:buFont typeface="+mj-lt"/>
                        <a:buAutoNum type="arabicPeriod"/>
                      </a:pPr>
                      <a:endParaRPr lang="en-US" sz="1400" dirty="0">
                        <a:effectLst/>
                      </a:endParaRPr>
                    </a:p>
                    <a:p>
                      <a:pPr algn="just">
                        <a:buFont typeface="+mj-lt"/>
                        <a:buAutoNum type="arabicPeriod"/>
                      </a:pPr>
                      <a:r>
                        <a:rPr lang="en-US" sz="1400" dirty="0">
                          <a:effectLst/>
                        </a:rPr>
                        <a:t>Plant and animal species and their ecosystems form the basis of America’s multi-billion dollar, job-intensive tourism industry. They also supply recreational (</a:t>
                      </a:r>
                      <a:r>
                        <a:rPr lang="en-US" sz="1400" dirty="0" err="1">
                          <a:effectLst/>
                        </a:rPr>
                        <a:t>развлекательный</a:t>
                      </a:r>
                      <a:r>
                        <a:rPr lang="en-US" sz="1400" dirty="0">
                          <a:effectLst/>
                        </a:rPr>
                        <a:t>), spiritual, and quality-of-life values as well</a:t>
                      </a:r>
                      <a:r>
                        <a:rPr lang="en-US" sz="1400" dirty="0" smtClean="0">
                          <a:effectLst/>
                        </a:rPr>
                        <a:t>.</a:t>
                      </a:r>
                      <a:endParaRPr lang="ru-RU" sz="1400" dirty="0" smtClean="0">
                        <a:effectLst/>
                      </a:endParaRPr>
                    </a:p>
                    <a:p>
                      <a:pPr algn="just">
                        <a:buFont typeface="+mj-lt"/>
                        <a:buAutoNum type="arabicPeriod"/>
                      </a:pPr>
                      <a:endParaRPr lang="en-US" sz="1400" dirty="0">
                        <a:effectLst/>
                      </a:endParaRPr>
                    </a:p>
                    <a:p>
                      <a:pPr algn="just">
                        <a:buFont typeface="+mj-lt"/>
                        <a:buAutoNum type="arabicPeriod"/>
                      </a:pPr>
                      <a:r>
                        <a:rPr lang="en-US" sz="1400" dirty="0">
                          <a:effectLst/>
                        </a:rPr>
                        <a:t>Plant and animal species are the foundation of healthy ecosystems. Humans depend on ecosystems. When species become endangered, it is an indicator that the health of these vital ecosystems is beginning to unravel (</a:t>
                      </a:r>
                      <a:r>
                        <a:rPr lang="en-US" sz="1400" dirty="0" err="1">
                          <a:effectLst/>
                        </a:rPr>
                        <a:t>разрушаться</a:t>
                      </a:r>
                      <a:r>
                        <a:rPr lang="en-US" sz="1400" dirty="0" smtClean="0">
                          <a:effectLst/>
                        </a:rPr>
                        <a:t>).</a:t>
                      </a:r>
                      <a:endParaRPr lang="ru-RU" sz="1400" dirty="0" smtClean="0">
                        <a:effectLst/>
                      </a:endParaRPr>
                    </a:p>
                    <a:p>
                      <a:pPr algn="just">
                        <a:buFont typeface="+mj-lt"/>
                        <a:buAutoNum type="arabicPeriod"/>
                      </a:pPr>
                      <a:endParaRPr lang="en-US" sz="1400" dirty="0">
                        <a:effectLst/>
                      </a:endParaRPr>
                    </a:p>
                    <a:p>
                      <a:pPr algn="just">
                        <a:buFont typeface="+mj-lt"/>
                        <a:buAutoNum type="arabicPeriod"/>
                      </a:pPr>
                      <a:r>
                        <a:rPr lang="en-US" sz="1400" dirty="0">
                          <a:effectLst/>
                        </a:rPr>
                        <a:t>Various wild species are commercially raised, directly contributing to local and regional economies.</a:t>
                      </a:r>
                    </a:p>
                  </a:txBody>
                  <a:tcPr marL="29537" marR="29537" marT="26921" marB="26921">
                    <a:lnL w="9525" cap="flat" cmpd="sng" algn="ctr">
                      <a:solidFill>
                        <a:srgbClr val="000001"/>
                      </a:solidFill>
                      <a:prstDash val="solid"/>
                      <a:round/>
                      <a:headEnd type="none" w="med" len="med"/>
                      <a:tailEnd type="none" w="med" len="med"/>
                    </a:lnL>
                    <a:lnR w="9525" cap="flat" cmpd="sng" algn="ctr">
                      <a:solidFill>
                        <a:srgbClr val="000001"/>
                      </a:solidFill>
                      <a:prstDash val="solid"/>
                      <a:round/>
                      <a:headEnd type="none" w="med" len="med"/>
                      <a:tailEnd type="none" w="med" len="med"/>
                    </a:lnR>
                    <a:lnT w="9525" cap="flat" cmpd="sng" algn="ctr">
                      <a:solidFill>
                        <a:srgbClr val="000001"/>
                      </a:solidFill>
                      <a:prstDash val="solid"/>
                      <a:round/>
                      <a:headEnd type="none" w="med" len="med"/>
                      <a:tailEnd type="none" w="med" len="med"/>
                    </a:lnT>
                    <a:lnB w="9525" cap="flat" cmpd="sng" algn="ctr">
                      <a:solidFill>
                        <a:srgbClr val="000001"/>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5639957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Listen and answer the questions</a:t>
            </a:r>
            <a:endParaRPr lang="ru-RU" dirty="0"/>
          </a:p>
        </p:txBody>
      </p:sp>
      <p:sp>
        <p:nvSpPr>
          <p:cNvPr id="3" name="Объект 2"/>
          <p:cNvSpPr>
            <a:spLocks noGrp="1"/>
          </p:cNvSpPr>
          <p:nvPr>
            <p:ph idx="1"/>
          </p:nvPr>
        </p:nvSpPr>
        <p:spPr/>
        <p:txBody>
          <a:bodyPr/>
          <a:lstStyle/>
          <a:p>
            <a:pPr marL="457200" indent="-457200">
              <a:buAutoNum type="arabicPeriod"/>
            </a:pPr>
            <a:r>
              <a:rPr lang="en-US" dirty="0" smtClean="0"/>
              <a:t>How many people do sharks kill every year?</a:t>
            </a:r>
          </a:p>
          <a:p>
            <a:pPr marL="457200" indent="-457200">
              <a:buAutoNum type="arabicPeriod"/>
            </a:pPr>
            <a:r>
              <a:rPr lang="en-US" dirty="0" smtClean="0"/>
              <a:t>How fast is a crocodile?</a:t>
            </a:r>
          </a:p>
          <a:p>
            <a:pPr marL="457200" indent="-457200">
              <a:buAutoNum type="arabicPeriod"/>
            </a:pPr>
            <a:r>
              <a:rPr lang="en-US" dirty="0" smtClean="0"/>
              <a:t>How heavy is an adult male tiger?</a:t>
            </a:r>
          </a:p>
          <a:p>
            <a:pPr marL="457200" indent="-457200">
              <a:buAutoNum type="arabicPeriod"/>
            </a:pPr>
            <a:r>
              <a:rPr lang="en-US" dirty="0" smtClean="0"/>
              <a:t>How tall is an adult giraffe?</a:t>
            </a:r>
          </a:p>
          <a:p>
            <a:pPr marL="457200" indent="-457200">
              <a:buAutoNum type="arabicPeriod"/>
            </a:pPr>
            <a:r>
              <a:rPr lang="en-US" dirty="0" smtClean="0"/>
              <a:t>How many words can some gorillas understand?</a:t>
            </a:r>
          </a:p>
          <a:p>
            <a:pPr marL="457200" indent="-457200">
              <a:buAutoNum type="arabicPeriod"/>
            </a:pPr>
            <a:r>
              <a:rPr lang="en-US" dirty="0" smtClean="0"/>
              <a:t>How heavy is a baby gorilla?</a:t>
            </a:r>
          </a:p>
          <a:p>
            <a:pPr marL="457200" indent="-457200">
              <a:buAutoNum type="arabicPeriod"/>
            </a:pPr>
            <a:endParaRPr lang="ru-RU" dirty="0"/>
          </a:p>
        </p:txBody>
      </p:sp>
    </p:spTree>
    <p:extLst>
      <p:ext uri="{BB962C8B-B14F-4D97-AF65-F5344CB8AC3E}">
        <p14:creationId xmlns:p14="http://schemas.microsoft.com/office/powerpoint/2010/main" val="20664327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answers</a:t>
            </a:r>
            <a:endParaRPr lang="ru-RU" dirty="0"/>
          </a:p>
        </p:txBody>
      </p:sp>
      <p:sp>
        <p:nvSpPr>
          <p:cNvPr id="3" name="Объект 2"/>
          <p:cNvSpPr>
            <a:spLocks noGrp="1"/>
          </p:cNvSpPr>
          <p:nvPr>
            <p:ph idx="1"/>
          </p:nvPr>
        </p:nvSpPr>
        <p:spPr/>
        <p:txBody>
          <a:bodyPr/>
          <a:lstStyle/>
          <a:p>
            <a:r>
              <a:rPr lang="en-US" dirty="0"/>
              <a:t>1 </a:t>
            </a:r>
            <a:r>
              <a:rPr lang="en-US" b="0" dirty="0"/>
              <a:t>They kill about five people a year. </a:t>
            </a:r>
          </a:p>
          <a:p>
            <a:r>
              <a:rPr lang="en-US" dirty="0"/>
              <a:t>2 </a:t>
            </a:r>
            <a:r>
              <a:rPr lang="en-US" b="0" dirty="0"/>
              <a:t>It can move about seventeen </a:t>
            </a:r>
            <a:r>
              <a:rPr lang="en-US" b="0" dirty="0" err="1"/>
              <a:t>kilometres</a:t>
            </a:r>
            <a:r>
              <a:rPr lang="en-US" b="0" dirty="0"/>
              <a:t> an hour on land. </a:t>
            </a:r>
          </a:p>
          <a:p>
            <a:r>
              <a:rPr lang="en-US" dirty="0"/>
              <a:t>3 </a:t>
            </a:r>
            <a:r>
              <a:rPr lang="en-US" b="0" dirty="0"/>
              <a:t>It’s 300 kilograms. </a:t>
            </a:r>
          </a:p>
          <a:p>
            <a:r>
              <a:rPr lang="en-US" dirty="0"/>
              <a:t>4 </a:t>
            </a:r>
            <a:r>
              <a:rPr lang="en-US" b="0" dirty="0"/>
              <a:t>It’s about five </a:t>
            </a:r>
            <a:r>
              <a:rPr lang="en-US" b="0" dirty="0" err="1"/>
              <a:t>metres</a:t>
            </a:r>
            <a:r>
              <a:rPr lang="en-US" b="0" dirty="0"/>
              <a:t>. </a:t>
            </a:r>
          </a:p>
          <a:p>
            <a:r>
              <a:rPr lang="en-US" dirty="0"/>
              <a:t>5 </a:t>
            </a:r>
            <a:r>
              <a:rPr lang="en-US" b="0" dirty="0"/>
              <a:t>They can understand about a thousand words. </a:t>
            </a:r>
          </a:p>
          <a:p>
            <a:r>
              <a:rPr lang="en-US" dirty="0"/>
              <a:t>6 </a:t>
            </a:r>
            <a:r>
              <a:rPr lang="en-US" b="0" dirty="0"/>
              <a:t>It’s about two kilos.</a:t>
            </a:r>
            <a:endParaRPr lang="ru-RU" dirty="0"/>
          </a:p>
        </p:txBody>
      </p:sp>
    </p:spTree>
    <p:extLst>
      <p:ext uri="{BB962C8B-B14F-4D97-AF65-F5344CB8AC3E}">
        <p14:creationId xmlns:p14="http://schemas.microsoft.com/office/powerpoint/2010/main" val="37379245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7859216" cy="2052146"/>
          </a:xfrm>
        </p:spPr>
        <p:txBody>
          <a:bodyPr>
            <a:normAutofit fontScale="90000"/>
          </a:bodyPr>
          <a:lstStyle/>
          <a:p>
            <a:r>
              <a:rPr lang="en-US" dirty="0"/>
              <a:t>Now make up sentences using the given words and expressions and find out how we can help animals. </a:t>
            </a:r>
            <a:endParaRPr lang="ru-RU" dirty="0"/>
          </a:p>
        </p:txBody>
      </p:sp>
      <p:pic>
        <p:nvPicPr>
          <p:cNvPr id="9218"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a:stretch/>
        </p:blipFill>
        <p:spPr bwMode="auto">
          <a:xfrm>
            <a:off x="1259632" y="2348880"/>
            <a:ext cx="6840760" cy="4098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28014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228600"/>
            <a:ext cx="8352928" cy="4571999"/>
          </a:xfrm>
        </p:spPr>
        <p:txBody>
          <a:bodyPr/>
          <a:lstStyle/>
          <a:p>
            <a:r>
              <a:rPr lang="en-US" dirty="0" smtClean="0"/>
              <a:t>Thank you!</a:t>
            </a: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3232914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476672"/>
            <a:ext cx="7620000" cy="4373563"/>
          </a:xfrm>
        </p:spPr>
        <p:txBody>
          <a:bodyPr/>
          <a:lstStyle/>
          <a:p>
            <a:endParaRPr lang="ru-RU" b="0" dirty="0"/>
          </a:p>
          <a:p>
            <a:r>
              <a:rPr lang="ru-RU" b="0" dirty="0"/>
              <a:t> </a:t>
            </a:r>
          </a:p>
          <a:p>
            <a:r>
              <a:rPr lang="en-US" sz="2400" b="0" dirty="0"/>
              <a:t>H</a:t>
            </a:r>
            <a:r>
              <a:rPr lang="en-US" sz="2400" b="0" dirty="0" smtClean="0"/>
              <a:t>ave you ever </a:t>
            </a:r>
            <a:r>
              <a:rPr lang="en-US" sz="2400" b="0" dirty="0"/>
              <a:t>seen a wild animal, either in the zoo or in </a:t>
            </a:r>
            <a:r>
              <a:rPr lang="en-US" sz="2400" b="0" dirty="0" smtClean="0"/>
              <a:t>nature?</a:t>
            </a:r>
          </a:p>
          <a:p>
            <a:endParaRPr lang="en-US" sz="2400" b="0" dirty="0" smtClean="0"/>
          </a:p>
          <a:p>
            <a:r>
              <a:rPr lang="en-US" sz="2400" b="0" dirty="0"/>
              <a:t>What is your </a:t>
            </a:r>
            <a:r>
              <a:rPr lang="en-US" sz="2400" b="0" dirty="0" smtClean="0"/>
              <a:t>favorite </a:t>
            </a:r>
            <a:r>
              <a:rPr lang="en-US" sz="2400" b="0" dirty="0"/>
              <a:t>wild animal?</a:t>
            </a:r>
          </a:p>
          <a:p>
            <a:endParaRPr lang="ru-RU" b="0" dirty="0"/>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55576" y="4005064"/>
            <a:ext cx="2952328" cy="2108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64088" y="3967373"/>
            <a:ext cx="2880320" cy="2145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65513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228600"/>
            <a:ext cx="7772400" cy="1256183"/>
          </a:xfrm>
        </p:spPr>
        <p:txBody>
          <a:bodyPr>
            <a:normAutofit/>
          </a:bodyPr>
          <a:lstStyle/>
          <a:p>
            <a:r>
              <a:rPr lang="en-US" sz="1600" dirty="0" smtClean="0"/>
              <a:t>What do you see in the pictures?</a:t>
            </a:r>
          </a:p>
          <a:p>
            <a:r>
              <a:rPr lang="en-US" sz="1600" dirty="0" smtClean="0"/>
              <a:t>What do these pictures have in common?</a:t>
            </a:r>
          </a:p>
          <a:p>
            <a:r>
              <a:rPr lang="en-US" sz="1600" dirty="0" smtClean="0"/>
              <a:t>Which species we can find in the Red book?</a:t>
            </a:r>
          </a:p>
        </p:txBody>
      </p:sp>
      <p:pic>
        <p:nvPicPr>
          <p:cNvPr id="2051"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0063" y="1700808"/>
            <a:ext cx="2974652" cy="227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21797" y="1700808"/>
            <a:ext cx="3792817" cy="227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39952" y="4175037"/>
            <a:ext cx="3057719" cy="2292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69511" y="4109666"/>
            <a:ext cx="3536505" cy="2357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3403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sz="4400" dirty="0" smtClean="0"/>
              <a:t>A human being and nature. Protection of wild animals</a:t>
            </a:r>
            <a:endParaRPr lang="ru-RU" sz="4400"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39669556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88640"/>
            <a:ext cx="8435280" cy="1371600"/>
          </a:xfrm>
        </p:spPr>
        <p:txBody>
          <a:bodyPr>
            <a:normAutofit fontScale="90000"/>
          </a:bodyPr>
          <a:lstStyle/>
          <a:p>
            <a:r>
              <a:rPr lang="en-US" dirty="0" smtClean="0"/>
              <a:t>Match the photos with pictures</a:t>
            </a:r>
            <a:br>
              <a:rPr lang="en-US" dirty="0" smtClean="0"/>
            </a:br>
            <a:r>
              <a:rPr lang="en-US" dirty="0" smtClean="0"/>
              <a:t>Listen and repeat</a:t>
            </a:r>
            <a:endParaRPr lang="ru-RU" dirty="0"/>
          </a:p>
        </p:txBody>
      </p:sp>
      <p:pic>
        <p:nvPicPr>
          <p:cNvPr id="6146"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a:stretch/>
        </p:blipFill>
        <p:spPr bwMode="auto">
          <a:xfrm>
            <a:off x="755576" y="1772816"/>
            <a:ext cx="7204076" cy="986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683568" y="2708920"/>
            <a:ext cx="3332371" cy="4016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4015939" y="3645024"/>
            <a:ext cx="2586673" cy="32129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5379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5791200" cy="2196162"/>
          </a:xfrm>
        </p:spPr>
        <p:txBody>
          <a:bodyPr>
            <a:normAutofit/>
          </a:bodyPr>
          <a:lstStyle/>
          <a:p>
            <a:r>
              <a:rPr lang="en-US" sz="2800" dirty="0" smtClean="0"/>
              <a:t>Decide which animals from previous exercise you usually see</a:t>
            </a:r>
            <a:endParaRPr lang="ru-RU" sz="2800" dirty="0"/>
          </a:p>
        </p:txBody>
      </p:sp>
      <p:sp>
        <p:nvSpPr>
          <p:cNvPr id="3" name="Объект 2"/>
          <p:cNvSpPr>
            <a:spLocks noGrp="1"/>
          </p:cNvSpPr>
          <p:nvPr>
            <p:ph idx="1"/>
          </p:nvPr>
        </p:nvSpPr>
        <p:spPr>
          <a:xfrm>
            <a:off x="457200" y="2636912"/>
            <a:ext cx="7620000" cy="3489251"/>
          </a:xfrm>
        </p:spPr>
        <p:txBody>
          <a:bodyPr/>
          <a:lstStyle/>
          <a:p>
            <a:pPr marL="457200" indent="-457200">
              <a:buAutoNum type="arabicPeriod"/>
            </a:pPr>
            <a:r>
              <a:rPr lang="en-US" dirty="0" smtClean="0"/>
              <a:t>On land</a:t>
            </a:r>
          </a:p>
          <a:p>
            <a:pPr marL="457200" indent="-457200">
              <a:buAutoNum type="arabicPeriod"/>
            </a:pPr>
            <a:endParaRPr lang="en-US" dirty="0"/>
          </a:p>
          <a:p>
            <a:pPr marL="457200" indent="-457200">
              <a:buAutoNum type="arabicPeriod"/>
            </a:pPr>
            <a:r>
              <a:rPr lang="en-US" dirty="0" smtClean="0"/>
              <a:t>In water</a:t>
            </a:r>
          </a:p>
          <a:p>
            <a:pPr marL="457200" indent="-457200">
              <a:buAutoNum type="arabicPeriod"/>
            </a:pPr>
            <a:endParaRPr lang="en-US" dirty="0"/>
          </a:p>
          <a:p>
            <a:pPr marL="457200" indent="-457200">
              <a:buAutoNum type="arabicPeriod"/>
            </a:pPr>
            <a:r>
              <a:rPr lang="en-US" dirty="0" smtClean="0"/>
              <a:t>In the air</a:t>
            </a:r>
            <a:endParaRPr lang="ru-RU" dirty="0"/>
          </a:p>
        </p:txBody>
      </p:sp>
    </p:spTree>
    <p:extLst>
      <p:ext uri="{BB962C8B-B14F-4D97-AF65-F5344CB8AC3E}">
        <p14:creationId xmlns:p14="http://schemas.microsoft.com/office/powerpoint/2010/main" val="10288244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Answers</a:t>
            </a:r>
            <a:endParaRPr lang="ru-RU" dirty="0"/>
          </a:p>
        </p:txBody>
      </p:sp>
      <p:sp>
        <p:nvSpPr>
          <p:cNvPr id="3" name="Объект 2"/>
          <p:cNvSpPr>
            <a:spLocks noGrp="1"/>
          </p:cNvSpPr>
          <p:nvPr>
            <p:ph idx="1"/>
          </p:nvPr>
        </p:nvSpPr>
        <p:spPr/>
        <p:txBody>
          <a:bodyPr/>
          <a:lstStyle/>
          <a:p>
            <a:r>
              <a:rPr lang="en-US" dirty="0" smtClean="0"/>
              <a:t>1. </a:t>
            </a:r>
            <a:r>
              <a:rPr lang="en-US" dirty="0" err="1"/>
              <a:t>a</a:t>
            </a:r>
            <a:r>
              <a:rPr lang="en-US" dirty="0"/>
              <a:t> bear, a crocodile, an elephant, a frog, a giraffe,</a:t>
            </a:r>
          </a:p>
          <a:p>
            <a:r>
              <a:rPr lang="en-US" dirty="0"/>
              <a:t>a gorilla, a hippo, a kangaroo, a lion, a monkey, a snake,</a:t>
            </a:r>
          </a:p>
          <a:p>
            <a:r>
              <a:rPr lang="en-US" dirty="0"/>
              <a:t>a spider, a tiger, a </a:t>
            </a:r>
            <a:r>
              <a:rPr lang="en-US" dirty="0" smtClean="0"/>
              <a:t>wolf</a:t>
            </a:r>
          </a:p>
          <a:p>
            <a:endParaRPr lang="en-US" dirty="0"/>
          </a:p>
          <a:p>
            <a:r>
              <a:rPr lang="en-US" dirty="0" smtClean="0"/>
              <a:t>2. </a:t>
            </a:r>
            <a:r>
              <a:rPr lang="en-US" dirty="0"/>
              <a:t>a crocodile, a dolphin, a frog, a hippo, a shark, (a snake,)</a:t>
            </a:r>
          </a:p>
          <a:p>
            <a:r>
              <a:rPr lang="en-US" dirty="0"/>
              <a:t>a </a:t>
            </a:r>
            <a:r>
              <a:rPr lang="en-US" dirty="0" smtClean="0"/>
              <a:t>whale</a:t>
            </a:r>
          </a:p>
          <a:p>
            <a:endParaRPr lang="en-US" dirty="0"/>
          </a:p>
          <a:p>
            <a:r>
              <a:rPr lang="en-US" dirty="0" smtClean="0"/>
              <a:t>3. </a:t>
            </a:r>
            <a:r>
              <a:rPr lang="en-US" dirty="0"/>
              <a:t>a bee, a butterfly, an eagle</a:t>
            </a:r>
            <a:endParaRPr lang="ru-RU" dirty="0"/>
          </a:p>
        </p:txBody>
      </p:sp>
    </p:spTree>
    <p:extLst>
      <p:ext uri="{BB962C8B-B14F-4D97-AF65-F5344CB8AC3E}">
        <p14:creationId xmlns:p14="http://schemas.microsoft.com/office/powerpoint/2010/main" val="42655615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Glossary</a:t>
            </a:r>
            <a:endParaRPr lang="ru-RU" dirty="0"/>
          </a:p>
        </p:txBody>
      </p:sp>
      <p:sp>
        <p:nvSpPr>
          <p:cNvPr id="3" name="Объект 2"/>
          <p:cNvSpPr>
            <a:spLocks noGrp="1"/>
          </p:cNvSpPr>
          <p:nvPr>
            <p:ph sz="half" idx="1"/>
          </p:nvPr>
        </p:nvSpPr>
        <p:spPr>
          <a:xfrm>
            <a:off x="179512" y="1556792"/>
            <a:ext cx="3960440" cy="4525963"/>
          </a:xfrm>
        </p:spPr>
        <p:txBody>
          <a:bodyPr>
            <a:normAutofit/>
          </a:bodyPr>
          <a:lstStyle/>
          <a:p>
            <a:r>
              <a:rPr lang="en-US" dirty="0" smtClean="0">
                <a:solidFill>
                  <a:schemeClr val="accent5">
                    <a:lumMod val="75000"/>
                  </a:schemeClr>
                </a:solidFill>
              </a:rPr>
              <a:t>Category of animals</a:t>
            </a:r>
            <a:endParaRPr lang="ru-RU" dirty="0" smtClean="0">
              <a:solidFill>
                <a:schemeClr val="accent5">
                  <a:lumMod val="75000"/>
                </a:schemeClr>
              </a:solidFill>
            </a:endParaRPr>
          </a:p>
          <a:p>
            <a:r>
              <a:rPr lang="en-US" dirty="0" smtClean="0"/>
              <a:t>Insects - </a:t>
            </a:r>
            <a:r>
              <a:rPr lang="ru-RU" dirty="0" smtClean="0"/>
              <a:t>насекомые</a:t>
            </a:r>
            <a:endParaRPr lang="en-US" dirty="0" smtClean="0"/>
          </a:p>
          <a:p>
            <a:r>
              <a:rPr lang="en-US" dirty="0" smtClean="0"/>
              <a:t>Birds</a:t>
            </a:r>
            <a:r>
              <a:rPr lang="ru-RU" dirty="0" smtClean="0"/>
              <a:t> - птицы</a:t>
            </a:r>
            <a:endParaRPr lang="en-US" dirty="0" smtClean="0"/>
          </a:p>
          <a:p>
            <a:r>
              <a:rPr lang="en-US" dirty="0" smtClean="0"/>
              <a:t>Fish</a:t>
            </a:r>
            <a:r>
              <a:rPr lang="ru-RU" dirty="0" smtClean="0"/>
              <a:t> - рыба</a:t>
            </a:r>
            <a:endParaRPr lang="en-US" dirty="0" smtClean="0"/>
          </a:p>
          <a:p>
            <a:r>
              <a:rPr lang="en-US" dirty="0" smtClean="0"/>
              <a:t>Mammals</a:t>
            </a:r>
            <a:r>
              <a:rPr lang="ru-RU" dirty="0" smtClean="0"/>
              <a:t> – млекопитающие </a:t>
            </a:r>
          </a:p>
          <a:p>
            <a:r>
              <a:rPr lang="en-US" sz="1200" b="0" dirty="0" smtClean="0"/>
              <a:t>mammals </a:t>
            </a:r>
            <a:r>
              <a:rPr lang="en-US" sz="1200" b="0" dirty="0"/>
              <a:t>breathe air and their babies drink milk from their mothers </a:t>
            </a:r>
          </a:p>
          <a:p>
            <a:r>
              <a:rPr lang="en-US" dirty="0" smtClean="0"/>
              <a:t>Reptiles</a:t>
            </a:r>
            <a:r>
              <a:rPr lang="ru-RU" dirty="0" smtClean="0"/>
              <a:t> - рептилии</a:t>
            </a:r>
            <a:endParaRPr lang="ru-RU" dirty="0"/>
          </a:p>
        </p:txBody>
      </p:sp>
      <p:sp>
        <p:nvSpPr>
          <p:cNvPr id="4" name="Объект 3"/>
          <p:cNvSpPr>
            <a:spLocks noGrp="1"/>
          </p:cNvSpPr>
          <p:nvPr>
            <p:ph sz="half" idx="2"/>
          </p:nvPr>
        </p:nvSpPr>
        <p:spPr>
          <a:xfrm>
            <a:off x="4355976" y="1556792"/>
            <a:ext cx="4248472" cy="4525963"/>
          </a:xfrm>
        </p:spPr>
        <p:txBody>
          <a:bodyPr>
            <a:normAutofit/>
          </a:bodyPr>
          <a:lstStyle/>
          <a:p>
            <a:r>
              <a:rPr lang="en-US" dirty="0" smtClean="0">
                <a:solidFill>
                  <a:schemeClr val="accent5">
                    <a:lumMod val="75000"/>
                  </a:schemeClr>
                </a:solidFill>
              </a:rPr>
              <a:t>Parts of animal</a:t>
            </a:r>
          </a:p>
          <a:p>
            <a:r>
              <a:rPr lang="en-US" dirty="0" smtClean="0"/>
              <a:t>Paw - </a:t>
            </a:r>
            <a:r>
              <a:rPr lang="ru-RU" dirty="0" smtClean="0"/>
              <a:t>лапа</a:t>
            </a:r>
            <a:endParaRPr lang="en-US" dirty="0" smtClean="0"/>
          </a:p>
          <a:p>
            <a:r>
              <a:rPr lang="en-US" dirty="0" smtClean="0"/>
              <a:t>Tail</a:t>
            </a:r>
            <a:r>
              <a:rPr lang="ru-RU" dirty="0" smtClean="0"/>
              <a:t> - хвост</a:t>
            </a:r>
            <a:endParaRPr lang="en-US" dirty="0" smtClean="0"/>
          </a:p>
          <a:p>
            <a:r>
              <a:rPr lang="en-US" dirty="0" smtClean="0"/>
              <a:t>Wing</a:t>
            </a:r>
            <a:r>
              <a:rPr lang="ru-RU" dirty="0" smtClean="0"/>
              <a:t> - крыло</a:t>
            </a:r>
            <a:endParaRPr lang="en-US" dirty="0" smtClean="0"/>
          </a:p>
          <a:p>
            <a:r>
              <a:rPr lang="en-US" dirty="0" smtClean="0"/>
              <a:t>Foot (feet)</a:t>
            </a:r>
            <a:r>
              <a:rPr lang="ru-RU" dirty="0" smtClean="0"/>
              <a:t> - лапа</a:t>
            </a:r>
            <a:endParaRPr lang="en-US" dirty="0" smtClean="0"/>
          </a:p>
          <a:p>
            <a:r>
              <a:rPr lang="en-US" dirty="0" smtClean="0"/>
              <a:t>Leg</a:t>
            </a:r>
            <a:r>
              <a:rPr lang="ru-RU" dirty="0" smtClean="0"/>
              <a:t> - нога</a:t>
            </a:r>
            <a:endParaRPr lang="en-US" dirty="0" smtClean="0"/>
          </a:p>
          <a:p>
            <a:r>
              <a:rPr lang="en-US" dirty="0" smtClean="0"/>
              <a:t>Tooth (teeth)</a:t>
            </a:r>
            <a:r>
              <a:rPr lang="ru-RU" dirty="0" smtClean="0"/>
              <a:t> - зуб</a:t>
            </a:r>
            <a:endParaRPr lang="en-US" dirty="0" smtClean="0"/>
          </a:p>
        </p:txBody>
      </p:sp>
    </p:spTree>
    <p:extLst>
      <p:ext uri="{BB962C8B-B14F-4D97-AF65-F5344CB8AC3E}">
        <p14:creationId xmlns:p14="http://schemas.microsoft.com/office/powerpoint/2010/main" val="456956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71400"/>
            <a:ext cx="8219256" cy="2196162"/>
          </a:xfrm>
        </p:spPr>
        <p:txBody>
          <a:bodyPr>
            <a:normAutofit fontScale="90000"/>
          </a:bodyPr>
          <a:lstStyle/>
          <a:p>
            <a:r>
              <a:rPr lang="en-US" dirty="0" smtClean="0"/>
              <a:t>Work in pairs. Ask and answer questions about the photos using words from glossary</a:t>
            </a:r>
            <a:endParaRPr lang="ru-RU" dirty="0"/>
          </a:p>
        </p:txBody>
      </p:sp>
      <p:sp>
        <p:nvSpPr>
          <p:cNvPr id="3" name="Объект 2"/>
          <p:cNvSpPr>
            <a:spLocks noGrp="1"/>
          </p:cNvSpPr>
          <p:nvPr>
            <p:ph idx="1"/>
          </p:nvPr>
        </p:nvSpPr>
        <p:spPr>
          <a:xfrm>
            <a:off x="457200" y="2492896"/>
            <a:ext cx="3106688" cy="3633267"/>
          </a:xfrm>
        </p:spPr>
        <p:txBody>
          <a:bodyPr/>
          <a:lstStyle/>
          <a:p>
            <a:r>
              <a:rPr lang="en-US" dirty="0" smtClean="0"/>
              <a:t>Example: </a:t>
            </a:r>
          </a:p>
          <a:p>
            <a:r>
              <a:rPr lang="en-US" dirty="0" smtClean="0"/>
              <a:t>-    What is number one?</a:t>
            </a:r>
          </a:p>
          <a:p>
            <a:pPr marL="342900" indent="-342900">
              <a:buFontTx/>
              <a:buChar char="-"/>
            </a:pPr>
            <a:r>
              <a:rPr lang="en-US" dirty="0" smtClean="0"/>
              <a:t>I think it’s a butterfly’s wing. I think a butterfly is an insect.</a:t>
            </a:r>
          </a:p>
          <a:p>
            <a:pPr marL="342900" indent="-342900">
              <a:buFontTx/>
              <a:buChar char="-"/>
            </a:pPr>
            <a:endParaRPr lang="ru-RU" dirty="0"/>
          </a:p>
        </p:txBody>
      </p:sp>
      <p:pic>
        <p:nvPicPr>
          <p:cNvPr id="7170"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3851920" y="2132856"/>
            <a:ext cx="4685698" cy="4601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6281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219</TotalTime>
  <Words>1031</Words>
  <Application>Microsoft Office PowerPoint</Application>
  <PresentationFormat>Экран (4:3)</PresentationFormat>
  <Paragraphs>116</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Главная</vt:lpstr>
      <vt:lpstr>Tongue-twister</vt:lpstr>
      <vt:lpstr>Презентация PowerPoint</vt:lpstr>
      <vt:lpstr>Презентация PowerPoint</vt:lpstr>
      <vt:lpstr>A human being and nature. Protection of wild animals</vt:lpstr>
      <vt:lpstr>Match the photos with pictures Listen and repeat</vt:lpstr>
      <vt:lpstr>Decide which animals from previous exercise you usually see</vt:lpstr>
      <vt:lpstr>Answers</vt:lpstr>
      <vt:lpstr>Glossary</vt:lpstr>
      <vt:lpstr>Work in pairs. Ask and answer questions about the photos using words from glossary</vt:lpstr>
      <vt:lpstr>Презентация PowerPoint</vt:lpstr>
      <vt:lpstr>Glossary</vt:lpstr>
      <vt:lpstr>Make the sentences complete using the words from glossary</vt:lpstr>
      <vt:lpstr>Answers</vt:lpstr>
      <vt:lpstr>Look through the text and find the causes of endangerment.</vt:lpstr>
      <vt:lpstr>Now match the short texts with the reasons for saving animals.</vt:lpstr>
      <vt:lpstr>Listen and answer the questions</vt:lpstr>
      <vt:lpstr>answers</vt:lpstr>
      <vt:lpstr>Now make up sentences using the given words and expressions and find out how we can help animals.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Настя Кузьмина</dc:creator>
  <cp:lastModifiedBy>Настя Кузьмина</cp:lastModifiedBy>
  <cp:revision>19</cp:revision>
  <dcterms:created xsi:type="dcterms:W3CDTF">2022-11-13T11:35:00Z</dcterms:created>
  <dcterms:modified xsi:type="dcterms:W3CDTF">2022-11-15T18:27:42Z</dcterms:modified>
</cp:coreProperties>
</file>