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63" r:id="rId6"/>
    <p:sldId id="268" r:id="rId7"/>
    <p:sldId id="265" r:id="rId8"/>
    <p:sldId id="264" r:id="rId9"/>
    <p:sldId id="262" r:id="rId10"/>
    <p:sldId id="259" r:id="rId11"/>
    <p:sldId id="260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F25137-48A6-4FDA-A6B1-D731776238BC}" type="doc">
      <dgm:prSet loTypeId="urn:microsoft.com/office/officeart/2005/8/layout/radial5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331096-C00A-4BBD-B44E-852FB9A5B0F0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xfrm>
          <a:off x="3263812" y="1821234"/>
          <a:ext cx="1840776" cy="1840776"/>
        </a:xfrm>
        <a:prstGeom prst="ellipse">
          <a:avLst/>
        </a:prstGeom>
        <a:ln/>
      </dgm:spPr>
      <dgm:t>
        <a:bodyPr/>
        <a:lstStyle/>
        <a:p>
          <a:r>
            <a:rPr lang="ru-RU" sz="1800" u="none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формы работы с детьми по формированию  экологических знаний</a:t>
          </a:r>
          <a:endParaRPr lang="ru-RU" sz="1800" u="none" dirty="0">
            <a:solidFill>
              <a:srgbClr val="0070C0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6C5F80EF-B18F-40CB-9532-2D0ABDD0C260}" type="parTrans" cxnId="{50D90406-1124-48BC-97BE-84A924911EB2}">
      <dgm:prSet/>
      <dgm:spPr/>
      <dgm:t>
        <a:bodyPr/>
        <a:lstStyle/>
        <a:p>
          <a:endParaRPr lang="ru-RU"/>
        </a:p>
      </dgm:t>
    </dgm:pt>
    <dgm:pt modelId="{B83D5B92-6896-4211-A9CE-73D969D39FAE}" type="sibTrans" cxnId="{50D90406-1124-48BC-97BE-84A924911EB2}">
      <dgm:prSet/>
      <dgm:spPr/>
      <dgm:t>
        <a:bodyPr/>
        <a:lstStyle/>
        <a:p>
          <a:endParaRPr lang="ru-RU"/>
        </a:p>
      </dgm:t>
    </dgm:pt>
    <dgm:pt modelId="{8A308396-06C4-4DA7-8F0A-60F65DFFB16B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xfrm>
          <a:off x="2325509" y="62693"/>
          <a:ext cx="3861202" cy="1571594"/>
        </a:xfrm>
        <a:prstGeom prst="ellipse">
          <a:avLst/>
        </a:prstGeom>
        <a:ln/>
      </dgm:spPr>
      <dgm:t>
        <a:bodyPr/>
        <a:lstStyle/>
        <a:p>
          <a:r>
            <a:rPr lang="ru-RU" sz="2400" u="none" dirty="0" smtClean="0">
              <a:latin typeface="Times New Roman" pitchFamily="18" charset="0"/>
              <a:cs typeface="Times New Roman" pitchFamily="18" charset="0"/>
            </a:rPr>
            <a:t>знакомство с произведениями художественной литературы</a:t>
          </a:r>
          <a:endParaRPr lang="ru-RU" sz="2400" u="none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DBD35403-C896-4157-982C-537B1AD221DF}" type="parTrans" cxnId="{219D9808-690B-4991-AE3C-AC1780C0322F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xfrm rot="16330518">
          <a:off x="4172816" y="1514385"/>
          <a:ext cx="99554" cy="432950"/>
        </a:xfrm>
        <a:prstGeom prst="rightArrow">
          <a:avLst>
            <a:gd name="adj1" fmla="val 60000"/>
            <a:gd name="adj2" fmla="val 50000"/>
          </a:avLst>
        </a:prstGeom>
        <a:ln/>
      </dgm:spPr>
      <dgm:t>
        <a:bodyPr/>
        <a:lstStyle/>
        <a:p>
          <a:endParaRPr lang="ru-RU">
            <a:solidFill>
              <a:sysClr val="windowText" lastClr="000000"/>
            </a:solidFill>
            <a:latin typeface="Cambria"/>
            <a:ea typeface="+mn-ea"/>
            <a:cs typeface="+mn-cs"/>
          </a:endParaRPr>
        </a:p>
      </dgm:t>
    </dgm:pt>
    <dgm:pt modelId="{9E805826-D6E8-46D9-8C4F-CEF0C42D960E}" type="sibTrans" cxnId="{219D9808-690B-4991-AE3C-AC1780C0322F}">
      <dgm:prSet/>
      <dgm:spPr/>
      <dgm:t>
        <a:bodyPr/>
        <a:lstStyle/>
        <a:p>
          <a:endParaRPr lang="ru-RU"/>
        </a:p>
      </dgm:t>
    </dgm:pt>
    <dgm:pt modelId="{2D46AFF1-C44D-479F-A941-94C1215FD6AB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xfrm>
          <a:off x="5267184" y="2010325"/>
          <a:ext cx="1551713" cy="1571594"/>
        </a:xfrm>
        <a:prstGeom prst="ellipse">
          <a:avLst/>
        </a:prstGeom>
        <a:ln/>
      </dgm:spPr>
      <dgm:t>
        <a:bodyPr/>
        <a:lstStyle/>
        <a:p>
          <a:r>
            <a:rPr lang="ru-RU" sz="2400" dirty="0" smtClean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Наблюдения</a:t>
          </a:r>
          <a:endParaRPr lang="ru-RU" sz="2400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B1B3617D-4B98-4963-AC57-9D21A7E5540C}" type="parTrans" cxnId="{4E4F8575-61A9-446F-BF28-2F392D36090D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xfrm rot="100764">
          <a:off x="5140104" y="2554443"/>
          <a:ext cx="86594" cy="432950"/>
        </a:xfrm>
        <a:prstGeom prst="rightArrow">
          <a:avLst>
            <a:gd name="adj1" fmla="val 60000"/>
            <a:gd name="adj2" fmla="val 50000"/>
          </a:avLst>
        </a:prstGeom>
        <a:ln/>
      </dgm:spPr>
      <dgm:t>
        <a:bodyPr/>
        <a:lstStyle/>
        <a:p>
          <a:endParaRPr lang="ru-RU">
            <a:solidFill>
              <a:sysClr val="windowText" lastClr="000000"/>
            </a:solidFill>
            <a:latin typeface="Cambria"/>
            <a:ea typeface="+mn-ea"/>
            <a:cs typeface="+mn-cs"/>
          </a:endParaRPr>
        </a:p>
      </dgm:t>
    </dgm:pt>
    <dgm:pt modelId="{41233682-2A4B-4F1C-927E-C819D3E4DA2E}" type="sibTrans" cxnId="{4E4F8575-61A9-446F-BF28-2F392D36090D}">
      <dgm:prSet/>
      <dgm:spPr/>
      <dgm:t>
        <a:bodyPr/>
        <a:lstStyle/>
        <a:p>
          <a:endParaRPr lang="ru-RU"/>
        </a:p>
      </dgm:t>
    </dgm:pt>
    <dgm:pt modelId="{A78D7E37-106C-48AB-A151-98E5122CDBDE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xfrm>
          <a:off x="2335267" y="3874082"/>
          <a:ext cx="3410201" cy="1571594"/>
        </a:xfrm>
        <a:prstGeom prst="ellipse">
          <a:avLst/>
        </a:prstGeom>
        <a:ln/>
      </dgm:spPr>
      <dgm:t>
        <a:bodyPr/>
        <a:lstStyle/>
        <a:p>
          <a:r>
            <a:rPr lang="ru-RU" sz="2400" dirty="0" smtClean="0">
              <a:solidFill>
                <a:sysClr val="windowText" lastClr="000000"/>
              </a:solidFill>
              <a:latin typeface="Cambria"/>
              <a:ea typeface="+mn-ea"/>
              <a:cs typeface="+mn-cs"/>
            </a:rPr>
            <a:t>беседы</a:t>
          </a:r>
          <a:r>
            <a:rPr lang="ru-RU" sz="1200" dirty="0" smtClean="0">
              <a:solidFill>
                <a:sysClr val="windowText" lastClr="000000"/>
              </a:solidFill>
              <a:latin typeface="Cambria"/>
              <a:ea typeface="+mn-ea"/>
              <a:cs typeface="+mn-cs"/>
            </a:rPr>
            <a:t> </a:t>
          </a:r>
          <a:endParaRPr lang="ru-RU" sz="1200" dirty="0">
            <a:solidFill>
              <a:sysClr val="windowText" lastClr="000000"/>
            </a:solidFill>
            <a:latin typeface="Cambria"/>
            <a:ea typeface="+mn-ea"/>
            <a:cs typeface="+mn-cs"/>
          </a:endParaRPr>
        </a:p>
      </dgm:t>
    </dgm:pt>
    <dgm:pt modelId="{E8C893C7-0249-4954-8B59-1ECA67AFFD7A}" type="parTrans" cxnId="{A2A81732-0F5F-4386-86BD-87D6FA33D6D5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xfrm rot="5657283">
          <a:off x="4050393" y="3547291"/>
          <a:ext cx="114332" cy="432950"/>
        </a:xfrm>
        <a:prstGeom prst="rightArrow">
          <a:avLst>
            <a:gd name="adj1" fmla="val 60000"/>
            <a:gd name="adj2" fmla="val 50000"/>
          </a:avLst>
        </a:prstGeom>
        <a:ln/>
      </dgm:spPr>
      <dgm:t>
        <a:bodyPr/>
        <a:lstStyle/>
        <a:p>
          <a:endParaRPr lang="ru-RU">
            <a:solidFill>
              <a:sysClr val="windowText" lastClr="000000"/>
            </a:solidFill>
            <a:latin typeface="Cambria"/>
            <a:ea typeface="+mn-ea"/>
            <a:cs typeface="+mn-cs"/>
          </a:endParaRPr>
        </a:p>
      </dgm:t>
    </dgm:pt>
    <dgm:pt modelId="{701B1589-948E-4E62-938D-96082C2ADE14}" type="sibTrans" cxnId="{A2A81732-0F5F-4386-86BD-87D6FA33D6D5}">
      <dgm:prSet/>
      <dgm:spPr/>
      <dgm:t>
        <a:bodyPr/>
        <a:lstStyle/>
        <a:p>
          <a:endParaRPr lang="ru-RU"/>
        </a:p>
      </dgm:t>
    </dgm:pt>
    <dgm:pt modelId="{DCF8FE22-F247-49E5-8C2C-94E61C0998D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xfrm>
          <a:off x="1376928" y="1955825"/>
          <a:ext cx="1728517" cy="1571594"/>
        </a:xfrm>
        <a:prstGeom prst="ellipse">
          <a:avLst/>
        </a:prstGeom>
        <a:ln/>
      </dgm:spPr>
      <dgm:t>
        <a:bodyPr/>
        <a:lstStyle/>
        <a:p>
          <a:r>
            <a:rPr lang="ru-RU" sz="2400" dirty="0" smtClean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Занятия</a:t>
          </a:r>
          <a:endParaRPr lang="ru-RU" sz="2400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4372822-B460-4E68-84D7-74C731478BF7}" type="parTrans" cxnId="{5C827080-2E5D-44F1-A84C-9B9A27C0B269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xfrm rot="10800000">
          <a:off x="3138203" y="2525147"/>
          <a:ext cx="97603" cy="432950"/>
        </a:xfrm>
        <a:prstGeom prst="rightArrow">
          <a:avLst>
            <a:gd name="adj1" fmla="val 60000"/>
            <a:gd name="adj2" fmla="val 50000"/>
          </a:avLst>
        </a:prstGeom>
        <a:ln/>
      </dgm:spPr>
      <dgm:t>
        <a:bodyPr/>
        <a:lstStyle/>
        <a:p>
          <a:endParaRPr lang="ru-RU">
            <a:solidFill>
              <a:sysClr val="windowText" lastClr="000000"/>
            </a:solidFill>
            <a:latin typeface="Cambria"/>
            <a:ea typeface="+mn-ea"/>
            <a:cs typeface="+mn-cs"/>
          </a:endParaRPr>
        </a:p>
      </dgm:t>
    </dgm:pt>
    <dgm:pt modelId="{F2565A2A-7344-4DBB-BDA9-DDDDE9B5D830}" type="sibTrans" cxnId="{5C827080-2E5D-44F1-A84C-9B9A27C0B269}">
      <dgm:prSet/>
      <dgm:spPr/>
      <dgm:t>
        <a:bodyPr/>
        <a:lstStyle/>
        <a:p>
          <a:endParaRPr lang="ru-RU"/>
        </a:p>
      </dgm:t>
    </dgm:pt>
    <dgm:pt modelId="{93E66045-0BB3-4E9D-8CE1-6820D194E46F}">
      <dgm:prSet phldrT="[Текст]" custScaleX="109985" custRadScaleRad="112141" custRadScaleInc="-49798"/>
      <dgm:spPr>
        <a:xfrm>
          <a:off x="1376928" y="1955825"/>
          <a:ext cx="1728517" cy="1571594"/>
        </a:xfrm>
        <a:prstGeom prst="ellipse">
          <a:avLst/>
        </a:prstGeom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endParaRPr lang="ru-RU"/>
        </a:p>
      </dgm:t>
    </dgm:pt>
    <dgm:pt modelId="{723BACB3-E1D9-4AED-B333-542A1D30E4F1}" type="parTrans" cxnId="{B1F39109-E7F4-4B0C-B79F-0C5B20A00FE2}">
      <dgm:prSet custScaleX="116285"/>
      <dgm:spPr/>
      <dgm:t>
        <a:bodyPr/>
        <a:lstStyle/>
        <a:p>
          <a:endParaRPr lang="ru-RU"/>
        </a:p>
      </dgm:t>
    </dgm:pt>
    <dgm:pt modelId="{ACF72671-E7EC-4DB6-9D83-87FCD28937F3}" type="sibTrans" cxnId="{B1F39109-E7F4-4B0C-B79F-0C5B20A00FE2}">
      <dgm:prSet/>
      <dgm:spPr/>
      <dgm:t>
        <a:bodyPr/>
        <a:lstStyle/>
        <a:p>
          <a:endParaRPr lang="ru-RU"/>
        </a:p>
      </dgm:t>
    </dgm:pt>
    <dgm:pt modelId="{061A1C51-AD56-4717-B588-C16BC7D32B54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xfrm>
          <a:off x="1376928" y="1955825"/>
          <a:ext cx="1728517" cy="1571594"/>
        </a:xfrm>
        <a:ln/>
      </dgm:spPr>
      <dgm:t>
        <a:bodyPr/>
        <a:lstStyle/>
        <a:p>
          <a:r>
            <a:rPr lang="ru-RU" sz="2000" u="none" dirty="0" smtClean="0">
              <a:latin typeface="Times New Roman" pitchFamily="18" charset="0"/>
              <a:cs typeface="Times New Roman" pitchFamily="18" charset="0"/>
            </a:rPr>
            <a:t>экологические досуги</a:t>
          </a:r>
          <a:endParaRPr lang="ru-RU" sz="2000" u="none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81376346-D89F-4DCA-B47A-2A4631F9220A}" type="parTrans" cxnId="{7E44408E-0C52-4432-A16F-F243B4398ADA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1A9AE887-3B77-414E-8D3A-2E435D52A0AA}" type="sibTrans" cxnId="{7E44408E-0C52-4432-A16F-F243B4398ADA}">
      <dgm:prSet/>
      <dgm:spPr/>
      <dgm:t>
        <a:bodyPr/>
        <a:lstStyle/>
        <a:p>
          <a:endParaRPr lang="ru-RU"/>
        </a:p>
      </dgm:t>
    </dgm:pt>
    <dgm:pt modelId="{D814055C-6AEE-45D7-BD68-19EDAE84245E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xfrm>
          <a:off x="5267184" y="2010325"/>
          <a:ext cx="1551713" cy="1571594"/>
        </a:xfrm>
        <a:ln/>
      </dgm:spPr>
      <dgm:t>
        <a:bodyPr/>
        <a:lstStyle/>
        <a:p>
          <a:r>
            <a:rPr lang="ru-RU" sz="2000" u="none" dirty="0" smtClean="0">
              <a:latin typeface="Times New Roman" pitchFamily="18" charset="0"/>
              <a:cs typeface="Times New Roman" pitchFamily="18" charset="0"/>
            </a:rPr>
            <a:t>элементарная поисковая деятельность </a:t>
          </a:r>
          <a:endParaRPr lang="ru-RU" sz="2000" u="none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A4C6D733-CDFF-434B-BA47-1C6E83D4245D}" type="parTrans" cxnId="{972212F6-6E86-4F65-AA7F-06A52AF8968B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EB4F3826-649D-4151-9003-1FF97A53B26D}" type="sibTrans" cxnId="{972212F6-6E86-4F65-AA7F-06A52AF8968B}">
      <dgm:prSet/>
      <dgm:spPr/>
      <dgm:t>
        <a:bodyPr/>
        <a:lstStyle/>
        <a:p>
          <a:endParaRPr lang="ru-RU"/>
        </a:p>
      </dgm:t>
    </dgm:pt>
    <dgm:pt modelId="{3883C3CC-7CF9-43A7-B46A-D62791E2EB4B}" type="pres">
      <dgm:prSet presAssocID="{FEF25137-48A6-4FDA-A6B1-D731776238B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68F9F5-1D91-4EA4-9C4F-4BFC32F05F99}" type="pres">
      <dgm:prSet presAssocID="{34331096-C00A-4BBD-B44E-852FB9A5B0F0}" presName="centerShape" presStyleLbl="node0" presStyleIdx="0" presStyleCnt="1" custScaleX="146410" custScaleY="146410"/>
      <dgm:spPr/>
      <dgm:t>
        <a:bodyPr/>
        <a:lstStyle/>
        <a:p>
          <a:endParaRPr lang="ru-RU"/>
        </a:p>
      </dgm:t>
    </dgm:pt>
    <dgm:pt modelId="{A77E9D0C-E531-4A08-89C3-770B784497EE}" type="pres">
      <dgm:prSet presAssocID="{DBD35403-C896-4157-982C-537B1AD221DF}" presName="parTrans" presStyleLbl="sibTrans2D1" presStyleIdx="0" presStyleCnt="6"/>
      <dgm:spPr/>
      <dgm:t>
        <a:bodyPr/>
        <a:lstStyle/>
        <a:p>
          <a:endParaRPr lang="ru-RU"/>
        </a:p>
      </dgm:t>
    </dgm:pt>
    <dgm:pt modelId="{3B3775C6-FA7E-48E5-B8C5-333229BEE4AD}" type="pres">
      <dgm:prSet presAssocID="{DBD35403-C896-4157-982C-537B1AD221DF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F85DA101-F5B8-441F-8A36-228CA8962332}" type="pres">
      <dgm:prSet presAssocID="{8A308396-06C4-4DA7-8F0A-60F65DFFB16B}" presName="node" presStyleLbl="node1" presStyleIdx="0" presStyleCnt="6" custScaleX="245687" custRadScaleRad="96357" custRadScaleInc="78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A4F23B-83B1-4B49-BA40-8557EE60A610}" type="pres">
      <dgm:prSet presAssocID="{B1B3617D-4B98-4963-AC57-9D21A7E5540C}" presName="parTrans" presStyleLbl="sibTrans2D1" presStyleIdx="1" presStyleCnt="6" custScaleX="151768"/>
      <dgm:spPr/>
      <dgm:t>
        <a:bodyPr/>
        <a:lstStyle/>
        <a:p>
          <a:endParaRPr lang="ru-RU"/>
        </a:p>
      </dgm:t>
    </dgm:pt>
    <dgm:pt modelId="{9A2068BE-30C8-4C64-9016-AF47405ADEE0}" type="pres">
      <dgm:prSet presAssocID="{B1B3617D-4B98-4963-AC57-9D21A7E5540C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3499E02F-9D06-4FB5-9340-C11014C1A20A}" type="pres">
      <dgm:prSet presAssocID="{2D46AFF1-C44D-479F-A941-94C1215FD6AB}" presName="node" presStyleLbl="node1" presStyleIdx="1" presStyleCnt="6" custScaleX="204599" custRadScaleRad="128228" custRadScaleInc="164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07D4F1-5743-4513-927D-B29ABA59FFA8}" type="pres">
      <dgm:prSet presAssocID="{A4C6D733-CDFF-434B-BA47-1C6E83D4245D}" presName="parTrans" presStyleLbl="sibTrans2D1" presStyleIdx="2" presStyleCnt="6"/>
      <dgm:spPr/>
      <dgm:t>
        <a:bodyPr/>
        <a:lstStyle/>
        <a:p>
          <a:endParaRPr lang="ru-RU"/>
        </a:p>
      </dgm:t>
    </dgm:pt>
    <dgm:pt modelId="{02F5F801-5105-4CBD-B327-68D112C3B446}" type="pres">
      <dgm:prSet presAssocID="{A4C6D733-CDFF-434B-BA47-1C6E83D4245D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06135D2A-D550-4DBE-85F0-D1795E37A2D4}" type="pres">
      <dgm:prSet presAssocID="{D814055C-6AEE-45D7-BD68-19EDAE84245E}" presName="node" presStyleLbl="node1" presStyleIdx="2" presStyleCnt="6" custScaleX="188014" custScaleY="93794" custRadScaleRad="127877" custRadScaleInc="-16522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BF8187C6-92EB-4DE3-ABC0-89B896D3C9C9}" type="pres">
      <dgm:prSet presAssocID="{E8C893C7-0249-4954-8B59-1ECA67AFFD7A}" presName="parTrans" presStyleLbl="sibTrans2D1" presStyleIdx="3" presStyleCnt="6"/>
      <dgm:spPr/>
      <dgm:t>
        <a:bodyPr/>
        <a:lstStyle/>
        <a:p>
          <a:endParaRPr lang="ru-RU"/>
        </a:p>
      </dgm:t>
    </dgm:pt>
    <dgm:pt modelId="{5C6EB10C-6CFC-4896-BCC5-A800F5C8CBEE}" type="pres">
      <dgm:prSet presAssocID="{E8C893C7-0249-4954-8B59-1ECA67AFFD7A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1E754B99-4006-492D-AF84-7FEB85286E1F}" type="pres">
      <dgm:prSet presAssocID="{A78D7E37-106C-48AB-A151-98E5122CDBDE}" presName="node" presStyleLbl="node1" presStyleIdx="3" presStyleCnt="6" custScaleX="216990" custRadScaleRad="99003" custRadScaleInc="95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96863E-6620-4B03-B911-304952D2D463}" type="pres">
      <dgm:prSet presAssocID="{14372822-B460-4E68-84D7-74C731478BF7}" presName="parTrans" presStyleLbl="sibTrans2D1" presStyleIdx="4" presStyleCnt="6" custScaleX="116285"/>
      <dgm:spPr/>
      <dgm:t>
        <a:bodyPr/>
        <a:lstStyle/>
        <a:p>
          <a:endParaRPr lang="ru-RU"/>
        </a:p>
      </dgm:t>
    </dgm:pt>
    <dgm:pt modelId="{DF3857FC-47E0-4251-A154-1E5E9F05A624}" type="pres">
      <dgm:prSet presAssocID="{14372822-B460-4E68-84D7-74C731478BF7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F0984162-83E7-426C-8E67-1AE92860A38D}" type="pres">
      <dgm:prSet presAssocID="{DCF8FE22-F247-49E5-8C2C-94E61C0998D9}" presName="node" presStyleLbl="node1" presStyleIdx="4" presStyleCnt="6" custScaleX="168530" custScaleY="103481" custRadScaleRad="130650" custRadScaleInc="363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A010FC-5561-4918-A517-D810C03E4E17}" type="pres">
      <dgm:prSet presAssocID="{81376346-D89F-4DCA-B47A-2A4631F9220A}" presName="parTrans" presStyleLbl="sibTrans2D1" presStyleIdx="5" presStyleCnt="6"/>
      <dgm:spPr/>
      <dgm:t>
        <a:bodyPr/>
        <a:lstStyle/>
        <a:p>
          <a:endParaRPr lang="ru-RU"/>
        </a:p>
      </dgm:t>
    </dgm:pt>
    <dgm:pt modelId="{42D59BA5-9C19-4E19-9314-8B67132983C3}" type="pres">
      <dgm:prSet presAssocID="{81376346-D89F-4DCA-B47A-2A4631F9220A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4246EB3A-BFD7-4525-BEE7-482620E5E80E}" type="pres">
      <dgm:prSet presAssocID="{061A1C51-AD56-4717-B588-C16BC7D32B54}" presName="node" presStyleLbl="node1" presStyleIdx="5" presStyleCnt="6" custScaleX="209912" custScaleY="79855" custRadScaleRad="132390" custRadScaleInc="-2943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</dgm:ptLst>
  <dgm:cxnLst>
    <dgm:cxn modelId="{50D90406-1124-48BC-97BE-84A924911EB2}" srcId="{FEF25137-48A6-4FDA-A6B1-D731776238BC}" destId="{34331096-C00A-4BBD-B44E-852FB9A5B0F0}" srcOrd="0" destOrd="0" parTransId="{6C5F80EF-B18F-40CB-9532-2D0ABDD0C260}" sibTransId="{B83D5B92-6896-4211-A9CE-73D969D39FAE}"/>
    <dgm:cxn modelId="{F128B53E-D1AA-4F7E-BEC3-FA54096847E6}" type="presOf" srcId="{DCF8FE22-F247-49E5-8C2C-94E61C0998D9}" destId="{F0984162-83E7-426C-8E67-1AE92860A38D}" srcOrd="0" destOrd="0" presId="urn:microsoft.com/office/officeart/2005/8/layout/radial5"/>
    <dgm:cxn modelId="{A2A81732-0F5F-4386-86BD-87D6FA33D6D5}" srcId="{34331096-C00A-4BBD-B44E-852FB9A5B0F0}" destId="{A78D7E37-106C-48AB-A151-98E5122CDBDE}" srcOrd="3" destOrd="0" parTransId="{E8C893C7-0249-4954-8B59-1ECA67AFFD7A}" sibTransId="{701B1589-948E-4E62-938D-96082C2ADE14}"/>
    <dgm:cxn modelId="{0E648D4B-F7C9-49D6-95CA-9965F0F1A3CB}" type="presOf" srcId="{E8C893C7-0249-4954-8B59-1ECA67AFFD7A}" destId="{BF8187C6-92EB-4DE3-ABC0-89B896D3C9C9}" srcOrd="0" destOrd="0" presId="urn:microsoft.com/office/officeart/2005/8/layout/radial5"/>
    <dgm:cxn modelId="{4C46CA35-8377-452D-9496-ABFF8F343BC7}" type="presOf" srcId="{81376346-D89F-4DCA-B47A-2A4631F9220A}" destId="{60A010FC-5561-4918-A517-D810C03E4E17}" srcOrd="0" destOrd="0" presId="urn:microsoft.com/office/officeart/2005/8/layout/radial5"/>
    <dgm:cxn modelId="{972212F6-6E86-4F65-AA7F-06A52AF8968B}" srcId="{34331096-C00A-4BBD-B44E-852FB9A5B0F0}" destId="{D814055C-6AEE-45D7-BD68-19EDAE84245E}" srcOrd="2" destOrd="0" parTransId="{A4C6D733-CDFF-434B-BA47-1C6E83D4245D}" sibTransId="{EB4F3826-649D-4151-9003-1FF97A53B26D}"/>
    <dgm:cxn modelId="{E0B78A87-12AD-4C73-B141-2F1039CEEA23}" type="presOf" srcId="{A4C6D733-CDFF-434B-BA47-1C6E83D4245D}" destId="{B707D4F1-5743-4513-927D-B29ABA59FFA8}" srcOrd="0" destOrd="0" presId="urn:microsoft.com/office/officeart/2005/8/layout/radial5"/>
    <dgm:cxn modelId="{4E4F8575-61A9-446F-BF28-2F392D36090D}" srcId="{34331096-C00A-4BBD-B44E-852FB9A5B0F0}" destId="{2D46AFF1-C44D-479F-A941-94C1215FD6AB}" srcOrd="1" destOrd="0" parTransId="{B1B3617D-4B98-4963-AC57-9D21A7E5540C}" sibTransId="{41233682-2A4B-4F1C-927E-C819D3E4DA2E}"/>
    <dgm:cxn modelId="{5C827080-2E5D-44F1-A84C-9B9A27C0B269}" srcId="{34331096-C00A-4BBD-B44E-852FB9A5B0F0}" destId="{DCF8FE22-F247-49E5-8C2C-94E61C0998D9}" srcOrd="4" destOrd="0" parTransId="{14372822-B460-4E68-84D7-74C731478BF7}" sibTransId="{F2565A2A-7344-4DBB-BDA9-DDDDE9B5D830}"/>
    <dgm:cxn modelId="{C1D09B00-E6D8-4732-B2CC-C3C9991C1888}" type="presOf" srcId="{061A1C51-AD56-4717-B588-C16BC7D32B54}" destId="{4246EB3A-BFD7-4525-BEE7-482620E5E80E}" srcOrd="0" destOrd="0" presId="urn:microsoft.com/office/officeart/2005/8/layout/radial5"/>
    <dgm:cxn modelId="{39C54302-D0D1-4B0F-8CF2-B315009725D0}" type="presOf" srcId="{8A308396-06C4-4DA7-8F0A-60F65DFFB16B}" destId="{F85DA101-F5B8-441F-8A36-228CA8962332}" srcOrd="0" destOrd="0" presId="urn:microsoft.com/office/officeart/2005/8/layout/radial5"/>
    <dgm:cxn modelId="{8EBA0FFE-E938-41F3-A68F-3066E1A7C2AE}" type="presOf" srcId="{DBD35403-C896-4157-982C-537B1AD221DF}" destId="{A77E9D0C-E531-4A08-89C3-770B784497EE}" srcOrd="0" destOrd="0" presId="urn:microsoft.com/office/officeart/2005/8/layout/radial5"/>
    <dgm:cxn modelId="{E9B43C9F-63A4-49B4-8C74-E1ABA807B181}" type="presOf" srcId="{E8C893C7-0249-4954-8B59-1ECA67AFFD7A}" destId="{5C6EB10C-6CFC-4896-BCC5-A800F5C8CBEE}" srcOrd="1" destOrd="0" presId="urn:microsoft.com/office/officeart/2005/8/layout/radial5"/>
    <dgm:cxn modelId="{03491C92-7656-44F2-982A-CCA3B7A89481}" type="presOf" srcId="{D814055C-6AEE-45D7-BD68-19EDAE84245E}" destId="{06135D2A-D550-4DBE-85F0-D1795E37A2D4}" srcOrd="0" destOrd="0" presId="urn:microsoft.com/office/officeart/2005/8/layout/radial5"/>
    <dgm:cxn modelId="{DA2AE8E2-17D8-462E-8D7A-CF643BEB95F9}" type="presOf" srcId="{DBD35403-C896-4157-982C-537B1AD221DF}" destId="{3B3775C6-FA7E-48E5-B8C5-333229BEE4AD}" srcOrd="1" destOrd="0" presId="urn:microsoft.com/office/officeart/2005/8/layout/radial5"/>
    <dgm:cxn modelId="{7E44408E-0C52-4432-A16F-F243B4398ADA}" srcId="{34331096-C00A-4BBD-B44E-852FB9A5B0F0}" destId="{061A1C51-AD56-4717-B588-C16BC7D32B54}" srcOrd="5" destOrd="0" parTransId="{81376346-D89F-4DCA-B47A-2A4631F9220A}" sibTransId="{1A9AE887-3B77-414E-8D3A-2E435D52A0AA}"/>
    <dgm:cxn modelId="{8EBA1B60-847A-4F67-9FF0-69AE23F48895}" type="presOf" srcId="{B1B3617D-4B98-4963-AC57-9D21A7E5540C}" destId="{9A2068BE-30C8-4C64-9016-AF47405ADEE0}" srcOrd="1" destOrd="0" presId="urn:microsoft.com/office/officeart/2005/8/layout/radial5"/>
    <dgm:cxn modelId="{73D8CF58-4D69-43C1-8E78-101F962B67CE}" type="presOf" srcId="{14372822-B460-4E68-84D7-74C731478BF7}" destId="{1C96863E-6620-4B03-B911-304952D2D463}" srcOrd="0" destOrd="0" presId="urn:microsoft.com/office/officeart/2005/8/layout/radial5"/>
    <dgm:cxn modelId="{FF64608E-BCE2-4ABF-AA1C-45D82CE282E1}" type="presOf" srcId="{81376346-D89F-4DCA-B47A-2A4631F9220A}" destId="{42D59BA5-9C19-4E19-9314-8B67132983C3}" srcOrd="1" destOrd="0" presId="urn:microsoft.com/office/officeart/2005/8/layout/radial5"/>
    <dgm:cxn modelId="{751935D5-8FF7-4FA8-AECA-140E841E3A26}" type="presOf" srcId="{FEF25137-48A6-4FDA-A6B1-D731776238BC}" destId="{3883C3CC-7CF9-43A7-B46A-D62791E2EB4B}" srcOrd="0" destOrd="0" presId="urn:microsoft.com/office/officeart/2005/8/layout/radial5"/>
    <dgm:cxn modelId="{219D9808-690B-4991-AE3C-AC1780C0322F}" srcId="{34331096-C00A-4BBD-B44E-852FB9A5B0F0}" destId="{8A308396-06C4-4DA7-8F0A-60F65DFFB16B}" srcOrd="0" destOrd="0" parTransId="{DBD35403-C896-4157-982C-537B1AD221DF}" sibTransId="{9E805826-D6E8-46D9-8C4F-CEF0C42D960E}"/>
    <dgm:cxn modelId="{334659A1-7611-480D-B6AE-FB7FD06BA3A3}" type="presOf" srcId="{34331096-C00A-4BBD-B44E-852FB9A5B0F0}" destId="{2A68F9F5-1D91-4EA4-9C4F-4BFC32F05F99}" srcOrd="0" destOrd="0" presId="urn:microsoft.com/office/officeart/2005/8/layout/radial5"/>
    <dgm:cxn modelId="{AFAEBDD6-FCC7-4E62-82AF-BE1058E41312}" type="presOf" srcId="{B1B3617D-4B98-4963-AC57-9D21A7E5540C}" destId="{0EA4F23B-83B1-4B49-BA40-8557EE60A610}" srcOrd="0" destOrd="0" presId="urn:microsoft.com/office/officeart/2005/8/layout/radial5"/>
    <dgm:cxn modelId="{B1F39109-E7F4-4B0C-B79F-0C5B20A00FE2}" srcId="{FEF25137-48A6-4FDA-A6B1-D731776238BC}" destId="{93E66045-0BB3-4E9D-8CE1-6820D194E46F}" srcOrd="1" destOrd="0" parTransId="{723BACB3-E1D9-4AED-B333-542A1D30E4F1}" sibTransId="{ACF72671-E7EC-4DB6-9D83-87FCD28937F3}"/>
    <dgm:cxn modelId="{82C1AB42-9C06-4A4A-8698-C48E37CB037E}" type="presOf" srcId="{2D46AFF1-C44D-479F-A941-94C1215FD6AB}" destId="{3499E02F-9D06-4FB5-9340-C11014C1A20A}" srcOrd="0" destOrd="0" presId="urn:microsoft.com/office/officeart/2005/8/layout/radial5"/>
    <dgm:cxn modelId="{39CA0084-F25D-412E-B97E-DEFBAC7AC5B9}" type="presOf" srcId="{14372822-B460-4E68-84D7-74C731478BF7}" destId="{DF3857FC-47E0-4251-A154-1E5E9F05A624}" srcOrd="1" destOrd="0" presId="urn:microsoft.com/office/officeart/2005/8/layout/radial5"/>
    <dgm:cxn modelId="{4318CE20-FE51-4E83-A2FC-1F6034351BAB}" type="presOf" srcId="{A4C6D733-CDFF-434B-BA47-1C6E83D4245D}" destId="{02F5F801-5105-4CBD-B327-68D112C3B446}" srcOrd="1" destOrd="0" presId="urn:microsoft.com/office/officeart/2005/8/layout/radial5"/>
    <dgm:cxn modelId="{E4440CFE-D1D1-43B0-BFEA-B680198DBE6C}" type="presOf" srcId="{A78D7E37-106C-48AB-A151-98E5122CDBDE}" destId="{1E754B99-4006-492D-AF84-7FEB85286E1F}" srcOrd="0" destOrd="0" presId="urn:microsoft.com/office/officeart/2005/8/layout/radial5"/>
    <dgm:cxn modelId="{DF21BE6A-070F-4741-8510-6F269792D52D}" type="presParOf" srcId="{3883C3CC-7CF9-43A7-B46A-D62791E2EB4B}" destId="{2A68F9F5-1D91-4EA4-9C4F-4BFC32F05F99}" srcOrd="0" destOrd="0" presId="urn:microsoft.com/office/officeart/2005/8/layout/radial5"/>
    <dgm:cxn modelId="{8529D101-2889-4F6D-8C7D-BD6EACAE6AA0}" type="presParOf" srcId="{3883C3CC-7CF9-43A7-B46A-D62791E2EB4B}" destId="{A77E9D0C-E531-4A08-89C3-770B784497EE}" srcOrd="1" destOrd="0" presId="urn:microsoft.com/office/officeart/2005/8/layout/radial5"/>
    <dgm:cxn modelId="{D892ABE7-4CB6-41C0-BC82-D78FF8D3D90F}" type="presParOf" srcId="{A77E9D0C-E531-4A08-89C3-770B784497EE}" destId="{3B3775C6-FA7E-48E5-B8C5-333229BEE4AD}" srcOrd="0" destOrd="0" presId="urn:microsoft.com/office/officeart/2005/8/layout/radial5"/>
    <dgm:cxn modelId="{B166D596-3AEF-449D-A520-EA25A90F551F}" type="presParOf" srcId="{3883C3CC-7CF9-43A7-B46A-D62791E2EB4B}" destId="{F85DA101-F5B8-441F-8A36-228CA8962332}" srcOrd="2" destOrd="0" presId="urn:microsoft.com/office/officeart/2005/8/layout/radial5"/>
    <dgm:cxn modelId="{71AF0D7D-5549-4109-A419-9E7A73569610}" type="presParOf" srcId="{3883C3CC-7CF9-43A7-B46A-D62791E2EB4B}" destId="{0EA4F23B-83B1-4B49-BA40-8557EE60A610}" srcOrd="3" destOrd="0" presId="urn:microsoft.com/office/officeart/2005/8/layout/radial5"/>
    <dgm:cxn modelId="{EAAAA07F-9A4C-4225-BA03-30709BF24732}" type="presParOf" srcId="{0EA4F23B-83B1-4B49-BA40-8557EE60A610}" destId="{9A2068BE-30C8-4C64-9016-AF47405ADEE0}" srcOrd="0" destOrd="0" presId="urn:microsoft.com/office/officeart/2005/8/layout/radial5"/>
    <dgm:cxn modelId="{47A7ED0B-6A00-4A07-9DC4-CEBCA2F814FF}" type="presParOf" srcId="{3883C3CC-7CF9-43A7-B46A-D62791E2EB4B}" destId="{3499E02F-9D06-4FB5-9340-C11014C1A20A}" srcOrd="4" destOrd="0" presId="urn:microsoft.com/office/officeart/2005/8/layout/radial5"/>
    <dgm:cxn modelId="{9EB1B6B5-C2BF-48D1-9EBE-C8BABD92817E}" type="presParOf" srcId="{3883C3CC-7CF9-43A7-B46A-D62791E2EB4B}" destId="{B707D4F1-5743-4513-927D-B29ABA59FFA8}" srcOrd="5" destOrd="0" presId="urn:microsoft.com/office/officeart/2005/8/layout/radial5"/>
    <dgm:cxn modelId="{D33103A1-3450-4AA7-AEAB-07D349B23745}" type="presParOf" srcId="{B707D4F1-5743-4513-927D-B29ABA59FFA8}" destId="{02F5F801-5105-4CBD-B327-68D112C3B446}" srcOrd="0" destOrd="0" presId="urn:microsoft.com/office/officeart/2005/8/layout/radial5"/>
    <dgm:cxn modelId="{554FAFBF-B626-4D2B-9423-3BF647CB16A0}" type="presParOf" srcId="{3883C3CC-7CF9-43A7-B46A-D62791E2EB4B}" destId="{06135D2A-D550-4DBE-85F0-D1795E37A2D4}" srcOrd="6" destOrd="0" presId="urn:microsoft.com/office/officeart/2005/8/layout/radial5"/>
    <dgm:cxn modelId="{2905EC31-F301-46A3-A95D-90FCF6E82BAB}" type="presParOf" srcId="{3883C3CC-7CF9-43A7-B46A-D62791E2EB4B}" destId="{BF8187C6-92EB-4DE3-ABC0-89B896D3C9C9}" srcOrd="7" destOrd="0" presId="urn:microsoft.com/office/officeart/2005/8/layout/radial5"/>
    <dgm:cxn modelId="{8CC0955D-D8F3-426C-978B-4A939ECF768E}" type="presParOf" srcId="{BF8187C6-92EB-4DE3-ABC0-89B896D3C9C9}" destId="{5C6EB10C-6CFC-4896-BCC5-A800F5C8CBEE}" srcOrd="0" destOrd="0" presId="urn:microsoft.com/office/officeart/2005/8/layout/radial5"/>
    <dgm:cxn modelId="{586604C7-77CD-4E9D-A9B8-CE78F2E0E572}" type="presParOf" srcId="{3883C3CC-7CF9-43A7-B46A-D62791E2EB4B}" destId="{1E754B99-4006-492D-AF84-7FEB85286E1F}" srcOrd="8" destOrd="0" presId="urn:microsoft.com/office/officeart/2005/8/layout/radial5"/>
    <dgm:cxn modelId="{D73EDEAC-E037-4046-8244-BA011054B99E}" type="presParOf" srcId="{3883C3CC-7CF9-43A7-B46A-D62791E2EB4B}" destId="{1C96863E-6620-4B03-B911-304952D2D463}" srcOrd="9" destOrd="0" presId="urn:microsoft.com/office/officeart/2005/8/layout/radial5"/>
    <dgm:cxn modelId="{A0D16E9F-6702-40C7-BE59-505D2747CA22}" type="presParOf" srcId="{1C96863E-6620-4B03-B911-304952D2D463}" destId="{DF3857FC-47E0-4251-A154-1E5E9F05A624}" srcOrd="0" destOrd="0" presId="urn:microsoft.com/office/officeart/2005/8/layout/radial5"/>
    <dgm:cxn modelId="{8EA8496D-F245-4F27-9E70-3DF5692B7D28}" type="presParOf" srcId="{3883C3CC-7CF9-43A7-B46A-D62791E2EB4B}" destId="{F0984162-83E7-426C-8E67-1AE92860A38D}" srcOrd="10" destOrd="0" presId="urn:microsoft.com/office/officeart/2005/8/layout/radial5"/>
    <dgm:cxn modelId="{BD8850A1-A4CA-4F4C-A72A-FA1079E5D456}" type="presParOf" srcId="{3883C3CC-7CF9-43A7-B46A-D62791E2EB4B}" destId="{60A010FC-5561-4918-A517-D810C03E4E17}" srcOrd="11" destOrd="0" presId="urn:microsoft.com/office/officeart/2005/8/layout/radial5"/>
    <dgm:cxn modelId="{E5C40F61-B73A-4521-97A5-D40DFC5CEA97}" type="presParOf" srcId="{60A010FC-5561-4918-A517-D810C03E4E17}" destId="{42D59BA5-9C19-4E19-9314-8B67132983C3}" srcOrd="0" destOrd="0" presId="urn:microsoft.com/office/officeart/2005/8/layout/radial5"/>
    <dgm:cxn modelId="{C56B0C76-4253-4606-BA9E-BDF129D01F2D}" type="presParOf" srcId="{3883C3CC-7CF9-43A7-B46A-D62791E2EB4B}" destId="{4246EB3A-BFD7-4525-BEE7-482620E5E80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68F9F5-1D91-4EA4-9C4F-4BFC32F05F99}">
      <dsp:nvSpPr>
        <dsp:cNvPr id="0" name=""/>
        <dsp:cNvSpPr/>
      </dsp:nvSpPr>
      <dsp:spPr>
        <a:xfrm>
          <a:off x="3104027" y="1686505"/>
          <a:ext cx="2110234" cy="2110234"/>
        </a:xfrm>
        <a:prstGeom prst="ellipse">
          <a:avLst/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flat">
          <a:bevelT w="12700" h="12700"/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u="none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формы работы с детьми по формированию  экологических знаний</a:t>
          </a:r>
          <a:endParaRPr lang="ru-RU" sz="1800" u="none" kern="1200" dirty="0">
            <a:solidFill>
              <a:srgbClr val="0070C0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3413064" y="1995542"/>
        <a:ext cx="1492160" cy="1492160"/>
      </dsp:txXfrm>
    </dsp:sp>
    <dsp:sp modelId="{A77E9D0C-E531-4A08-89C3-770B784497EE}">
      <dsp:nvSpPr>
        <dsp:cNvPr id="0" name=""/>
        <dsp:cNvSpPr/>
      </dsp:nvSpPr>
      <dsp:spPr>
        <a:xfrm rot="16342164">
          <a:off x="4161834" y="1361410"/>
          <a:ext cx="88562" cy="490048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>
            <a:solidFill>
              <a:sysClr val="windowText" lastClr="000000"/>
            </a:solidFill>
            <a:latin typeface="Cambria"/>
            <a:ea typeface="+mn-ea"/>
            <a:cs typeface="+mn-cs"/>
          </a:endParaRPr>
        </a:p>
      </dsp:txBody>
      <dsp:txXfrm>
        <a:off x="4174569" y="1472693"/>
        <a:ext cx="61993" cy="294028"/>
      </dsp:txXfrm>
    </dsp:sp>
    <dsp:sp modelId="{F85DA101-F5B8-441F-8A36-228CA8962332}">
      <dsp:nvSpPr>
        <dsp:cNvPr id="0" name=""/>
        <dsp:cNvSpPr/>
      </dsp:nvSpPr>
      <dsp:spPr>
        <a:xfrm>
          <a:off x="2468922" y="79235"/>
          <a:ext cx="3541131" cy="1441318"/>
        </a:xfrm>
        <a:prstGeom prst="ellipse">
          <a:avLst/>
        </a:prstGeom>
        <a:gradFill rotWithShape="1">
          <a:gsLst>
            <a:gs pos="0">
              <a:schemeClr val="accent1">
                <a:tint val="0"/>
              </a:schemeClr>
            </a:gs>
            <a:gs pos="44000">
              <a:schemeClr val="accent1">
                <a:tint val="60000"/>
                <a:satMod val="120000"/>
              </a:schemeClr>
            </a:gs>
            <a:gs pos="100000">
              <a:schemeClr val="accent1"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none" kern="1200" dirty="0" smtClean="0">
              <a:latin typeface="Times New Roman" pitchFamily="18" charset="0"/>
              <a:cs typeface="Times New Roman" pitchFamily="18" charset="0"/>
            </a:rPr>
            <a:t>знакомство с произведениями художественной литературы</a:t>
          </a:r>
          <a:endParaRPr lang="ru-RU" sz="2400" u="none" kern="1200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2987509" y="290311"/>
        <a:ext cx="2503957" cy="1019166"/>
      </dsp:txXfrm>
    </dsp:sp>
    <dsp:sp modelId="{0EA4F23B-83B1-4B49-BA40-8557EE60A610}">
      <dsp:nvSpPr>
        <dsp:cNvPr id="0" name=""/>
        <dsp:cNvSpPr/>
      </dsp:nvSpPr>
      <dsp:spPr>
        <a:xfrm rot="1168470">
          <a:off x="5168435" y="2891045"/>
          <a:ext cx="212341" cy="490048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>
            <a:solidFill>
              <a:sysClr val="windowText" lastClr="000000"/>
            </a:solidFill>
            <a:latin typeface="Cambria"/>
            <a:ea typeface="+mn-ea"/>
            <a:cs typeface="+mn-cs"/>
          </a:endParaRPr>
        </a:p>
      </dsp:txBody>
      <dsp:txXfrm>
        <a:off x="5170257" y="2978436"/>
        <a:ext cx="148639" cy="294028"/>
      </dsp:txXfrm>
    </dsp:sp>
    <dsp:sp modelId="{3499E02F-9D06-4FB5-9340-C11014C1A20A}">
      <dsp:nvSpPr>
        <dsp:cNvPr id="0" name=""/>
        <dsp:cNvSpPr/>
      </dsp:nvSpPr>
      <dsp:spPr>
        <a:xfrm>
          <a:off x="5122910" y="2883163"/>
          <a:ext cx="2948922" cy="1441318"/>
        </a:xfrm>
        <a:prstGeom prst="ellipse">
          <a:avLst/>
        </a:prstGeom>
        <a:gradFill rotWithShape="1">
          <a:gsLst>
            <a:gs pos="0">
              <a:schemeClr val="accent1">
                <a:tint val="0"/>
              </a:schemeClr>
            </a:gs>
            <a:gs pos="44000">
              <a:schemeClr val="accent1">
                <a:tint val="60000"/>
                <a:satMod val="120000"/>
              </a:schemeClr>
            </a:gs>
            <a:gs pos="100000">
              <a:schemeClr val="accent1"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Наблюдения</a:t>
          </a:r>
          <a:endParaRPr lang="ru-RU" sz="2400" kern="1200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5554770" y="3094239"/>
        <a:ext cx="2085202" cy="1019166"/>
      </dsp:txXfrm>
    </dsp:sp>
    <dsp:sp modelId="{B707D4F1-5743-4513-927D-B29ABA59FFA8}">
      <dsp:nvSpPr>
        <dsp:cNvPr id="0" name=""/>
        <dsp:cNvSpPr/>
      </dsp:nvSpPr>
      <dsp:spPr>
        <a:xfrm rot="20425950">
          <a:off x="5221071" y="2085904"/>
          <a:ext cx="187017" cy="490048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5222691" y="2193309"/>
        <a:ext cx="130912" cy="294028"/>
      </dsp:txXfrm>
    </dsp:sp>
    <dsp:sp modelId="{06135D2A-D550-4DBE-85F0-D1795E37A2D4}">
      <dsp:nvSpPr>
        <dsp:cNvPr id="0" name=""/>
        <dsp:cNvSpPr/>
      </dsp:nvSpPr>
      <dsp:spPr>
        <a:xfrm>
          <a:off x="5234358" y="1201901"/>
          <a:ext cx="2709880" cy="1351870"/>
        </a:xfrm>
        <a:prstGeom prst="ellipse">
          <a:avLst/>
        </a:prstGeom>
        <a:gradFill rotWithShape="1">
          <a:gsLst>
            <a:gs pos="0">
              <a:schemeClr val="accent1">
                <a:tint val="0"/>
              </a:schemeClr>
            </a:gs>
            <a:gs pos="44000">
              <a:schemeClr val="accent1">
                <a:tint val="60000"/>
                <a:satMod val="120000"/>
              </a:schemeClr>
            </a:gs>
            <a:gs pos="100000">
              <a:schemeClr val="accent1"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u="none" kern="1200" dirty="0" smtClean="0">
              <a:latin typeface="Times New Roman" pitchFamily="18" charset="0"/>
              <a:cs typeface="Times New Roman" pitchFamily="18" charset="0"/>
            </a:rPr>
            <a:t>элементарная поисковая деятельность </a:t>
          </a:r>
          <a:endParaRPr lang="ru-RU" sz="2000" u="none" kern="1200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5631211" y="1399878"/>
        <a:ext cx="1916174" cy="955916"/>
      </dsp:txXfrm>
    </dsp:sp>
    <dsp:sp modelId="{BF8187C6-92EB-4DE3-ABC0-89B896D3C9C9}">
      <dsp:nvSpPr>
        <dsp:cNvPr id="0" name=""/>
        <dsp:cNvSpPr/>
      </dsp:nvSpPr>
      <dsp:spPr>
        <a:xfrm rot="5571522">
          <a:off x="4042822" y="3657101"/>
          <a:ext cx="116744" cy="490048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>
            <a:solidFill>
              <a:sysClr val="windowText" lastClr="000000"/>
            </a:solidFill>
            <a:latin typeface="Cambria"/>
            <a:ea typeface="+mn-ea"/>
            <a:cs typeface="+mn-cs"/>
          </a:endParaRPr>
        </a:p>
      </dsp:txBody>
      <dsp:txXfrm rot="10800000">
        <a:off x="4061207" y="3737621"/>
        <a:ext cx="81721" cy="294028"/>
      </dsp:txXfrm>
    </dsp:sp>
    <dsp:sp modelId="{1E754B99-4006-492D-AF84-7FEB85286E1F}">
      <dsp:nvSpPr>
        <dsp:cNvPr id="0" name=""/>
        <dsp:cNvSpPr/>
      </dsp:nvSpPr>
      <dsp:spPr>
        <a:xfrm>
          <a:off x="2495801" y="4015233"/>
          <a:ext cx="3127516" cy="1441318"/>
        </a:xfrm>
        <a:prstGeom prst="ellipse">
          <a:avLst/>
        </a:prstGeom>
        <a:gradFill rotWithShape="1">
          <a:gsLst>
            <a:gs pos="0">
              <a:schemeClr val="accent1">
                <a:tint val="0"/>
              </a:schemeClr>
            </a:gs>
            <a:gs pos="44000">
              <a:schemeClr val="accent1">
                <a:tint val="60000"/>
                <a:satMod val="120000"/>
              </a:schemeClr>
            </a:gs>
            <a:gs pos="100000">
              <a:schemeClr val="accent1"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ysClr val="windowText" lastClr="000000"/>
              </a:solidFill>
              <a:latin typeface="Cambria"/>
              <a:ea typeface="+mn-ea"/>
              <a:cs typeface="+mn-cs"/>
            </a:rPr>
            <a:t>беседы</a:t>
          </a:r>
          <a:r>
            <a:rPr lang="ru-RU" sz="1200" kern="1200" dirty="0" smtClean="0">
              <a:solidFill>
                <a:sysClr val="windowText" lastClr="000000"/>
              </a:solidFill>
              <a:latin typeface="Cambria"/>
              <a:ea typeface="+mn-ea"/>
              <a:cs typeface="+mn-cs"/>
            </a:rPr>
            <a:t> </a:t>
          </a:r>
          <a:endParaRPr lang="ru-RU" sz="1200" kern="1200" dirty="0">
            <a:solidFill>
              <a:sysClr val="windowText" lastClr="000000"/>
            </a:solidFill>
            <a:latin typeface="Cambria"/>
            <a:ea typeface="+mn-ea"/>
            <a:cs typeface="+mn-cs"/>
          </a:endParaRPr>
        </a:p>
      </dsp:txBody>
      <dsp:txXfrm>
        <a:off x="2953815" y="4226309"/>
        <a:ext cx="2211488" cy="1019166"/>
      </dsp:txXfrm>
    </dsp:sp>
    <dsp:sp modelId="{1C96863E-6620-4B03-B911-304952D2D463}">
      <dsp:nvSpPr>
        <dsp:cNvPr id="0" name=""/>
        <dsp:cNvSpPr/>
      </dsp:nvSpPr>
      <dsp:spPr>
        <a:xfrm rot="9654030">
          <a:off x="2809243" y="2914904"/>
          <a:ext cx="283740" cy="490048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>
            <a:solidFill>
              <a:sysClr val="windowText" lastClr="000000"/>
            </a:solidFill>
            <a:latin typeface="Cambria"/>
            <a:ea typeface="+mn-ea"/>
            <a:cs typeface="+mn-cs"/>
          </a:endParaRPr>
        </a:p>
      </dsp:txBody>
      <dsp:txXfrm rot="10800000">
        <a:off x="2892022" y="2998988"/>
        <a:ext cx="198618" cy="294028"/>
      </dsp:txXfrm>
    </dsp:sp>
    <dsp:sp modelId="{F0984162-83E7-426C-8E67-1AE92860A38D}">
      <dsp:nvSpPr>
        <dsp:cNvPr id="0" name=""/>
        <dsp:cNvSpPr/>
      </dsp:nvSpPr>
      <dsp:spPr>
        <a:xfrm>
          <a:off x="454639" y="2858084"/>
          <a:ext cx="2429053" cy="1491490"/>
        </a:xfrm>
        <a:prstGeom prst="ellipse">
          <a:avLst/>
        </a:prstGeom>
        <a:gradFill rotWithShape="1">
          <a:gsLst>
            <a:gs pos="0">
              <a:schemeClr val="accent1">
                <a:tint val="0"/>
              </a:schemeClr>
            </a:gs>
            <a:gs pos="44000">
              <a:schemeClr val="accent1">
                <a:tint val="60000"/>
                <a:satMod val="120000"/>
              </a:schemeClr>
            </a:gs>
            <a:gs pos="100000">
              <a:schemeClr val="accent1"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Занятия</a:t>
          </a:r>
          <a:endParaRPr lang="ru-RU" sz="2400" kern="1200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810366" y="3076508"/>
        <a:ext cx="1717599" cy="1054642"/>
      </dsp:txXfrm>
    </dsp:sp>
    <dsp:sp modelId="{60A010FC-5561-4918-A517-D810C03E4E17}">
      <dsp:nvSpPr>
        <dsp:cNvPr id="0" name=""/>
        <dsp:cNvSpPr/>
      </dsp:nvSpPr>
      <dsp:spPr>
        <a:xfrm rot="12070134">
          <a:off x="2832244" y="2031827"/>
          <a:ext cx="253433" cy="490048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2905709" y="2143565"/>
        <a:ext cx="177403" cy="294028"/>
      </dsp:txXfrm>
    </dsp:sp>
    <dsp:sp modelId="{4246EB3A-BFD7-4525-BEE7-482620E5E80E}">
      <dsp:nvSpPr>
        <dsp:cNvPr id="0" name=""/>
        <dsp:cNvSpPr/>
      </dsp:nvSpPr>
      <dsp:spPr>
        <a:xfrm>
          <a:off x="156449" y="1201908"/>
          <a:ext cx="3025500" cy="1150964"/>
        </a:xfrm>
        <a:prstGeom prst="ellipse">
          <a:avLst/>
        </a:prstGeom>
        <a:gradFill rotWithShape="1">
          <a:gsLst>
            <a:gs pos="0">
              <a:schemeClr val="accent1">
                <a:tint val="0"/>
              </a:schemeClr>
            </a:gs>
            <a:gs pos="44000">
              <a:schemeClr val="accent1">
                <a:tint val="60000"/>
                <a:satMod val="120000"/>
              </a:schemeClr>
            </a:gs>
            <a:gs pos="100000">
              <a:schemeClr val="accent1"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u="none" kern="1200" dirty="0" smtClean="0">
              <a:latin typeface="Times New Roman" pitchFamily="18" charset="0"/>
              <a:cs typeface="Times New Roman" pitchFamily="18" charset="0"/>
            </a:rPr>
            <a:t>экологические досуги</a:t>
          </a:r>
          <a:endParaRPr lang="ru-RU" sz="2000" u="none" kern="1200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599523" y="1370463"/>
        <a:ext cx="2139352" cy="8138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5595D-5283-4931-A4D4-EF05DEA1E90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F7A-F0D1-410E-9A31-350538E73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5595D-5283-4931-A4D4-EF05DEA1E90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F7A-F0D1-410E-9A31-350538E73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5595D-5283-4931-A4D4-EF05DEA1E90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F7A-F0D1-410E-9A31-350538E73D6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5595D-5283-4931-A4D4-EF05DEA1E90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F7A-F0D1-410E-9A31-350538E73D6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5595D-5283-4931-A4D4-EF05DEA1E90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F7A-F0D1-410E-9A31-350538E73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5595D-5283-4931-A4D4-EF05DEA1E90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F7A-F0D1-410E-9A31-350538E73D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5595D-5283-4931-A4D4-EF05DEA1E90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F7A-F0D1-410E-9A31-350538E73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5595D-5283-4931-A4D4-EF05DEA1E90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F7A-F0D1-410E-9A31-350538E73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5595D-5283-4931-A4D4-EF05DEA1E90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F7A-F0D1-410E-9A31-350538E73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5595D-5283-4931-A4D4-EF05DEA1E90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F7A-F0D1-410E-9A31-350538E73D6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5595D-5283-4931-A4D4-EF05DEA1E90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EF7A-F0D1-410E-9A31-350538E73D6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DF5595D-5283-4931-A4D4-EF05DEA1E90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13DEF7A-F0D1-410E-9A31-350538E73D6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996952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/>
              <a:t>«Использование проектной деятельности в экологическом воспитании дошкольников».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364014"/>
            <a:ext cx="3089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МОУ «Архангельская СШ»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41" y="4077072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 воспитатель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квалификационной категории: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Тюрина Татьяна Васильевна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03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3334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3640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4062079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852401"/>
            <a:ext cx="4464495" cy="3357188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45" y="6430963"/>
            <a:ext cx="78041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548680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проекте </a:t>
            </a:r>
            <a:r>
              <a:rPr lang="ru-RU" dirty="0" smtClean="0"/>
              <a:t>«Зимушка- зима ! »дети </a:t>
            </a:r>
            <a:r>
              <a:rPr lang="ru-RU" dirty="0"/>
              <a:t>участвовали с удовольствием. Очень понравилась детям продуктивная и исследовательская деятельность, а также наблюдение за живой и неживой природой зимой. Понравилось кормить  зимующих  птиц. Дети очень много узнали о жизни растений и животных зимой. Могут сами устанавливать зависимость  жизни растений и животных от изменений в природе. Дети познакомились с традициями праздника Новый год, а также познакомились с зимними видами спорта. Расширили представления о зимних играх и забавах. </a:t>
            </a:r>
          </a:p>
        </p:txBody>
      </p:sp>
    </p:spTree>
    <p:extLst>
      <p:ext uri="{BB962C8B-B14F-4D97-AF65-F5344CB8AC3E}">
        <p14:creationId xmlns:p14="http://schemas.microsoft.com/office/powerpoint/2010/main" val="66827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3334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3640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4062079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6430963"/>
            <a:ext cx="78041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9925" y="733346"/>
            <a:ext cx="800653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6675" marR="66675" indent="254000" algn="ctr" fontAlgn="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 считаю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что применение экологических проектов позволяет не только сформировать природоведческие знания и экологическую культуру, но и дает уникальную возможность создать живую творческую атмосферу деятельности, стимулировать развитие творческого потенциала, влиять на развитие нравственных качеств дошкольника и тем самым формировать активную жизненную позицию, которая в дальнейшем определит грамотное отношение моих воспитанников ко всему окружающему.</a:t>
            </a:r>
            <a:endParaRPr lang="ru-RU" sz="24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6418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3334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3640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4062079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6430963"/>
            <a:ext cx="78041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22181" y="2480423"/>
            <a:ext cx="68996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288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3334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3640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4062079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9198" y="366753"/>
            <a:ext cx="820891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Monotype Corsiva" pitchFamily="66" charset="0"/>
                <a:cs typeface="Times New Roman" pitchFamily="18" charset="0"/>
              </a:rPr>
              <a:t> «К тому, кто был глух к природе с детства, кто в детские годы не подобрал выпавшего из гнезда птенца, не открыл для себя красоты первой весенней травы, к тому потом с трудом достучится чувство прекрасного, чувство поэзии, а может быть, и простая человечность»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В.А.Сухомлинский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6367045"/>
            <a:ext cx="7842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«Использование проектной деятельности в экологическом воспитании дошкольников».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03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3334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3640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4062079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8367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498158"/>
            <a:ext cx="83892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Виды образовательных технологий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2090787" y="1652486"/>
            <a:ext cx="4968552" cy="3794021"/>
            <a:chOff x="287796" y="1576529"/>
            <a:chExt cx="2754770" cy="1377385"/>
          </a:xfrm>
          <a:scene3d>
            <a:camera prst="orthographicFront"/>
            <a:lightRig rig="flat" dir="t"/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287796" y="1576529"/>
              <a:ext cx="2754770" cy="1377385"/>
            </a:xfrm>
            <a:prstGeom prst="roundRect">
              <a:avLst>
                <a:gd name="adj" fmla="val 10000"/>
              </a:avLst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328138" y="1616871"/>
              <a:ext cx="2674086" cy="1296701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4605" tIns="14605" rIns="14605" bIns="14605" numCol="1" spcCol="1270" anchor="ctr" anchorCtr="0">
              <a:noAutofit/>
            </a:bodyPr>
            <a:lstStyle/>
            <a:p>
              <a:pPr algn="ctr"/>
              <a:r>
                <a:rPr lang="ru-RU" sz="2400" u="sng" dirty="0" smtClean="0"/>
                <a:t>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Экологическое воспитание дошкольников в нашем детском саду осуществляется в соответствии с требованиями ФГОС. Важным положением стандарта являются целевые ориентиры и  использование таких видов образовательных технологий, как: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73399" y="1479763"/>
            <a:ext cx="2069699" cy="1034849"/>
            <a:chOff x="4799434" y="850"/>
            <a:chExt cx="2069699" cy="1034849"/>
          </a:xfrm>
          <a:scene3d>
            <a:camera prst="orthographicFront"/>
            <a:lightRig rig="flat" dir="t"/>
          </a:scene3d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4799434" y="850"/>
              <a:ext cx="2069699" cy="1034849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4829744" y="31160"/>
              <a:ext cx="2009079" cy="9742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605" tIns="14605" rIns="14605" bIns="14605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проектные методы</a:t>
              </a:r>
              <a:endParaRPr lang="ru-RU" sz="2300" kern="1200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315659" y="3242205"/>
            <a:ext cx="2069699" cy="1034849"/>
            <a:chOff x="4799434" y="850"/>
            <a:chExt cx="2069699" cy="1034849"/>
          </a:xfrm>
          <a:scene3d>
            <a:camera prst="orthographicFront"/>
            <a:lightRig rig="flat" dir="t"/>
          </a:scene3d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4799434" y="850"/>
              <a:ext cx="2069699" cy="1034849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3" name="Скругленный прямоугольник 4"/>
            <p:cNvSpPr/>
            <p:nvPr/>
          </p:nvSpPr>
          <p:spPr>
            <a:xfrm>
              <a:off x="4829744" y="31160"/>
              <a:ext cx="2009079" cy="9742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605" tIns="14605" rIns="14605" bIns="14605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социально – игровые</a:t>
              </a:r>
              <a:endParaRPr lang="ru-RU" sz="23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77425" y="5013176"/>
            <a:ext cx="2069699" cy="1034849"/>
            <a:chOff x="4799434" y="850"/>
            <a:chExt cx="2069699" cy="1034849"/>
          </a:xfrm>
          <a:scene3d>
            <a:camera prst="orthographicFront"/>
            <a:lightRig rig="flat" dir="t"/>
          </a:scene3d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4799434" y="850"/>
              <a:ext cx="2069699" cy="1034849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4829744" y="31160"/>
              <a:ext cx="2009079" cy="9742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605" tIns="14605" rIns="14605" bIns="14605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использование компьютерных технологий</a:t>
              </a:r>
              <a:endParaRPr lang="ru-RU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6705502" y="1449453"/>
            <a:ext cx="2069699" cy="1034849"/>
            <a:chOff x="4799434" y="850"/>
            <a:chExt cx="2069699" cy="1034849"/>
          </a:xfrm>
          <a:scene3d>
            <a:camera prst="orthographicFront"/>
            <a:lightRig rig="flat" dir="t"/>
          </a:scene3d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4799434" y="850"/>
              <a:ext cx="2069699" cy="1034849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9" name="Скругленный прямоугольник 4"/>
            <p:cNvSpPr/>
            <p:nvPr/>
          </p:nvSpPr>
          <p:spPr>
            <a:xfrm>
              <a:off x="4829744" y="31160"/>
              <a:ext cx="2009079" cy="9742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605" tIns="14605" rIns="14605" bIns="14605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создание мультимедийных презентаций</a:t>
              </a:r>
              <a:endParaRPr lang="ru-RU" sz="2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6735812" y="3211895"/>
            <a:ext cx="2069699" cy="1034849"/>
            <a:chOff x="4799434" y="850"/>
            <a:chExt cx="2069699" cy="1034849"/>
          </a:xfrm>
          <a:scene3d>
            <a:camera prst="orthographicFront"/>
            <a:lightRig rig="flat" dir="t"/>
          </a:scene3d>
        </p:grpSpPr>
        <p:sp>
          <p:nvSpPr>
            <p:cNvPr id="31" name="Скругленный прямоугольник 30"/>
            <p:cNvSpPr/>
            <p:nvPr/>
          </p:nvSpPr>
          <p:spPr>
            <a:xfrm>
              <a:off x="4799434" y="850"/>
              <a:ext cx="2069699" cy="1034849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2" name="Скругленный прямоугольник 4"/>
            <p:cNvSpPr/>
            <p:nvPr/>
          </p:nvSpPr>
          <p:spPr>
            <a:xfrm>
              <a:off x="4829744" y="31160"/>
              <a:ext cx="2009079" cy="9742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605" tIns="14605" rIns="14605" bIns="14605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экологическая тропа</a:t>
              </a:r>
              <a:endParaRPr lang="ru-RU" sz="23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6766122" y="4868462"/>
            <a:ext cx="2069699" cy="1034849"/>
            <a:chOff x="4799434" y="850"/>
            <a:chExt cx="2069699" cy="1034849"/>
          </a:xfrm>
          <a:scene3d>
            <a:camera prst="orthographicFront"/>
            <a:lightRig rig="flat" dir="t"/>
          </a:scene3d>
        </p:grpSpPr>
        <p:sp>
          <p:nvSpPr>
            <p:cNvPr id="34" name="Скругленный прямоугольник 33"/>
            <p:cNvSpPr/>
            <p:nvPr/>
          </p:nvSpPr>
          <p:spPr>
            <a:xfrm>
              <a:off x="4799434" y="850"/>
              <a:ext cx="2069699" cy="1034849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5" name="Скругленный прямоугольник 4"/>
            <p:cNvSpPr/>
            <p:nvPr/>
          </p:nvSpPr>
          <p:spPr>
            <a:xfrm>
              <a:off x="4829744" y="31160"/>
              <a:ext cx="2009079" cy="9742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605" tIns="14605" rIns="14605" bIns="14605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ТРИЗ технологии</a:t>
              </a:r>
              <a:endParaRPr lang="ru-RU" sz="23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53829" y="6372036"/>
            <a:ext cx="7842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«Использование проектной деятельности в экологическом воспитании дошкольников».</a:t>
            </a:r>
          </a:p>
        </p:txBody>
      </p:sp>
    </p:spTree>
    <p:extLst>
      <p:ext uri="{BB962C8B-B14F-4D97-AF65-F5344CB8AC3E}">
        <p14:creationId xmlns:p14="http://schemas.microsoft.com/office/powerpoint/2010/main" val="195003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15807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3640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4062079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8367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1988840"/>
            <a:ext cx="8029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367873" y="1484784"/>
            <a:ext cx="3190086" cy="3240360"/>
            <a:chOff x="3263917" y="1821343"/>
            <a:chExt cx="1840557" cy="1840557"/>
          </a:xfrm>
          <a:scene3d>
            <a:camera prst="orthographicFront"/>
            <a:lightRig rig="flat" dir="t"/>
          </a:scene3d>
        </p:grpSpPr>
        <p:sp>
          <p:nvSpPr>
            <p:cNvPr id="10" name="Овал 9"/>
            <p:cNvSpPr/>
            <p:nvPr/>
          </p:nvSpPr>
          <p:spPr>
            <a:xfrm>
              <a:off x="3263917" y="1821343"/>
              <a:ext cx="1840557" cy="1840557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Овал 4"/>
            <p:cNvSpPr/>
            <p:nvPr/>
          </p:nvSpPr>
          <p:spPr>
            <a:xfrm>
              <a:off x="3533460" y="2099467"/>
              <a:ext cx="1301471" cy="1301471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7940" tIns="27940" rIns="27940" bIns="27940" numCol="1" spcCol="1270" anchor="ctr" anchorCtr="0">
              <a:noAutofit/>
            </a:bodyPr>
            <a:lstStyle/>
            <a:p>
              <a:pPr marL="0" marR="0" lvl="0" indent="0" algn="ctr" defTabSz="9779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2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ea typeface="+mn-ea"/>
                  <a:cs typeface="+mn-cs"/>
                </a:rPr>
                <a:t>Экологический</a:t>
              </a:r>
              <a:r>
                <a:rPr kumimoji="0" lang="ru-RU" sz="2200" b="1" i="0" u="none" strike="noStrike" kern="120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mbria"/>
                  <a:ea typeface="+mn-ea"/>
                  <a:cs typeface="+mn-cs"/>
                </a:rPr>
                <a:t> проект</a:t>
              </a:r>
              <a:endPara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ea typeface="+mn-ea"/>
                <a:cs typeface="+mn-cs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580655" y="1105277"/>
            <a:ext cx="5204165" cy="4988019"/>
            <a:chOff x="3263917" y="1821343"/>
            <a:chExt cx="1840557" cy="1840557"/>
          </a:xfrm>
          <a:scene3d>
            <a:camera prst="orthographicFront"/>
            <a:lightRig rig="flat" dir="t"/>
          </a:scene3d>
        </p:grpSpPr>
        <p:sp>
          <p:nvSpPr>
            <p:cNvPr id="13" name="Овал 12"/>
            <p:cNvSpPr/>
            <p:nvPr/>
          </p:nvSpPr>
          <p:spPr>
            <a:xfrm>
              <a:off x="3263917" y="1821343"/>
              <a:ext cx="1840557" cy="1840557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14" name="Овал 4"/>
            <p:cNvSpPr/>
            <p:nvPr/>
          </p:nvSpPr>
          <p:spPr>
            <a:xfrm>
              <a:off x="3533460" y="2090886"/>
              <a:ext cx="1301471" cy="1301471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7940" tIns="27940" rIns="27940" bIns="27940" numCol="1" spcCol="1270" anchor="ctr" anchorCtr="0">
              <a:noAutofit/>
            </a:bodyPr>
            <a:lstStyle/>
            <a:p>
              <a:pPr marL="0" marR="0" lvl="0" indent="0" algn="ctr" defTabSz="9779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/>
                <a:ea typeface="+mn-ea"/>
                <a:cs typeface="+mn-cs"/>
              </a:endParaRPr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4342786" y="2198903"/>
            <a:ext cx="367990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практическая деятельность детей, направленная на определённый результат, который понятен им, связан с игровой мотивацией и сюжетно оформлен. В результате дети получают определённые знания и умения, значительно обогатив свой эмоциональный опыт. Такой подход позволяет обеспечить последовательное освоение детьми экологических знаний, системность, перевод экологических представлений на уровень убеждений, мотивов поведения.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2302" y="6330962"/>
            <a:ext cx="78424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«Использование проектной деятельности в экологическом воспитании дошкольников».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73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3334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3640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4062079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8735" y="6391907"/>
            <a:ext cx="7842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«Использование проектной деятельности в экологическом воспитании дошкольников».</a:t>
            </a:r>
          </a:p>
        </p:txBody>
      </p:sp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860609"/>
              </p:ext>
            </p:extLst>
          </p:nvPr>
        </p:nvGraphicFramePr>
        <p:xfrm>
          <a:off x="457200" y="642918"/>
          <a:ext cx="8280000" cy="54832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717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33347"/>
            <a:ext cx="7772400" cy="704334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3640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4062079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8735" y="6391907"/>
            <a:ext cx="7842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«Использование проектной деятельности в экологическом воспитании дошкольников».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55856" y="700135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Мною были разработаны и внедрены такие проекты, как: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«Чудеса, фокусы, эксперименты», </a:t>
            </a:r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«Веселый огород</a:t>
            </a: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», «Здравствуй дерево».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2339752" cy="17471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437680"/>
            <a:ext cx="2360520" cy="17674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436" y="3429000"/>
            <a:ext cx="2158743" cy="27959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914" y="3424948"/>
            <a:ext cx="2207489" cy="279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66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3334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3640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4062079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620688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Проект </a:t>
            </a:r>
            <a:r>
              <a:rPr lang="ru-RU" b="1" i="1" dirty="0" smtClean="0"/>
              <a:t>«Чудеса, фокусы, эксперименты»</a:t>
            </a:r>
            <a:r>
              <a:rPr lang="ru-RU" dirty="0" smtClean="0"/>
              <a:t> </a:t>
            </a:r>
            <a:r>
              <a:rPr lang="ru-RU" dirty="0"/>
              <a:t>был посвящён проблеме экологической грамотности, умению чувствовать природу, возможности видеть проявление экологических законов в жизни. Детям были созданы условия для экспериментальной деятельности, организованы мероприятия, направленные на развитие представлений о </a:t>
            </a:r>
            <a:r>
              <a:rPr lang="ru-RU" dirty="0" smtClean="0"/>
              <a:t>воде, о солнце, о песке, </a:t>
            </a:r>
            <a:r>
              <a:rPr lang="ru-RU" dirty="0"/>
              <a:t>как одной из составляющих экосистемы, в которой существует человек.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79" y="2441501"/>
            <a:ext cx="2411760" cy="18076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441501"/>
            <a:ext cx="2407557" cy="18123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439133"/>
            <a:ext cx="2395166" cy="18005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291" y="4431411"/>
            <a:ext cx="2404130" cy="180611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403107"/>
            <a:ext cx="78041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552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3334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3640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4062079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052736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 время работы по проекту </a:t>
            </a:r>
            <a:r>
              <a:rPr lang="ru-RU" b="1" i="1" dirty="0" smtClean="0"/>
              <a:t>«Веселый огород»</a:t>
            </a:r>
            <a:r>
              <a:rPr lang="ru-RU" dirty="0" smtClean="0"/>
              <a:t>  </a:t>
            </a:r>
            <a:r>
              <a:rPr lang="ru-RU" dirty="0"/>
              <a:t>у детей появился познавательный интерес к природе, к выращиванию </a:t>
            </a:r>
            <a:r>
              <a:rPr lang="ru-RU" dirty="0" smtClean="0"/>
              <a:t>растений. </a:t>
            </a:r>
            <a:r>
              <a:rPr lang="ru-RU" dirty="0"/>
              <a:t>Дети с интересом сеяли </a:t>
            </a:r>
            <a:r>
              <a:rPr lang="ru-RU" dirty="0" smtClean="0"/>
              <a:t>семена, </a:t>
            </a:r>
            <a:r>
              <a:rPr lang="ru-RU" dirty="0"/>
              <a:t>наблюдали за их ростом, высаживали на клумбу. Но особую гордость доставили ребятне распустившиеся цветы, которые радовали всех и стали украшением участка.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867" y="2727870"/>
            <a:ext cx="3672322" cy="32934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01618"/>
            <a:ext cx="3655829" cy="331967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10" y="6430963"/>
            <a:ext cx="78041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113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3334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3640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4062079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498348"/>
            <a:ext cx="4646040" cy="34967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1" y="733346"/>
            <a:ext cx="82809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cs typeface="Times New Roman" pitchFamily="18" charset="0"/>
              </a:rPr>
              <a:t>В заключении этого экологического проекта дети  стали </a:t>
            </a:r>
            <a:r>
              <a:rPr lang="ru-RU" sz="2000" dirty="0">
                <a:cs typeface="Times New Roman" pitchFamily="18" charset="0"/>
              </a:rPr>
              <a:t> </a:t>
            </a:r>
            <a:r>
              <a:rPr lang="ru-RU" sz="2000" dirty="0" smtClean="0">
                <a:cs typeface="Times New Roman" pitchFamily="18" charset="0"/>
              </a:rPr>
              <a:t>бережно относится </a:t>
            </a:r>
            <a:r>
              <a:rPr lang="ru-RU" sz="2000" dirty="0">
                <a:cs typeface="Times New Roman" pitchFamily="18" charset="0"/>
              </a:rPr>
              <a:t>к березе, как живому объекту мира природы, </a:t>
            </a:r>
            <a:r>
              <a:rPr lang="ru-RU" sz="2000" dirty="0" smtClean="0">
                <a:cs typeface="Times New Roman" pitchFamily="18" charset="0"/>
              </a:rPr>
              <a:t>научились  </a:t>
            </a:r>
            <a:r>
              <a:rPr lang="ru-RU" sz="2000" dirty="0">
                <a:cs typeface="Times New Roman" pitchFamily="18" charset="0"/>
              </a:rPr>
              <a:t>видеть красоту окружающего мира, </a:t>
            </a:r>
            <a:r>
              <a:rPr lang="ru-RU" sz="2000" dirty="0" smtClean="0">
                <a:cs typeface="Times New Roman" pitchFamily="18" charset="0"/>
              </a:rPr>
              <a:t>формировать </a:t>
            </a:r>
            <a:r>
              <a:rPr lang="ru-RU" sz="2000" dirty="0">
                <a:cs typeface="Times New Roman" pitchFamily="18" charset="0"/>
              </a:rPr>
              <a:t>представлений о явлениях и закономерностях в природном мире; </a:t>
            </a:r>
            <a:r>
              <a:rPr lang="ru-RU" sz="2000" dirty="0" smtClean="0">
                <a:cs typeface="Times New Roman" pitchFamily="18" charset="0"/>
              </a:rPr>
              <a:t>привились навыки</a:t>
            </a:r>
            <a:r>
              <a:rPr lang="ru-RU" sz="2000" dirty="0">
                <a:cs typeface="Times New Roman" pitchFamily="18" charset="0"/>
              </a:rPr>
              <a:t> экологически грамотного поведения в природе и в быту.</a:t>
            </a:r>
            <a:endParaRPr lang="ru-RU" sz="2000" dirty="0"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6372892"/>
            <a:ext cx="78041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183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213</TotalTime>
  <Words>546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«Использование проектной деятельности в экологическом воспитании дошкольников».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проектной деятельности в экологическом воспитании дошкольников».</dc:title>
  <dc:creator>ГДО</dc:creator>
  <cp:lastModifiedBy>пк</cp:lastModifiedBy>
  <cp:revision>16</cp:revision>
  <dcterms:created xsi:type="dcterms:W3CDTF">2018-03-22T10:06:15Z</dcterms:created>
  <dcterms:modified xsi:type="dcterms:W3CDTF">2018-03-29T15:30:35Z</dcterms:modified>
</cp:coreProperties>
</file>