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1" r:id="rId3"/>
    <p:sldId id="263" r:id="rId4"/>
    <p:sldId id="264" r:id="rId5"/>
    <p:sldId id="267" r:id="rId6"/>
    <p:sldId id="257" r:id="rId7"/>
    <p:sldId id="270" r:id="rId8"/>
    <p:sldId id="258" r:id="rId9"/>
    <p:sldId id="259" r:id="rId10"/>
    <p:sldId id="261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E3F21-1749-4544-8101-EDE31298278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40567-8A99-4217-8881-64AC45F52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Учебник</a:t>
            </a:r>
            <a:r>
              <a:rPr lang="ru-RU" baseline="0" dirty="0" smtClean="0"/>
              <a:t> под редакцией Мордковича А. </a:t>
            </a:r>
            <a:r>
              <a:rPr lang="ru-RU" baseline="0" smtClean="0"/>
              <a:t>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40567-8A99-4217-8881-64AC45F5284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1F68C17-8610-4801-AF00-30AA3E2A263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B3E21C6-B544-42A1-B51F-C52606798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emf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1546"/>
            <a:ext cx="7772400" cy="3071834"/>
          </a:xfrm>
          <a:ln w="57150">
            <a:noFill/>
          </a:ln>
          <a:scene3d>
            <a:camera prst="perspectiveContrastingRightFacing"/>
            <a:lightRig rig="threePt" dir="t"/>
          </a:scene3d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Исследование функций на монотонность.</a:t>
            </a:r>
            <a:endParaRPr lang="ru-RU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4" name="Picture 4" descr="E:\Мои рисунки\картинки\картинки школа\252326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714752"/>
            <a:ext cx="221456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928662" y="642918"/>
            <a:ext cx="2973372" cy="2151044"/>
            <a:chOff x="2409" y="164"/>
            <a:chExt cx="3223" cy="3065"/>
          </a:xfrm>
        </p:grpSpPr>
        <p:grpSp>
          <p:nvGrpSpPr>
            <p:cNvPr id="6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8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cxnSp>
        <p:nvCxnSpPr>
          <p:cNvPr id="33" name="Прямая со стрелкой 32"/>
          <p:cNvCxnSpPr/>
          <p:nvPr/>
        </p:nvCxnSpPr>
        <p:spPr>
          <a:xfrm>
            <a:off x="1000100" y="1714488"/>
            <a:ext cx="285752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V="1">
            <a:off x="1285853" y="1714488"/>
            <a:ext cx="2143141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олилиния 43"/>
          <p:cNvSpPr/>
          <p:nvPr/>
        </p:nvSpPr>
        <p:spPr>
          <a:xfrm>
            <a:off x="1857356" y="1000108"/>
            <a:ext cx="1028700" cy="1263650"/>
          </a:xfrm>
          <a:custGeom>
            <a:avLst/>
            <a:gdLst>
              <a:gd name="connsiteX0" fmla="*/ 0 w 1028700"/>
              <a:gd name="connsiteY0" fmla="*/ 0 h 1263650"/>
              <a:gd name="connsiteX1" fmla="*/ 466725 w 1028700"/>
              <a:gd name="connsiteY1" fmla="*/ 1257300 h 1263650"/>
              <a:gd name="connsiteX2" fmla="*/ 1028700 w 1028700"/>
              <a:gd name="connsiteY2" fmla="*/ 38100 h 126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263650">
                <a:moveTo>
                  <a:pt x="0" y="0"/>
                </a:moveTo>
                <a:cubicBezTo>
                  <a:pt x="147637" y="625475"/>
                  <a:pt x="295275" y="1250950"/>
                  <a:pt x="466725" y="1257300"/>
                </a:cubicBezTo>
                <a:cubicBezTo>
                  <a:pt x="638175" y="1263650"/>
                  <a:pt x="833437" y="650875"/>
                  <a:pt x="1028700" y="38100"/>
                </a:cubicBez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1428728" y="857232"/>
            <a:ext cx="1428760" cy="142876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олилиния 48"/>
          <p:cNvSpPr/>
          <p:nvPr/>
        </p:nvSpPr>
        <p:spPr>
          <a:xfrm>
            <a:off x="2500298" y="714356"/>
            <a:ext cx="1171574" cy="912809"/>
          </a:xfrm>
          <a:custGeom>
            <a:avLst/>
            <a:gdLst>
              <a:gd name="connsiteX0" fmla="*/ 0 w 1314450"/>
              <a:gd name="connsiteY0" fmla="*/ 0 h 1341437"/>
              <a:gd name="connsiteX1" fmla="*/ 428625 w 1314450"/>
              <a:gd name="connsiteY1" fmla="*/ 1123950 h 1341437"/>
              <a:gd name="connsiteX2" fmla="*/ 1314450 w 1314450"/>
              <a:gd name="connsiteY2" fmla="*/ 1304925 h 134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4450" h="1341437">
                <a:moveTo>
                  <a:pt x="0" y="0"/>
                </a:moveTo>
                <a:cubicBezTo>
                  <a:pt x="104775" y="453231"/>
                  <a:pt x="209550" y="906463"/>
                  <a:pt x="428625" y="1123950"/>
                </a:cubicBezTo>
                <a:cubicBezTo>
                  <a:pt x="647700" y="1341437"/>
                  <a:pt x="981075" y="1323181"/>
                  <a:pt x="1314450" y="1304925"/>
                </a:cubicBezTo>
              </a:path>
            </a:pathLst>
          </a:cu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олилиния 49"/>
          <p:cNvSpPr/>
          <p:nvPr/>
        </p:nvSpPr>
        <p:spPr>
          <a:xfrm rot="10950104">
            <a:off x="1090902" y="1811060"/>
            <a:ext cx="1171574" cy="912809"/>
          </a:xfrm>
          <a:custGeom>
            <a:avLst/>
            <a:gdLst>
              <a:gd name="connsiteX0" fmla="*/ 0 w 1314450"/>
              <a:gd name="connsiteY0" fmla="*/ 0 h 1341437"/>
              <a:gd name="connsiteX1" fmla="*/ 428625 w 1314450"/>
              <a:gd name="connsiteY1" fmla="*/ 1123950 h 1341437"/>
              <a:gd name="connsiteX2" fmla="*/ 1314450 w 1314450"/>
              <a:gd name="connsiteY2" fmla="*/ 1304925 h 134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4450" h="1341437">
                <a:moveTo>
                  <a:pt x="0" y="0"/>
                </a:moveTo>
                <a:cubicBezTo>
                  <a:pt x="104775" y="453231"/>
                  <a:pt x="209550" y="906463"/>
                  <a:pt x="428625" y="1123950"/>
                </a:cubicBezTo>
                <a:cubicBezTo>
                  <a:pt x="647700" y="1341437"/>
                  <a:pt x="981075" y="1323181"/>
                  <a:pt x="1314450" y="1304925"/>
                </a:cubicBezTo>
              </a:path>
            </a:pathLst>
          </a:cu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796136" y="764704"/>
            <a:ext cx="2448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14.11.2022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4" grpId="0" animBg="1"/>
      <p:bldP spid="49" grpId="0" animBg="1"/>
      <p:bldP spid="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7330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Линейная функция </a:t>
            </a:r>
            <a:r>
              <a:rPr lang="en-US" sz="3600" b="1" i="1" dirty="0" smtClean="0">
                <a:solidFill>
                  <a:srgbClr val="002060"/>
                </a:solidFill>
                <a:latin typeface="Georgia" pitchFamily="18" charset="0"/>
              </a:rPr>
              <a:t>y=</a:t>
            </a:r>
            <a:r>
              <a:rPr lang="en-US" sz="3600" b="1" i="1" dirty="0" err="1" smtClean="0">
                <a:solidFill>
                  <a:srgbClr val="002060"/>
                </a:solidFill>
                <a:latin typeface="Georgia" pitchFamily="18" charset="0"/>
              </a:rPr>
              <a:t>kx+m</a:t>
            </a: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572132" y="1214422"/>
            <a:ext cx="2973372" cy="2151044"/>
            <a:chOff x="2409" y="164"/>
            <a:chExt cx="3223" cy="3065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7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6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grpSp>
        <p:nvGrpSpPr>
          <p:cNvPr id="30" name="Group 7"/>
          <p:cNvGrpSpPr>
            <a:grpSpLocks/>
          </p:cNvGrpSpPr>
          <p:nvPr/>
        </p:nvGrpSpPr>
        <p:grpSpPr bwMode="auto">
          <a:xfrm>
            <a:off x="571472" y="1214422"/>
            <a:ext cx="2973372" cy="2151044"/>
            <a:chOff x="2409" y="164"/>
            <a:chExt cx="3223" cy="3065"/>
          </a:xfrm>
        </p:grpSpPr>
        <p:grpSp>
          <p:nvGrpSpPr>
            <p:cNvPr id="31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33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cxnSp>
        <p:nvCxnSpPr>
          <p:cNvPr id="57" name="Прямая со стрелкой 56"/>
          <p:cNvCxnSpPr/>
          <p:nvPr/>
        </p:nvCxnSpPr>
        <p:spPr>
          <a:xfrm>
            <a:off x="571472" y="2285992"/>
            <a:ext cx="292895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5572132" y="2285992"/>
            <a:ext cx="292895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16200000" flipV="1">
            <a:off x="928662" y="2285991"/>
            <a:ext cx="2143141" cy="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rot="16200000" flipV="1">
            <a:off x="5929324" y="2285992"/>
            <a:ext cx="2143141" cy="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539552" y="1340768"/>
            <a:ext cx="2000264" cy="178595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5786446" y="1428736"/>
            <a:ext cx="2143140" cy="178595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4849460"/>
            <a:ext cx="79928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вы думаете, будет ли меняться вид монотонности, если смещать график вдоль оси Ох или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214290"/>
            <a:ext cx="3778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Функция </a:t>
            </a:r>
            <a:r>
              <a:rPr lang="en-US" sz="3600" b="1" i="1" dirty="0" smtClean="0">
                <a:solidFill>
                  <a:srgbClr val="002060"/>
                </a:solidFill>
                <a:latin typeface="Georgia" pitchFamily="18" charset="0"/>
              </a:rPr>
              <a:t>y=x</a:t>
            </a:r>
            <a:r>
              <a:rPr lang="en-US" sz="3600" b="1" i="1" dirty="0" smtClean="0">
                <a:solidFill>
                  <a:srgbClr val="002060"/>
                </a:solidFill>
                <a:latin typeface="Constantia"/>
              </a:rPr>
              <a:t>²</a:t>
            </a:r>
            <a:r>
              <a:rPr lang="ru-RU" sz="3600" b="1" i="1" dirty="0" smtClean="0">
                <a:solidFill>
                  <a:srgbClr val="002060"/>
                </a:solidFill>
                <a:latin typeface="Constantia"/>
              </a:rPr>
              <a:t>.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57158" y="1142984"/>
            <a:ext cx="3544876" cy="2936862"/>
            <a:chOff x="2409" y="164"/>
            <a:chExt cx="3223" cy="3065"/>
          </a:xfrm>
        </p:grpSpPr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8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7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7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cxnSp>
        <p:nvCxnSpPr>
          <p:cNvPr id="31" name="Прямая со стрелкой 30"/>
          <p:cNvCxnSpPr/>
          <p:nvPr/>
        </p:nvCxnSpPr>
        <p:spPr>
          <a:xfrm>
            <a:off x="357158" y="2643182"/>
            <a:ext cx="342902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 flipH="1" flipV="1">
            <a:off x="607192" y="2607464"/>
            <a:ext cx="2928957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олилиния 35"/>
          <p:cNvSpPr/>
          <p:nvPr/>
        </p:nvSpPr>
        <p:spPr>
          <a:xfrm>
            <a:off x="1571604" y="1214422"/>
            <a:ext cx="1071570" cy="1406526"/>
          </a:xfrm>
          <a:custGeom>
            <a:avLst/>
            <a:gdLst>
              <a:gd name="connsiteX0" fmla="*/ 0 w 1028700"/>
              <a:gd name="connsiteY0" fmla="*/ 0 h 1263650"/>
              <a:gd name="connsiteX1" fmla="*/ 466725 w 1028700"/>
              <a:gd name="connsiteY1" fmla="*/ 1257300 h 1263650"/>
              <a:gd name="connsiteX2" fmla="*/ 1028700 w 1028700"/>
              <a:gd name="connsiteY2" fmla="*/ 38100 h 126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263650">
                <a:moveTo>
                  <a:pt x="0" y="0"/>
                </a:moveTo>
                <a:cubicBezTo>
                  <a:pt x="147637" y="625475"/>
                  <a:pt x="295275" y="1250950"/>
                  <a:pt x="466725" y="1257300"/>
                </a:cubicBezTo>
                <a:cubicBezTo>
                  <a:pt x="638175" y="1263650"/>
                  <a:pt x="833437" y="650875"/>
                  <a:pt x="1028700" y="38100"/>
                </a:cubicBezTo>
              </a:path>
            </a:pathLst>
          </a:cu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1714480" y="250030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0</a:t>
            </a:r>
            <a:endParaRPr lang="ru-RU" sz="2800" b="1" i="1" dirty="0">
              <a:latin typeface="Georgia" pitchFamily="18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357158" y="1214422"/>
          <a:ext cx="1316045" cy="642951"/>
        </p:xfrm>
        <a:graphic>
          <a:graphicData uri="http://schemas.openxmlformats.org/presentationml/2006/ole">
            <p:oleObj spid="_x0000_s6147" name="Формула" r:id="rId3" imgW="419040" imgH="228600" progId="">
              <p:embed/>
            </p:oleObj>
          </a:graphicData>
        </a:graphic>
      </p:graphicFrame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3857628"/>
            <a:ext cx="2071702" cy="249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TextBox 38"/>
          <p:cNvSpPr txBox="1"/>
          <p:nvPr/>
        </p:nvSpPr>
        <p:spPr>
          <a:xfrm>
            <a:off x="4143372" y="1142984"/>
            <a:ext cx="4652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1)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y=x²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Є [0,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+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∞)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0≤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₁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&lt;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₂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14810" y="1643050"/>
            <a:ext cx="5014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2)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₁²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&lt;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₂² (свойство 6), т.е.</a:t>
            </a:r>
          </a:p>
          <a:p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	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f(x₁)&lt;f(x₂)</a:t>
            </a:r>
            <a:endParaRPr lang="ru-RU" sz="2400" b="1" i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6248" y="2428868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3)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₁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&lt;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₂             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f(x₁)&lt;f(x₂)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57620" y="3000372"/>
            <a:ext cx="51956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   </a:t>
            </a:r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	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Значит на луче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sz="2400" b="1" i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[0,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+</a:t>
            </a:r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∞)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функция возрастает.</a:t>
            </a:r>
          </a:p>
          <a:p>
            <a:endParaRPr lang="ru-RU" sz="2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3" name="Стрелка вправо 42"/>
          <p:cNvSpPr/>
          <p:nvPr/>
        </p:nvSpPr>
        <p:spPr>
          <a:xfrm>
            <a:off x="5929322" y="2500306"/>
            <a:ext cx="571504" cy="34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3714744" y="785794"/>
            <a:ext cx="497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i="1" dirty="0" smtClean="0">
                <a:solidFill>
                  <a:srgbClr val="C00000"/>
                </a:solidFill>
                <a:latin typeface="Georgia" pitchFamily="18" charset="0"/>
              </a:rPr>
              <a:t>I</a:t>
            </a:r>
            <a:endParaRPr lang="ru-RU" sz="5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7158" y="4071942"/>
            <a:ext cx="809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i="1" dirty="0" smtClean="0">
                <a:solidFill>
                  <a:srgbClr val="C00000"/>
                </a:solidFill>
                <a:latin typeface="Georgia" pitchFamily="18" charset="0"/>
              </a:rPr>
              <a:t>II</a:t>
            </a:r>
            <a:endParaRPr lang="ru-RU" sz="5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14414" y="4286256"/>
            <a:ext cx="4565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1)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y=x²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Є (-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∞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;0]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₁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&lt;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₂≤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0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4282" y="4857760"/>
            <a:ext cx="69685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2)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₁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&lt;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₂, тогда -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₁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&gt;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-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₂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(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свойство 3)</a:t>
            </a:r>
            <a:endParaRPr lang="en-US" sz="2400" b="1" i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(-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₁)²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&gt;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(-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₂)² (свойство 6), т.е.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₁²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&gt;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₂², 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значит 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f(x₁)&gt;f(x₂)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.</a:t>
            </a:r>
          </a:p>
          <a:p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4282" y="6072206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3)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₁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Constantia"/>
              </a:rPr>
              <a:t>&lt;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₂              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f(x₁)&gt;f(x₂)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0" name="Стрелка вправо 49"/>
          <p:cNvSpPr/>
          <p:nvPr/>
        </p:nvSpPr>
        <p:spPr>
          <a:xfrm>
            <a:off x="1785918" y="6143644"/>
            <a:ext cx="571504" cy="34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4280168" y="5786454"/>
            <a:ext cx="45512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   </a:t>
            </a:r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	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Значит на луче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sz="2400" b="1" i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(-</a:t>
            </a:r>
            <a:r>
              <a:rPr lang="en-US" sz="2400" b="1" i="1" dirty="0" smtClean="0">
                <a:solidFill>
                  <a:srgbClr val="C00000"/>
                </a:solidFill>
                <a:latin typeface="Constantia"/>
              </a:rPr>
              <a:t>∞</a:t>
            </a:r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;0]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функция убывает.</a:t>
            </a:r>
          </a:p>
          <a:p>
            <a:endParaRPr lang="ru-RU" sz="2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2786058"/>
            <a:ext cx="571504" cy="70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5500702"/>
            <a:ext cx="584899" cy="71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800" decel="100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8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6" grpId="0" animBg="1"/>
      <p:bldP spid="37" grpId="0"/>
      <p:bldP spid="39" grpId="0"/>
      <p:bldP spid="40" grpId="0"/>
      <p:bldP spid="41" grpId="0"/>
      <p:bldP spid="42" grpId="0"/>
      <p:bldP spid="43" grpId="0" animBg="1"/>
      <p:bldP spid="44" grpId="0"/>
      <p:bldP spid="45" grpId="0"/>
      <p:bldP spid="47" grpId="0"/>
      <p:bldP spid="48" grpId="0"/>
      <p:bldP spid="49" grpId="0"/>
      <p:bldP spid="50" grpId="0" animBg="1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285728"/>
            <a:ext cx="4076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Функция </a:t>
            </a:r>
            <a:r>
              <a:rPr lang="en-US" sz="3600" b="1" i="1" dirty="0" smtClean="0">
                <a:solidFill>
                  <a:srgbClr val="002060"/>
                </a:solidFill>
                <a:latin typeface="Georgia" pitchFamily="18" charset="0"/>
              </a:rPr>
              <a:t>y=1/x.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57158" y="1142984"/>
            <a:ext cx="3544876" cy="2936862"/>
            <a:chOff x="2409" y="164"/>
            <a:chExt cx="3223" cy="3065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7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6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cxnSp>
        <p:nvCxnSpPr>
          <p:cNvPr id="30" name="Прямая со стрелкой 29"/>
          <p:cNvCxnSpPr/>
          <p:nvPr/>
        </p:nvCxnSpPr>
        <p:spPr>
          <a:xfrm>
            <a:off x="428596" y="2643182"/>
            <a:ext cx="342902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 flipH="1" flipV="1">
            <a:off x="607192" y="2607464"/>
            <a:ext cx="2928957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1714480" y="2571744"/>
            <a:ext cx="3642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0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2214546" y="1214422"/>
            <a:ext cx="1428760" cy="1357322"/>
          </a:xfrm>
          <a:custGeom>
            <a:avLst/>
            <a:gdLst>
              <a:gd name="connsiteX0" fmla="*/ 0 w 1314450"/>
              <a:gd name="connsiteY0" fmla="*/ 0 h 1341437"/>
              <a:gd name="connsiteX1" fmla="*/ 428625 w 1314450"/>
              <a:gd name="connsiteY1" fmla="*/ 1123950 h 1341437"/>
              <a:gd name="connsiteX2" fmla="*/ 1314450 w 1314450"/>
              <a:gd name="connsiteY2" fmla="*/ 1304925 h 134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4450" h="1341437">
                <a:moveTo>
                  <a:pt x="0" y="0"/>
                </a:moveTo>
                <a:cubicBezTo>
                  <a:pt x="104775" y="453231"/>
                  <a:pt x="209550" y="906463"/>
                  <a:pt x="428625" y="1123950"/>
                </a:cubicBezTo>
                <a:cubicBezTo>
                  <a:pt x="647700" y="1341437"/>
                  <a:pt x="981075" y="1323181"/>
                  <a:pt x="1314450" y="1304925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 rot="11258642">
            <a:off x="349739" y="2820110"/>
            <a:ext cx="1657912" cy="1074902"/>
          </a:xfrm>
          <a:custGeom>
            <a:avLst/>
            <a:gdLst>
              <a:gd name="connsiteX0" fmla="*/ 0 w 1314450"/>
              <a:gd name="connsiteY0" fmla="*/ 0 h 1341437"/>
              <a:gd name="connsiteX1" fmla="*/ 428625 w 1314450"/>
              <a:gd name="connsiteY1" fmla="*/ 1123950 h 1341437"/>
              <a:gd name="connsiteX2" fmla="*/ 1314450 w 1314450"/>
              <a:gd name="connsiteY2" fmla="*/ 1304925 h 134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4450" h="1341437">
                <a:moveTo>
                  <a:pt x="0" y="0"/>
                </a:moveTo>
                <a:cubicBezTo>
                  <a:pt x="104775" y="453231"/>
                  <a:pt x="209550" y="906463"/>
                  <a:pt x="428625" y="1123950"/>
                </a:cubicBezTo>
                <a:cubicBezTo>
                  <a:pt x="647700" y="1341437"/>
                  <a:pt x="981075" y="1323181"/>
                  <a:pt x="1314450" y="1304925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928934"/>
            <a:ext cx="642942" cy="79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Прямоугольник 37"/>
          <p:cNvSpPr/>
          <p:nvPr/>
        </p:nvSpPr>
        <p:spPr>
          <a:xfrm>
            <a:off x="3857620" y="1071546"/>
            <a:ext cx="3930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Georgia" pitchFamily="18" charset="0"/>
              </a:rPr>
              <a:t>I</a:t>
            </a:r>
            <a:endParaRPr lang="ru-RU" sz="36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14810" y="1142984"/>
            <a:ext cx="4929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1) y=1/x, x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Є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 (0;+</a:t>
            </a:r>
            <a:r>
              <a:rPr lang="en-US" sz="2400" b="1" i="1" dirty="0" smtClean="0">
                <a:solidFill>
                  <a:srgbClr val="002060"/>
                </a:solidFill>
                <a:latin typeface="Constantia"/>
              </a:rPr>
              <a:t>∞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),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0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&lt;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₁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&lt;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₂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  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4282" y="4643446"/>
            <a:ext cx="86180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2)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Если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₁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&lt;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₂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, тогда -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₁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&gt;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-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₂, поэтому 1/-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₁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&lt;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1/-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₂.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   Откуда получаем 1/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₁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 &gt;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1/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₂, т.е.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 f(x₁)&gt;f(x₂)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071934" y="2500306"/>
            <a:ext cx="4201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3)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₁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&lt;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₂              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f(x₁)&gt;f(x₂)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2" name="Стрелка вправо 41"/>
          <p:cNvSpPr/>
          <p:nvPr/>
        </p:nvSpPr>
        <p:spPr>
          <a:xfrm>
            <a:off x="5786446" y="2571744"/>
            <a:ext cx="571504" cy="341756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071934" y="3286124"/>
            <a:ext cx="47863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	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Значит на луче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</a:p>
          <a:p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(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0; +</a:t>
            </a:r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∞) 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функция</a:t>
            </a:r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убывает.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28596" y="4071942"/>
            <a:ext cx="6014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C00000"/>
                </a:solidFill>
                <a:latin typeface="Georgia" pitchFamily="18" charset="0"/>
              </a:rPr>
              <a:t>II</a:t>
            </a:r>
            <a:endParaRPr lang="ru-RU" sz="36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71538" y="4214818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1) y=1/x, x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Є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 (-</a:t>
            </a:r>
            <a:r>
              <a:rPr lang="en-US" sz="2400" b="1" i="1" dirty="0" smtClean="0">
                <a:solidFill>
                  <a:srgbClr val="002060"/>
                </a:solidFill>
                <a:latin typeface="Constantia"/>
              </a:rPr>
              <a:t>∞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;0),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₁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&lt;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₂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&lt;0.  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000496" y="1714488"/>
            <a:ext cx="49616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2) Если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₁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&lt;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₂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, то 1/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₁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&gt;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1/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₂,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   т.е.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 f(x₁)&gt;f(x₂)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14282" y="5429264"/>
            <a:ext cx="4201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3)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₁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&lt;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₂              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f(x₁)&gt;f(x₂)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8" name="Стрелка вправо 47"/>
          <p:cNvSpPr/>
          <p:nvPr/>
        </p:nvSpPr>
        <p:spPr>
          <a:xfrm>
            <a:off x="1857356" y="5500702"/>
            <a:ext cx="571504" cy="341756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071934" y="5786454"/>
            <a:ext cx="47863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	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Значит на луче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</a:p>
          <a:p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(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-</a:t>
            </a:r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∞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;0</a:t>
            </a:r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) 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функция</a:t>
            </a:r>
            <a:r>
              <a:rPr lang="en-US" sz="24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убывает.</a:t>
            </a: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5429264"/>
            <a:ext cx="642942" cy="79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428596" y="1214422"/>
          <a:ext cx="1143008" cy="714380"/>
        </p:xfrm>
        <a:graphic>
          <a:graphicData uri="http://schemas.openxmlformats.org/presentationml/2006/ole">
            <p:oleObj spid="_x0000_s29698" name="Формула" r:id="rId4" imgW="39348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800" decel="100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2" grpId="0"/>
      <p:bldP spid="35" grpId="0" animBg="1"/>
      <p:bldP spid="36" grpId="0" animBg="1"/>
      <p:bldP spid="38" grpId="0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/>
      <p:bldP spid="47" grpId="0"/>
      <p:bldP spid="48" grpId="0" animBg="1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642918"/>
            <a:ext cx="68034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Georgia" pitchFamily="18" charset="0"/>
              </a:rPr>
              <a:t>Домашнее задание.</a:t>
            </a:r>
            <a:endParaRPr lang="ru-RU" sz="4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77412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№ 275, теория , мини-сочинение:</a:t>
            </a:r>
          </a:p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Можно ли вашу жизнь </a:t>
            </a:r>
          </a:p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сравнить с монотонностью?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52" y="3356992"/>
            <a:ext cx="328614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ая выноска 4"/>
          <p:cNvSpPr/>
          <p:nvPr/>
        </p:nvSpPr>
        <p:spPr>
          <a:xfrm>
            <a:off x="1907704" y="4221088"/>
            <a:ext cx="3571900" cy="857256"/>
          </a:xfrm>
          <a:prstGeom prst="wedgeRectCallout">
            <a:avLst>
              <a:gd name="adj1" fmla="val 69391"/>
              <a:gd name="adj2" fmla="val 61199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Удачи!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85728"/>
            <a:ext cx="694453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Georgia" pitchFamily="18" charset="0"/>
              </a:rPr>
              <a:t>П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остройте при </a:t>
            </a:r>
            <a:r>
              <a:rPr lang="en-US" sz="3200" b="1" i="1" dirty="0" smtClean="0">
                <a:solidFill>
                  <a:srgbClr val="C00000"/>
                </a:solidFill>
                <a:latin typeface="Georgia" pitchFamily="18" charset="0"/>
              </a:rPr>
              <a:t>k&gt;0</a:t>
            </a:r>
            <a:r>
              <a:rPr lang="ru-RU" sz="3200" b="1" i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графики </a:t>
            </a:r>
          </a:p>
          <a:p>
            <a:r>
              <a:rPr lang="ru-RU" sz="3200" b="1" i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следующих функций:</a:t>
            </a:r>
          </a:p>
          <a:p>
            <a:endParaRPr lang="ru-RU" sz="32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endParaRPr lang="ru-RU" sz="32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endParaRPr lang="ru-RU" sz="32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00034" y="1571612"/>
          <a:ext cx="1428760" cy="714380"/>
        </p:xfrm>
        <a:graphic>
          <a:graphicData uri="http://schemas.openxmlformats.org/presentationml/2006/ole">
            <p:oleObj spid="_x0000_s30722" name="Формула" r:id="rId3" imgW="431640" imgH="203040" progId="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286248" y="1357298"/>
          <a:ext cx="1714512" cy="857256"/>
        </p:xfrm>
        <a:graphic>
          <a:graphicData uri="http://schemas.openxmlformats.org/presentationml/2006/ole">
            <p:oleObj spid="_x0000_s30723" name="Формула" r:id="rId4" imgW="482400" imgH="228600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357422" y="1285860"/>
          <a:ext cx="1643074" cy="1000132"/>
        </p:xfrm>
        <a:graphic>
          <a:graphicData uri="http://schemas.openxmlformats.org/presentationml/2006/ole">
            <p:oleObj spid="_x0000_s30724" name="Формула" r:id="rId5" imgW="482400" imgH="241200" progId="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215074" y="1142984"/>
          <a:ext cx="2214578" cy="1285884"/>
        </p:xfrm>
        <a:graphic>
          <a:graphicData uri="http://schemas.openxmlformats.org/presentationml/2006/ole">
            <p:oleObj spid="_x0000_s30725" name="Формула" r:id="rId6" imgW="39348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85728"/>
            <a:ext cx="69445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Georgia" pitchFamily="18" charset="0"/>
              </a:rPr>
              <a:t>П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остройте при </a:t>
            </a:r>
            <a:r>
              <a:rPr lang="en-US" sz="3200" b="1" i="1" dirty="0" smtClean="0">
                <a:solidFill>
                  <a:srgbClr val="C00000"/>
                </a:solidFill>
                <a:latin typeface="Georgia" pitchFamily="18" charset="0"/>
              </a:rPr>
              <a:t>k&gt;0</a:t>
            </a:r>
            <a:r>
              <a:rPr lang="ru-RU" sz="3200" b="1" i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графики </a:t>
            </a:r>
          </a:p>
          <a:p>
            <a:r>
              <a:rPr lang="ru-RU" sz="3200" b="1" i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следующих функций:</a:t>
            </a:r>
            <a:endParaRPr lang="ru-RU" sz="32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00034" y="1571612"/>
          <a:ext cx="1428760" cy="714380"/>
        </p:xfrm>
        <a:graphic>
          <a:graphicData uri="http://schemas.openxmlformats.org/presentationml/2006/ole">
            <p:oleObj spid="_x0000_s4098" name="Формула" r:id="rId3" imgW="431640" imgH="203040" progId="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286248" y="1357298"/>
          <a:ext cx="1714512" cy="857256"/>
        </p:xfrm>
        <a:graphic>
          <a:graphicData uri="http://schemas.openxmlformats.org/presentationml/2006/ole">
            <p:oleObj spid="_x0000_s4099" name="Формула" r:id="rId4" imgW="482400" imgH="228600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357422" y="1285860"/>
          <a:ext cx="1643074" cy="1000132"/>
        </p:xfrm>
        <a:graphic>
          <a:graphicData uri="http://schemas.openxmlformats.org/presentationml/2006/ole">
            <p:oleObj spid="_x0000_s4100" name="Формула" r:id="rId5" imgW="482400" imgH="241200" progId="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215074" y="1142984"/>
          <a:ext cx="2214578" cy="1285884"/>
        </p:xfrm>
        <a:graphic>
          <a:graphicData uri="http://schemas.openxmlformats.org/presentationml/2006/ole">
            <p:oleObj spid="_x0000_s4101" name="Формула" r:id="rId6" imgW="393480" imgH="393480" progId="">
              <p:embed/>
            </p:oleObj>
          </a:graphicData>
        </a:graphic>
      </p:graphicFrame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85720" y="2357430"/>
            <a:ext cx="2973372" cy="2793986"/>
            <a:chOff x="2409" y="164"/>
            <a:chExt cx="3223" cy="3065"/>
          </a:xfrm>
        </p:grpSpPr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1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11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cxnSp>
        <p:nvCxnSpPr>
          <p:cNvPr id="35" name="Прямая со стрелкой 34"/>
          <p:cNvCxnSpPr/>
          <p:nvPr/>
        </p:nvCxnSpPr>
        <p:spPr>
          <a:xfrm>
            <a:off x="428596" y="3714752"/>
            <a:ext cx="292895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 flipH="1" flipV="1">
            <a:off x="428596" y="3786190"/>
            <a:ext cx="2714644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857224" y="2857496"/>
            <a:ext cx="1928826" cy="164307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357158" y="2643182"/>
          <a:ext cx="1428750" cy="714375"/>
        </p:xfrm>
        <a:graphic>
          <a:graphicData uri="http://schemas.openxmlformats.org/presentationml/2006/ole">
            <p:oleObj spid="_x0000_s4102" name="Формула" r:id="rId7" imgW="431640" imgH="203040" progId="">
              <p:embed/>
            </p:oleObj>
          </a:graphicData>
        </a:graphic>
      </p:graphicFrame>
      <p:grpSp>
        <p:nvGrpSpPr>
          <p:cNvPr id="47" name="Group 7"/>
          <p:cNvGrpSpPr>
            <a:grpSpLocks/>
          </p:cNvGrpSpPr>
          <p:nvPr/>
        </p:nvGrpSpPr>
        <p:grpSpPr bwMode="auto">
          <a:xfrm>
            <a:off x="2357422" y="3643314"/>
            <a:ext cx="2973372" cy="2714644"/>
            <a:chOff x="2409" y="164"/>
            <a:chExt cx="3223" cy="3065"/>
          </a:xfrm>
        </p:grpSpPr>
        <p:grpSp>
          <p:nvGrpSpPr>
            <p:cNvPr id="48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9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50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cxnSp>
        <p:nvCxnSpPr>
          <p:cNvPr id="74" name="Прямая со стрелкой 73"/>
          <p:cNvCxnSpPr/>
          <p:nvPr/>
        </p:nvCxnSpPr>
        <p:spPr>
          <a:xfrm>
            <a:off x="2357422" y="5000636"/>
            <a:ext cx="292895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 rot="5400000" flipH="1" flipV="1">
            <a:off x="2428861" y="5000635"/>
            <a:ext cx="2714644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олилиния 77"/>
          <p:cNvSpPr/>
          <p:nvPr/>
        </p:nvSpPr>
        <p:spPr>
          <a:xfrm>
            <a:off x="3786182" y="4500570"/>
            <a:ext cx="1293541" cy="468351"/>
          </a:xfrm>
          <a:custGeom>
            <a:avLst/>
            <a:gdLst>
              <a:gd name="connsiteX0" fmla="*/ 0 w 1293541"/>
              <a:gd name="connsiteY0" fmla="*/ 468351 h 468351"/>
              <a:gd name="connsiteX1" fmla="*/ 256478 w 1293541"/>
              <a:gd name="connsiteY1" fmla="*/ 234176 h 468351"/>
              <a:gd name="connsiteX2" fmla="*/ 1293541 w 1293541"/>
              <a:gd name="connsiteY2" fmla="*/ 0 h 468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3541" h="468351">
                <a:moveTo>
                  <a:pt x="0" y="468351"/>
                </a:moveTo>
                <a:cubicBezTo>
                  <a:pt x="20444" y="390292"/>
                  <a:pt x="40888" y="312234"/>
                  <a:pt x="256478" y="234176"/>
                </a:cubicBezTo>
                <a:cubicBezTo>
                  <a:pt x="472068" y="156118"/>
                  <a:pt x="882804" y="78059"/>
                  <a:pt x="1293541" y="0"/>
                </a:cubicBezTo>
              </a:path>
            </a:pathLst>
          </a:cu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3786182" y="3857628"/>
          <a:ext cx="1285884" cy="714373"/>
        </p:xfrm>
        <a:graphic>
          <a:graphicData uri="http://schemas.openxmlformats.org/presentationml/2006/ole">
            <p:oleObj spid="_x0000_s4103" name="Формула" r:id="rId8" imgW="482400" imgH="241200" progId="">
              <p:embed/>
            </p:oleObj>
          </a:graphicData>
        </a:graphic>
      </p:graphicFrame>
      <p:grpSp>
        <p:nvGrpSpPr>
          <p:cNvPr id="80" name="Group 7"/>
          <p:cNvGrpSpPr>
            <a:grpSpLocks/>
          </p:cNvGrpSpPr>
          <p:nvPr/>
        </p:nvGrpSpPr>
        <p:grpSpPr bwMode="auto">
          <a:xfrm>
            <a:off x="3571868" y="2285992"/>
            <a:ext cx="2973372" cy="2714644"/>
            <a:chOff x="2409" y="164"/>
            <a:chExt cx="3223" cy="3065"/>
          </a:xfrm>
        </p:grpSpPr>
        <p:grpSp>
          <p:nvGrpSpPr>
            <p:cNvPr id="81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84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93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83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cxnSp>
        <p:nvCxnSpPr>
          <p:cNvPr id="107" name="Прямая со стрелкой 106"/>
          <p:cNvCxnSpPr/>
          <p:nvPr/>
        </p:nvCxnSpPr>
        <p:spPr>
          <a:xfrm>
            <a:off x="3571868" y="3714752"/>
            <a:ext cx="292895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/>
          <p:nvPr/>
        </p:nvCxnSpPr>
        <p:spPr>
          <a:xfrm rot="5400000" flipH="1" flipV="1">
            <a:off x="3643307" y="3643313"/>
            <a:ext cx="2714644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Полилиния 108"/>
          <p:cNvSpPr/>
          <p:nvPr/>
        </p:nvSpPr>
        <p:spPr>
          <a:xfrm>
            <a:off x="4500562" y="2428868"/>
            <a:ext cx="1028700" cy="1263650"/>
          </a:xfrm>
          <a:custGeom>
            <a:avLst/>
            <a:gdLst>
              <a:gd name="connsiteX0" fmla="*/ 0 w 1028700"/>
              <a:gd name="connsiteY0" fmla="*/ 0 h 1263650"/>
              <a:gd name="connsiteX1" fmla="*/ 466725 w 1028700"/>
              <a:gd name="connsiteY1" fmla="*/ 1257300 h 1263650"/>
              <a:gd name="connsiteX2" fmla="*/ 1028700 w 1028700"/>
              <a:gd name="connsiteY2" fmla="*/ 38100 h 126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263650">
                <a:moveTo>
                  <a:pt x="0" y="0"/>
                </a:moveTo>
                <a:cubicBezTo>
                  <a:pt x="147637" y="625475"/>
                  <a:pt x="295275" y="1250950"/>
                  <a:pt x="466725" y="1257300"/>
                </a:cubicBezTo>
                <a:cubicBezTo>
                  <a:pt x="638175" y="1263650"/>
                  <a:pt x="833437" y="650875"/>
                  <a:pt x="1028700" y="38100"/>
                </a:cubicBezTo>
              </a:path>
            </a:pathLst>
          </a:cu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5000628" y="2428868"/>
          <a:ext cx="1357322" cy="642942"/>
        </p:xfrm>
        <a:graphic>
          <a:graphicData uri="http://schemas.openxmlformats.org/presentationml/2006/ole">
            <p:oleObj spid="_x0000_s4104" name="Формула" r:id="rId9" imgW="482400" imgH="228600" progId="">
              <p:embed/>
            </p:oleObj>
          </a:graphicData>
        </a:graphic>
      </p:graphicFrame>
      <p:grpSp>
        <p:nvGrpSpPr>
          <p:cNvPr id="111" name="Group 7"/>
          <p:cNvGrpSpPr>
            <a:grpSpLocks/>
          </p:cNvGrpSpPr>
          <p:nvPr/>
        </p:nvGrpSpPr>
        <p:grpSpPr bwMode="auto">
          <a:xfrm>
            <a:off x="5857884" y="3714752"/>
            <a:ext cx="2973372" cy="2714644"/>
            <a:chOff x="2409" y="164"/>
            <a:chExt cx="3223" cy="3065"/>
          </a:xfrm>
        </p:grpSpPr>
        <p:grpSp>
          <p:nvGrpSpPr>
            <p:cNvPr id="112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115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9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24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6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7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114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cxnSp>
        <p:nvCxnSpPr>
          <p:cNvPr id="138" name="Прямая со стрелкой 137"/>
          <p:cNvCxnSpPr/>
          <p:nvPr/>
        </p:nvCxnSpPr>
        <p:spPr>
          <a:xfrm>
            <a:off x="5929322" y="5072074"/>
            <a:ext cx="292895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 стрелкой 138"/>
          <p:cNvCxnSpPr/>
          <p:nvPr/>
        </p:nvCxnSpPr>
        <p:spPr>
          <a:xfrm rot="5400000" flipH="1" flipV="1">
            <a:off x="6000761" y="5000635"/>
            <a:ext cx="2714644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Полилиния 139"/>
          <p:cNvSpPr/>
          <p:nvPr/>
        </p:nvSpPr>
        <p:spPr>
          <a:xfrm>
            <a:off x="7572396" y="3929066"/>
            <a:ext cx="1171574" cy="912809"/>
          </a:xfrm>
          <a:custGeom>
            <a:avLst/>
            <a:gdLst>
              <a:gd name="connsiteX0" fmla="*/ 0 w 1314450"/>
              <a:gd name="connsiteY0" fmla="*/ 0 h 1341437"/>
              <a:gd name="connsiteX1" fmla="*/ 428625 w 1314450"/>
              <a:gd name="connsiteY1" fmla="*/ 1123950 h 1341437"/>
              <a:gd name="connsiteX2" fmla="*/ 1314450 w 1314450"/>
              <a:gd name="connsiteY2" fmla="*/ 1304925 h 134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4450" h="1341437">
                <a:moveTo>
                  <a:pt x="0" y="0"/>
                </a:moveTo>
                <a:cubicBezTo>
                  <a:pt x="104775" y="453231"/>
                  <a:pt x="209550" y="906463"/>
                  <a:pt x="428625" y="1123950"/>
                </a:cubicBezTo>
                <a:cubicBezTo>
                  <a:pt x="647700" y="1341437"/>
                  <a:pt x="981075" y="1323181"/>
                  <a:pt x="1314450" y="1304925"/>
                </a:cubicBezTo>
              </a:path>
            </a:pathLst>
          </a:cu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Полилиния 140"/>
          <p:cNvSpPr/>
          <p:nvPr/>
        </p:nvSpPr>
        <p:spPr>
          <a:xfrm rot="11039579">
            <a:off x="6102557" y="5326070"/>
            <a:ext cx="1171574" cy="912809"/>
          </a:xfrm>
          <a:custGeom>
            <a:avLst/>
            <a:gdLst>
              <a:gd name="connsiteX0" fmla="*/ 0 w 1314450"/>
              <a:gd name="connsiteY0" fmla="*/ 0 h 1341437"/>
              <a:gd name="connsiteX1" fmla="*/ 428625 w 1314450"/>
              <a:gd name="connsiteY1" fmla="*/ 1123950 h 1341437"/>
              <a:gd name="connsiteX2" fmla="*/ 1314450 w 1314450"/>
              <a:gd name="connsiteY2" fmla="*/ 1304925 h 134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4450" h="1341437">
                <a:moveTo>
                  <a:pt x="0" y="0"/>
                </a:moveTo>
                <a:cubicBezTo>
                  <a:pt x="104775" y="453231"/>
                  <a:pt x="209550" y="906463"/>
                  <a:pt x="428625" y="1123950"/>
                </a:cubicBezTo>
                <a:cubicBezTo>
                  <a:pt x="647700" y="1341437"/>
                  <a:pt x="981075" y="1323181"/>
                  <a:pt x="1314450" y="1304925"/>
                </a:cubicBezTo>
              </a:path>
            </a:pathLst>
          </a:cu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7643834" y="3714752"/>
          <a:ext cx="1143008" cy="714372"/>
        </p:xfrm>
        <a:graphic>
          <a:graphicData uri="http://schemas.openxmlformats.org/presentationml/2006/ole">
            <p:oleObj spid="_x0000_s4105" name="Формула" r:id="rId10" imgW="39348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8" grpId="0" animBg="1"/>
      <p:bldP spid="78" grpId="1" animBg="1"/>
      <p:bldP spid="109" grpId="1" animBg="1"/>
      <p:bldP spid="109" grpId="2" animBg="1"/>
      <p:bldP spid="140" grpId="0" animBg="1"/>
      <p:bldP spid="140" grpId="1" animBg="1"/>
      <p:bldP spid="141" grpId="0" animBg="1"/>
      <p:bldP spid="14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85728"/>
            <a:ext cx="6673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Свойства числовых неравенств.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857232"/>
            <a:ext cx="4927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Если </a:t>
            </a:r>
            <a:r>
              <a:rPr lang="en-US" sz="2800" b="1" i="1" dirty="0" smtClean="0">
                <a:solidFill>
                  <a:srgbClr val="C00000"/>
                </a:solidFill>
                <a:latin typeface="Georgia" pitchFamily="18" charset="0"/>
              </a:rPr>
              <a:t>a&gt;b 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и</a:t>
            </a:r>
            <a:r>
              <a:rPr lang="en-US" sz="2800" b="1" i="1" dirty="0" smtClean="0">
                <a:solidFill>
                  <a:srgbClr val="C00000"/>
                </a:solidFill>
                <a:latin typeface="Georgia" pitchFamily="18" charset="0"/>
              </a:rPr>
              <a:t> b&gt;c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, то </a:t>
            </a:r>
            <a:r>
              <a:rPr lang="en-US" sz="2800" b="1" i="1" dirty="0" smtClean="0">
                <a:solidFill>
                  <a:srgbClr val="C00000"/>
                </a:solidFill>
                <a:latin typeface="Georgia" pitchFamily="18" charset="0"/>
              </a:rPr>
              <a:t>a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    </a:t>
            </a:r>
            <a:r>
              <a:rPr lang="en-US" sz="2800" b="1" i="1" dirty="0" smtClean="0">
                <a:solidFill>
                  <a:srgbClr val="C00000"/>
                </a:solidFill>
                <a:latin typeface="Georgia" pitchFamily="18" charset="0"/>
              </a:rPr>
              <a:t>c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.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3372" y="1357298"/>
            <a:ext cx="4753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Если </a:t>
            </a:r>
            <a:r>
              <a:rPr lang="en-US" sz="2800" b="1" i="1" dirty="0" smtClean="0">
                <a:solidFill>
                  <a:srgbClr val="00B050"/>
                </a:solidFill>
                <a:latin typeface="Georgia" pitchFamily="18" charset="0"/>
              </a:rPr>
              <a:t>a&gt;b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, то </a:t>
            </a:r>
            <a:r>
              <a:rPr lang="en-US" sz="2800" b="1" i="1" dirty="0" err="1" smtClean="0">
                <a:solidFill>
                  <a:srgbClr val="00B050"/>
                </a:solidFill>
                <a:latin typeface="Georgia" pitchFamily="18" charset="0"/>
              </a:rPr>
              <a:t>a+c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     </a:t>
            </a:r>
            <a:r>
              <a:rPr lang="en-US" sz="2800" b="1" i="1" dirty="0" err="1" smtClean="0">
                <a:solidFill>
                  <a:srgbClr val="00B050"/>
                </a:solidFill>
                <a:latin typeface="Georgia" pitchFamily="18" charset="0"/>
              </a:rPr>
              <a:t>b+c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.</a:t>
            </a:r>
            <a:endParaRPr lang="ru-RU" sz="2800" b="1" i="1" dirty="0"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857364"/>
            <a:ext cx="57935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Если 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a&gt;b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и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 m&gt;0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, то 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am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   </a:t>
            </a:r>
            <a:r>
              <a:rPr lang="en-US" sz="2800" b="1" i="1" dirty="0" err="1" smtClean="0">
                <a:solidFill>
                  <a:srgbClr val="002060"/>
                </a:solidFill>
                <a:latin typeface="Georgia" pitchFamily="18" charset="0"/>
              </a:rPr>
              <a:t>bm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;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если 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a&gt;b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и 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m&lt;0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,</a:t>
            </a:r>
            <a:r>
              <a:rPr lang="en-US" sz="2800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то 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am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   </a:t>
            </a:r>
            <a:r>
              <a:rPr lang="en-US" sz="2800" b="1" i="1" dirty="0" err="1" smtClean="0">
                <a:solidFill>
                  <a:srgbClr val="002060"/>
                </a:solidFill>
                <a:latin typeface="Georgia" pitchFamily="18" charset="0"/>
              </a:rPr>
              <a:t>bm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7554" y="2857496"/>
            <a:ext cx="5786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Если </a:t>
            </a:r>
            <a:r>
              <a:rPr lang="en-US" sz="2800" b="1" i="1" dirty="0" smtClean="0">
                <a:solidFill>
                  <a:srgbClr val="C00000"/>
                </a:solidFill>
                <a:latin typeface="Georgia" pitchFamily="18" charset="0"/>
              </a:rPr>
              <a:t>a&gt;b 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и</a:t>
            </a:r>
            <a:r>
              <a:rPr lang="en-US" sz="2800" b="1" i="1" dirty="0" smtClean="0">
                <a:solidFill>
                  <a:srgbClr val="C00000"/>
                </a:solidFill>
                <a:latin typeface="Georgia" pitchFamily="18" charset="0"/>
              </a:rPr>
              <a:t> c&gt;d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, то </a:t>
            </a:r>
            <a:r>
              <a:rPr lang="en-US" sz="2800" b="1" i="1" dirty="0" err="1" smtClean="0">
                <a:solidFill>
                  <a:srgbClr val="C00000"/>
                </a:solidFill>
                <a:latin typeface="Georgia" pitchFamily="18" charset="0"/>
              </a:rPr>
              <a:t>a+c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   </a:t>
            </a:r>
            <a:r>
              <a:rPr lang="en-US" sz="2800" b="1" i="1" dirty="0" err="1" smtClean="0">
                <a:solidFill>
                  <a:srgbClr val="C00000"/>
                </a:solidFill>
                <a:latin typeface="Georgia" pitchFamily="18" charset="0"/>
              </a:rPr>
              <a:t>b+d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.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3357562"/>
            <a:ext cx="81980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Если </a:t>
            </a:r>
            <a:r>
              <a:rPr lang="en-US" sz="2800" b="1" i="1" dirty="0" smtClean="0">
                <a:solidFill>
                  <a:srgbClr val="00B050"/>
                </a:solidFill>
                <a:latin typeface="Georgia" pitchFamily="18" charset="0"/>
              </a:rPr>
              <a:t>a,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en-US" sz="2800" b="1" i="1" dirty="0" smtClean="0">
                <a:solidFill>
                  <a:srgbClr val="00B050"/>
                </a:solidFill>
                <a:latin typeface="Georgia" pitchFamily="18" charset="0"/>
              </a:rPr>
              <a:t>b,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en-US" sz="2800" b="1" i="1" dirty="0" smtClean="0">
                <a:solidFill>
                  <a:srgbClr val="00B050"/>
                </a:solidFill>
                <a:latin typeface="Georgia" pitchFamily="18" charset="0"/>
              </a:rPr>
              <a:t>c,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en-US" sz="2800" b="1" i="1" dirty="0" smtClean="0">
                <a:solidFill>
                  <a:srgbClr val="00B050"/>
                </a:solidFill>
                <a:latin typeface="Georgia" pitchFamily="18" charset="0"/>
              </a:rPr>
              <a:t>d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 – положительные числа и </a:t>
            </a:r>
          </a:p>
          <a:p>
            <a:r>
              <a:rPr lang="ru-RU" sz="2800" b="1" i="1" dirty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en-US" sz="2800" b="1" i="1" dirty="0" smtClean="0">
                <a:solidFill>
                  <a:srgbClr val="00B050"/>
                </a:solidFill>
                <a:latin typeface="Georgia" pitchFamily="18" charset="0"/>
              </a:rPr>
              <a:t>a&gt;b, c&gt;d,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 то </a:t>
            </a:r>
            <a:r>
              <a:rPr lang="en-US" sz="2800" b="1" i="1" dirty="0" smtClean="0">
                <a:solidFill>
                  <a:srgbClr val="00B050"/>
                </a:solidFill>
                <a:latin typeface="Georgia" pitchFamily="18" charset="0"/>
              </a:rPr>
              <a:t>ac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   </a:t>
            </a:r>
            <a:r>
              <a:rPr lang="en-US" sz="2800" b="1" i="1" dirty="0" err="1" smtClean="0">
                <a:solidFill>
                  <a:srgbClr val="00B050"/>
                </a:solidFill>
                <a:latin typeface="Georgia" pitchFamily="18" charset="0"/>
              </a:rPr>
              <a:t>bd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.</a:t>
            </a:r>
            <a:endParaRPr lang="ru-RU" sz="2800" b="1" i="1" dirty="0"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57422" y="4357694"/>
            <a:ext cx="642195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Если 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a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и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 b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– неотрицательные </a:t>
            </a:r>
            <a:endParaRPr lang="en-US" sz="28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числа и 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a&gt;b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, то 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	      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, где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Georgia" pitchFamily="18" charset="0"/>
              </a:rPr>
              <a:t>n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– любое натуральное число.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643570" y="4714884"/>
          <a:ext cx="1143008" cy="571504"/>
        </p:xfrm>
        <a:graphic>
          <a:graphicData uri="http://schemas.openxmlformats.org/presentationml/2006/ole">
            <p:oleObj spid="_x0000_s5122" name="Формула" r:id="rId3" imgW="482400" imgH="2030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1" y="571480"/>
            <a:ext cx="435771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Термины «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возрастающая функция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»,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«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убывающая функция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» объединяют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общим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названием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0562" y="3571876"/>
            <a:ext cx="44291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Исследование функции на возрастание и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убывание называют 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исследование 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функции на монотонность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500042"/>
            <a:ext cx="2357454" cy="294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714884"/>
            <a:ext cx="19526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По графикам определите какая перед вами функция: возрастающая или убывающая.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714348" y="1928802"/>
            <a:ext cx="2973372" cy="2151044"/>
            <a:chOff x="2409" y="164"/>
            <a:chExt cx="3223" cy="3065"/>
          </a:xfrm>
        </p:grpSpPr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8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7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7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grpSp>
        <p:nvGrpSpPr>
          <p:cNvPr id="31" name="Group 7"/>
          <p:cNvGrpSpPr>
            <a:grpSpLocks/>
          </p:cNvGrpSpPr>
          <p:nvPr/>
        </p:nvGrpSpPr>
        <p:grpSpPr bwMode="auto">
          <a:xfrm>
            <a:off x="5214942" y="3929066"/>
            <a:ext cx="2973372" cy="2151044"/>
            <a:chOff x="2409" y="164"/>
            <a:chExt cx="3223" cy="3065"/>
          </a:xfrm>
        </p:grpSpPr>
        <p:grpSp>
          <p:nvGrpSpPr>
            <p:cNvPr id="32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4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3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34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cxnSp>
        <p:nvCxnSpPr>
          <p:cNvPr id="62" name="Прямая со стрелкой 61"/>
          <p:cNvCxnSpPr/>
          <p:nvPr/>
        </p:nvCxnSpPr>
        <p:spPr>
          <a:xfrm rot="16200000" flipV="1">
            <a:off x="1071539" y="3000372"/>
            <a:ext cx="2143141" cy="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rot="5400000" flipH="1" flipV="1">
            <a:off x="5572133" y="5000637"/>
            <a:ext cx="214313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714348" y="3000372"/>
            <a:ext cx="292895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5214942" y="5000636"/>
            <a:ext cx="292895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олилиния 71"/>
          <p:cNvSpPr/>
          <p:nvPr/>
        </p:nvSpPr>
        <p:spPr>
          <a:xfrm>
            <a:off x="1071538" y="2143116"/>
            <a:ext cx="2500330" cy="1928826"/>
          </a:xfrm>
          <a:custGeom>
            <a:avLst/>
            <a:gdLst>
              <a:gd name="connsiteX0" fmla="*/ 0 w 1906859"/>
              <a:gd name="connsiteY0" fmla="*/ 1182029 h 1182029"/>
              <a:gd name="connsiteX1" fmla="*/ 301083 w 1906859"/>
              <a:gd name="connsiteY1" fmla="*/ 669073 h 1182029"/>
              <a:gd name="connsiteX2" fmla="*/ 1505415 w 1906859"/>
              <a:gd name="connsiteY2" fmla="*/ 156117 h 1182029"/>
              <a:gd name="connsiteX3" fmla="*/ 1906859 w 1906859"/>
              <a:gd name="connsiteY3" fmla="*/ 0 h 1182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6859" h="1182029">
                <a:moveTo>
                  <a:pt x="0" y="1182029"/>
                </a:moveTo>
                <a:cubicBezTo>
                  <a:pt x="25090" y="1011043"/>
                  <a:pt x="50180" y="840058"/>
                  <a:pt x="301083" y="669073"/>
                </a:cubicBezTo>
                <a:cubicBezTo>
                  <a:pt x="551986" y="498088"/>
                  <a:pt x="1237786" y="267629"/>
                  <a:pt x="1505415" y="156117"/>
                </a:cubicBezTo>
                <a:cubicBezTo>
                  <a:pt x="1773044" y="44605"/>
                  <a:pt x="1839951" y="22302"/>
                  <a:pt x="1906859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олилиния 73"/>
          <p:cNvSpPr/>
          <p:nvPr/>
        </p:nvSpPr>
        <p:spPr>
          <a:xfrm>
            <a:off x="5286380" y="4000504"/>
            <a:ext cx="2786082" cy="2000264"/>
          </a:xfrm>
          <a:custGeom>
            <a:avLst/>
            <a:gdLst>
              <a:gd name="connsiteX0" fmla="*/ 0 w 2408664"/>
              <a:gd name="connsiteY0" fmla="*/ 0 h 1561171"/>
              <a:gd name="connsiteX1" fmla="*/ 412595 w 2408664"/>
              <a:gd name="connsiteY1" fmla="*/ 724830 h 1561171"/>
              <a:gd name="connsiteX2" fmla="*/ 1561171 w 2408664"/>
              <a:gd name="connsiteY2" fmla="*/ 925552 h 1561171"/>
              <a:gd name="connsiteX3" fmla="*/ 2408664 w 2408664"/>
              <a:gd name="connsiteY3" fmla="*/ 1561171 h 1561171"/>
              <a:gd name="connsiteX4" fmla="*/ 2408664 w 2408664"/>
              <a:gd name="connsiteY4" fmla="*/ 1561171 h 1561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8664" h="1561171">
                <a:moveTo>
                  <a:pt x="0" y="0"/>
                </a:moveTo>
                <a:cubicBezTo>
                  <a:pt x="76200" y="285285"/>
                  <a:pt x="152400" y="570571"/>
                  <a:pt x="412595" y="724830"/>
                </a:cubicBezTo>
                <a:cubicBezTo>
                  <a:pt x="672790" y="879089"/>
                  <a:pt x="1228493" y="786162"/>
                  <a:pt x="1561171" y="925552"/>
                </a:cubicBezTo>
                <a:cubicBezTo>
                  <a:pt x="1893849" y="1064942"/>
                  <a:pt x="2408664" y="1561171"/>
                  <a:pt x="2408664" y="1561171"/>
                </a:cubicBezTo>
                <a:lnTo>
                  <a:pt x="2408664" y="1561171"/>
                </a:ln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TextBox 75"/>
          <p:cNvSpPr txBox="1"/>
          <p:nvPr/>
        </p:nvSpPr>
        <p:spPr>
          <a:xfrm>
            <a:off x="1142976" y="242886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2060"/>
                </a:solidFill>
                <a:latin typeface="Georgia" pitchFamily="18" charset="0"/>
              </a:rPr>
              <a:t>y</a:t>
            </a:r>
            <a:r>
              <a:rPr lang="en-US" b="1" i="1" dirty="0" smtClean="0">
                <a:solidFill>
                  <a:srgbClr val="002060"/>
                </a:solidFill>
                <a:latin typeface="Georgia" pitchFamily="18" charset="0"/>
              </a:rPr>
              <a:t>=f(x)</a:t>
            </a:r>
            <a:endParaRPr lang="ru-RU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572132" y="435769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2060"/>
                </a:solidFill>
                <a:latin typeface="Georgia" pitchFamily="18" charset="0"/>
              </a:rPr>
              <a:t>y</a:t>
            </a:r>
            <a:r>
              <a:rPr lang="en-US" b="1" i="1" dirty="0" smtClean="0">
                <a:solidFill>
                  <a:srgbClr val="002060"/>
                </a:solidFill>
                <a:latin typeface="Georgia" pitchFamily="18" charset="0"/>
              </a:rPr>
              <a:t>=f(x)</a:t>
            </a:r>
            <a:endParaRPr lang="ru-RU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4" grpId="0" animBg="1"/>
      <p:bldP spid="76" grpId="0"/>
      <p:bldP spid="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35280" cy="6453336"/>
          </a:xfrm>
        </p:spPr>
        <p:txBody>
          <a:bodyPr>
            <a:normAutofit/>
          </a:bodyPr>
          <a:lstStyle/>
          <a:p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Определения понятий </a:t>
            </a:r>
            <a:b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возрастания и убывания функций.</a:t>
            </a:r>
            <a:b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Функция возрастает, если </a:t>
            </a:r>
            <a:r>
              <a:rPr lang="ru-RU" sz="2700" b="1" i="1" dirty="0" smtClean="0">
                <a:solidFill>
                  <a:srgbClr val="C00000"/>
                </a:solidFill>
                <a:latin typeface="Georgia" pitchFamily="18" charset="0"/>
              </a:rPr>
              <a:t>большему</a:t>
            </a:r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 значению</a:t>
            </a:r>
            <a:b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 аргумента соответствует </a:t>
            </a:r>
            <a:r>
              <a:rPr lang="ru-RU" sz="2700" b="1" i="1" dirty="0" smtClean="0">
                <a:solidFill>
                  <a:srgbClr val="C00000"/>
                </a:solidFill>
                <a:latin typeface="Georgia" pitchFamily="18" charset="0"/>
              </a:rPr>
              <a:t>большее</a:t>
            </a:r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 значение </a:t>
            </a:r>
            <a:b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 функции.</a:t>
            </a:r>
            <a:b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Функция убывает, если</a:t>
            </a:r>
            <a:r>
              <a:rPr lang="ru-RU" sz="2700" b="1" i="1" dirty="0" smtClean="0">
                <a:solidFill>
                  <a:srgbClr val="C00000"/>
                </a:solidFill>
                <a:latin typeface="Georgia" pitchFamily="18" charset="0"/>
              </a:rPr>
              <a:t> большему </a:t>
            </a:r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значению</a:t>
            </a:r>
            <a:b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 аргумента соответствует </a:t>
            </a:r>
            <a:r>
              <a:rPr lang="ru-RU" sz="2700" b="1" i="1" dirty="0" smtClean="0">
                <a:solidFill>
                  <a:srgbClr val="C00000"/>
                </a:solidFill>
                <a:latin typeface="Georgia" pitchFamily="18" charset="0"/>
              </a:rPr>
              <a:t>меньшее</a:t>
            </a:r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 значение</a:t>
            </a:r>
            <a:b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Georgia" pitchFamily="18" charset="0"/>
              </a:rPr>
              <a:t> функции.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332656"/>
            <a:ext cx="85619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Определение 1.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 Функцию 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y=f(x)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 называют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возрастающей на промежутке 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Х, если из </a:t>
            </a:r>
          </a:p>
          <a:p>
            <a:r>
              <a:rPr lang="ru-RU" sz="2400" b="1" i="1" dirty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неравенства 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x</a:t>
            </a:r>
            <a:r>
              <a:rPr lang="en-US" sz="2400" b="1" i="1" dirty="0" smtClean="0">
                <a:solidFill>
                  <a:srgbClr val="00B050"/>
                </a:solidFill>
                <a:latin typeface="Constantia"/>
              </a:rPr>
              <a:t>₁&lt;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 x₂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, где 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x</a:t>
            </a:r>
            <a:r>
              <a:rPr lang="en-US" sz="2400" b="1" i="1" dirty="0" smtClean="0">
                <a:solidFill>
                  <a:srgbClr val="00B050"/>
                </a:solidFill>
                <a:latin typeface="Constantia"/>
              </a:rPr>
              <a:t>₁</a:t>
            </a:r>
            <a:r>
              <a:rPr lang="ru-RU" sz="2400" b="1" i="1" dirty="0" smtClean="0">
                <a:solidFill>
                  <a:srgbClr val="00B050"/>
                </a:solidFill>
                <a:latin typeface="Constantia"/>
              </a:rPr>
              <a:t>и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 x₂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 - любые точки из</a:t>
            </a:r>
          </a:p>
          <a:p>
            <a:r>
              <a:rPr lang="ru-RU" sz="2400" b="1" i="1" dirty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промежутка Х, следует неравенство 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f(x₁)&lt;f(x₂)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.</a:t>
            </a:r>
            <a:endParaRPr lang="ru-RU" sz="2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636912"/>
            <a:ext cx="85619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Определение 1.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 Функцию 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y=f(x)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 называют</a:t>
            </a:r>
          </a:p>
          <a:p>
            <a:r>
              <a:rPr lang="ru-RU" sz="2400" b="1" i="1" dirty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убывающей на промежутке 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Х, если из </a:t>
            </a:r>
          </a:p>
          <a:p>
            <a:r>
              <a:rPr lang="ru-RU" sz="2400" b="1" i="1" dirty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неравенства 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x</a:t>
            </a:r>
            <a:r>
              <a:rPr lang="en-US" sz="2400" b="1" i="1" dirty="0" smtClean="0">
                <a:solidFill>
                  <a:srgbClr val="00B050"/>
                </a:solidFill>
                <a:latin typeface="Constantia"/>
              </a:rPr>
              <a:t>₁&lt;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 x₂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, где 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x</a:t>
            </a:r>
            <a:r>
              <a:rPr lang="en-US" sz="2400" b="1" i="1" dirty="0" smtClean="0">
                <a:solidFill>
                  <a:srgbClr val="00B050"/>
                </a:solidFill>
                <a:latin typeface="Constantia"/>
              </a:rPr>
              <a:t>₁</a:t>
            </a:r>
            <a:r>
              <a:rPr lang="ru-RU" sz="2400" b="1" i="1" dirty="0" smtClean="0">
                <a:solidFill>
                  <a:srgbClr val="00B050"/>
                </a:solidFill>
                <a:latin typeface="Constantia"/>
              </a:rPr>
              <a:t>и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 x₂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 - любые точки из</a:t>
            </a:r>
          </a:p>
          <a:p>
            <a:r>
              <a:rPr lang="ru-RU" sz="2400" b="1" i="1" dirty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промежутка Х, следует неравенство </a:t>
            </a:r>
            <a:r>
              <a:rPr lang="en-US" sz="2400" b="1" i="1" dirty="0" smtClean="0">
                <a:solidFill>
                  <a:srgbClr val="00B050"/>
                </a:solidFill>
                <a:latin typeface="Georgia" pitchFamily="18" charset="0"/>
              </a:rPr>
              <a:t>f(x₁)&gt;f(x₂)</a:t>
            </a:r>
            <a:r>
              <a:rPr lang="ru-RU" sz="2400" b="1" i="1" dirty="0" smtClean="0">
                <a:solidFill>
                  <a:srgbClr val="00B050"/>
                </a:solidFill>
                <a:latin typeface="Georgia" pitchFamily="18" charset="0"/>
              </a:rPr>
              <a:t>.</a:t>
            </a:r>
            <a:endParaRPr lang="ru-RU" sz="2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786322"/>
            <a:ext cx="19716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28596" y="642918"/>
            <a:ext cx="8215370" cy="5580068"/>
            <a:chOff x="2409" y="164"/>
            <a:chExt cx="3223" cy="3065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6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5" name="Text Box 33"/>
            <p:cNvSpPr txBox="1">
              <a:spLocks noChangeArrowheads="1"/>
            </p:cNvSpPr>
            <p:nvPr/>
          </p:nvSpPr>
          <p:spPr bwMode="auto">
            <a:xfrm>
              <a:off x="3742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cxnSp>
        <p:nvCxnSpPr>
          <p:cNvPr id="29" name="Прямая со стрелкой 28"/>
          <p:cNvCxnSpPr/>
          <p:nvPr/>
        </p:nvCxnSpPr>
        <p:spPr>
          <a:xfrm>
            <a:off x="357158" y="3429000"/>
            <a:ext cx="8358246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 flipH="1" flipV="1">
            <a:off x="1678761" y="3464719"/>
            <a:ext cx="5500726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олилиния 30"/>
          <p:cNvSpPr/>
          <p:nvPr/>
        </p:nvSpPr>
        <p:spPr>
          <a:xfrm>
            <a:off x="780585" y="1071546"/>
            <a:ext cx="7616283" cy="5072098"/>
          </a:xfrm>
          <a:custGeom>
            <a:avLst/>
            <a:gdLst>
              <a:gd name="connsiteX0" fmla="*/ 0 w 7616283"/>
              <a:gd name="connsiteY0" fmla="*/ 2921620 h 3179957"/>
              <a:gd name="connsiteX1" fmla="*/ 2074127 w 7616283"/>
              <a:gd name="connsiteY1" fmla="*/ 78059 h 3179957"/>
              <a:gd name="connsiteX2" fmla="*/ 4928839 w 7616283"/>
              <a:gd name="connsiteY2" fmla="*/ 3166947 h 3179957"/>
              <a:gd name="connsiteX3" fmla="*/ 7616283 w 7616283"/>
              <a:gd name="connsiteY3" fmla="*/ 0 h 31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6283" h="3179957">
                <a:moveTo>
                  <a:pt x="0" y="2921620"/>
                </a:moveTo>
                <a:cubicBezTo>
                  <a:pt x="626327" y="1479395"/>
                  <a:pt x="1252654" y="37171"/>
                  <a:pt x="2074127" y="78059"/>
                </a:cubicBezTo>
                <a:cubicBezTo>
                  <a:pt x="2895600" y="118947"/>
                  <a:pt x="4005146" y="3179957"/>
                  <a:pt x="4928839" y="3166947"/>
                </a:cubicBezTo>
                <a:cubicBezTo>
                  <a:pt x="5852532" y="3153937"/>
                  <a:pt x="6734407" y="1576968"/>
                  <a:pt x="7616283" y="0"/>
                </a:cubicBezTo>
              </a:path>
            </a:pathLst>
          </a:cu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214678" y="1571612"/>
            <a:ext cx="214314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786314" y="5072074"/>
            <a:ext cx="214314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929586" y="1928802"/>
            <a:ext cx="214314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>
            <a:stCxn id="32" idx="4"/>
          </p:cNvCxnSpPr>
          <p:nvPr/>
        </p:nvCxnSpPr>
        <p:spPr>
          <a:xfrm rot="16200000" flipH="1">
            <a:off x="2553875" y="2553885"/>
            <a:ext cx="1571638" cy="35719"/>
          </a:xfrm>
          <a:prstGeom prst="line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28728" y="5072074"/>
            <a:ext cx="1417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₁</a:t>
            </a:r>
            <a:r>
              <a:rPr lang="en-US" sz="3600" b="1" i="1" dirty="0" smtClean="0">
                <a:solidFill>
                  <a:srgbClr val="002060"/>
                </a:solidFill>
                <a:latin typeface="Georgia" pitchFamily="18" charset="0"/>
              </a:rPr>
              <a:t>&lt;x₂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14876" y="2786058"/>
            <a:ext cx="638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3600" b="1" i="1" dirty="0">
                <a:solidFill>
                  <a:srgbClr val="002060"/>
                </a:solidFill>
                <a:latin typeface="Constantia"/>
              </a:rPr>
              <a:t>₂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5400000">
            <a:off x="4089795" y="4232677"/>
            <a:ext cx="1643073" cy="35722"/>
          </a:xfrm>
          <a:prstGeom prst="line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000364" y="3429000"/>
            <a:ext cx="638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3600" b="1" i="1" dirty="0" smtClean="0">
                <a:solidFill>
                  <a:srgbClr val="002060"/>
                </a:solidFill>
                <a:latin typeface="Constantia"/>
              </a:rPr>
              <a:t>₁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286512" y="5572140"/>
            <a:ext cx="214314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3428992" y="1643050"/>
            <a:ext cx="1000132" cy="1588"/>
          </a:xfrm>
          <a:prstGeom prst="line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4429124" y="5143512"/>
            <a:ext cx="357190" cy="1588"/>
          </a:xfrm>
          <a:prstGeom prst="line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429124" y="1357298"/>
            <a:ext cx="1109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(x₁)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286116" y="4786322"/>
            <a:ext cx="1109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f(x</a:t>
            </a:r>
            <a:r>
              <a:rPr lang="en-US" sz="3200" b="1" i="1" dirty="0" smtClean="0">
                <a:solidFill>
                  <a:srgbClr val="002060"/>
                </a:solidFill>
                <a:latin typeface="Constantia"/>
              </a:rPr>
              <a:t>₂</a:t>
            </a:r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662" y="5715016"/>
            <a:ext cx="2307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(x₁)&gt;f(x</a:t>
            </a:r>
            <a:r>
              <a:rPr lang="en-US" sz="3200" b="1" i="1" dirty="0" smtClean="0">
                <a:solidFill>
                  <a:srgbClr val="002060"/>
                </a:solidFill>
                <a:latin typeface="Constantia"/>
              </a:rPr>
              <a:t>₂</a:t>
            </a:r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cxnSp>
        <p:nvCxnSpPr>
          <p:cNvPr id="59" name="Прямая соединительная линия 58"/>
          <p:cNvCxnSpPr>
            <a:stCxn id="34" idx="4"/>
          </p:cNvCxnSpPr>
          <p:nvPr/>
        </p:nvCxnSpPr>
        <p:spPr>
          <a:xfrm rot="5400000">
            <a:off x="7375943" y="2768198"/>
            <a:ext cx="1285883" cy="35719"/>
          </a:xfrm>
          <a:prstGeom prst="line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5393539" y="4536289"/>
            <a:ext cx="2071699" cy="1588"/>
          </a:xfrm>
          <a:prstGeom prst="line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000760" y="2786058"/>
            <a:ext cx="638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3600" b="1" i="1" dirty="0" smtClean="0">
                <a:solidFill>
                  <a:srgbClr val="002060"/>
                </a:solidFill>
                <a:latin typeface="Constantia"/>
              </a:rPr>
              <a:t>₃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643834" y="3357562"/>
            <a:ext cx="638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3600" b="1" i="1" dirty="0" smtClean="0">
                <a:solidFill>
                  <a:srgbClr val="002060"/>
                </a:solidFill>
                <a:latin typeface="Constantia"/>
              </a:rPr>
              <a:t>₄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4429124" y="2071678"/>
            <a:ext cx="3571900" cy="1588"/>
          </a:xfrm>
          <a:prstGeom prst="line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4429124" y="5715016"/>
            <a:ext cx="1857388" cy="1588"/>
          </a:xfrm>
          <a:prstGeom prst="line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429124" y="1928802"/>
            <a:ext cx="1109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f(x</a:t>
            </a:r>
            <a:r>
              <a:rPr lang="en-US" sz="3200" b="1" i="1" dirty="0" smtClean="0">
                <a:solidFill>
                  <a:srgbClr val="002060"/>
                </a:solidFill>
                <a:latin typeface="Constantia"/>
              </a:rPr>
              <a:t>₄</a:t>
            </a:r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286116" y="5357826"/>
            <a:ext cx="1109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f(x</a:t>
            </a:r>
            <a:r>
              <a:rPr lang="en-US" sz="3200" b="1" i="1" dirty="0" smtClean="0">
                <a:solidFill>
                  <a:srgbClr val="002060"/>
                </a:solidFill>
                <a:latin typeface="Constantia"/>
              </a:rPr>
              <a:t>₃</a:t>
            </a:r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072330" y="4643446"/>
            <a:ext cx="1417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3600" b="1" i="1" dirty="0">
                <a:solidFill>
                  <a:srgbClr val="002060"/>
                </a:solidFill>
                <a:latin typeface="Georgia" pitchFamily="18" charset="0"/>
              </a:rPr>
              <a:t>₄</a:t>
            </a:r>
            <a:r>
              <a:rPr lang="en-US" sz="3600" b="1" i="1" dirty="0" smtClean="0">
                <a:solidFill>
                  <a:srgbClr val="002060"/>
                </a:solidFill>
                <a:latin typeface="Georgia" pitchFamily="18" charset="0"/>
              </a:rPr>
              <a:t>&gt;x</a:t>
            </a:r>
            <a:r>
              <a:rPr lang="en-US" sz="3600" b="1" i="1" dirty="0">
                <a:solidFill>
                  <a:srgbClr val="002060"/>
                </a:solidFill>
                <a:latin typeface="Georgia" pitchFamily="18" charset="0"/>
              </a:rPr>
              <a:t>₃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500826" y="5643578"/>
            <a:ext cx="2291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f(x</a:t>
            </a:r>
            <a:r>
              <a:rPr lang="en-US" sz="3200" b="1" i="1" dirty="0" smtClean="0">
                <a:solidFill>
                  <a:srgbClr val="002060"/>
                </a:solidFill>
                <a:latin typeface="Constantia"/>
              </a:rPr>
              <a:t>₃</a:t>
            </a:r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)&gt;f(x</a:t>
            </a:r>
            <a:r>
              <a:rPr lang="en-US" sz="3200" b="1" i="1" dirty="0">
                <a:solidFill>
                  <a:srgbClr val="002060"/>
                </a:solidFill>
                <a:latin typeface="Constantia"/>
              </a:rPr>
              <a:t>₄</a:t>
            </a:r>
            <a:r>
              <a:rPr lang="en-US" sz="3200" b="1" i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000"/>
                            </p:stCondLst>
                            <p:childTnLst>
                              <p:par>
                                <p:cTn id="10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000"/>
                            </p:stCondLst>
                            <p:childTnLst>
                              <p:par>
                                <p:cTn id="1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7" grpId="0"/>
      <p:bldP spid="38" grpId="0"/>
      <p:bldP spid="43" grpId="0"/>
      <p:bldP spid="44" grpId="0" animBg="1"/>
      <p:bldP spid="56" grpId="0"/>
      <p:bldP spid="57" grpId="0"/>
      <p:bldP spid="58" grpId="0"/>
      <p:bldP spid="62" grpId="0"/>
      <p:bldP spid="63" grpId="0"/>
      <p:bldP spid="68" grpId="0"/>
      <p:bldP spid="69" grpId="0"/>
      <p:bldP spid="70" grpId="0"/>
      <p:bldP spid="7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985</TotalTime>
  <Words>643</Words>
  <Application>Microsoft Office PowerPoint</Application>
  <PresentationFormat>Экран (4:3)</PresentationFormat>
  <Paragraphs>114</Paragraphs>
  <Slides>13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Справедливость</vt:lpstr>
      <vt:lpstr>Формула</vt:lpstr>
      <vt:lpstr>Исследование функций на монотонность.</vt:lpstr>
      <vt:lpstr>Слайд 2</vt:lpstr>
      <vt:lpstr>Слайд 3</vt:lpstr>
      <vt:lpstr>Слайд 4</vt:lpstr>
      <vt:lpstr>Слайд 5</vt:lpstr>
      <vt:lpstr>По графикам определите какая перед вами функция: возрастающая или убывающая.</vt:lpstr>
      <vt:lpstr>Определения понятий  возрастания и убывания функций. Функция возрастает, если большему значению  аргумента соответствует большее значение   функции. Функция убывает, если большему значению  аргумента соответствует меньшее значение  функции.  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функций на монотонность.</dc:title>
  <dc:creator>Admin</dc:creator>
  <cp:lastModifiedBy>Майами</cp:lastModifiedBy>
  <cp:revision>88</cp:revision>
  <dcterms:created xsi:type="dcterms:W3CDTF">2010-05-01T15:44:14Z</dcterms:created>
  <dcterms:modified xsi:type="dcterms:W3CDTF">2022-11-13T13:13:31Z</dcterms:modified>
</cp:coreProperties>
</file>