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85" r:id="rId3"/>
    <p:sldId id="275" r:id="rId4"/>
    <p:sldId id="257" r:id="rId5"/>
    <p:sldId id="264" r:id="rId6"/>
    <p:sldId id="258" r:id="rId7"/>
    <p:sldId id="273" r:id="rId8"/>
    <p:sldId id="260" r:id="rId9"/>
    <p:sldId id="265" r:id="rId10"/>
    <p:sldId id="261" r:id="rId11"/>
    <p:sldId id="274" r:id="rId12"/>
    <p:sldId id="269" r:id="rId13"/>
    <p:sldId id="276" r:id="rId14"/>
    <p:sldId id="277" r:id="rId15"/>
    <p:sldId id="262" r:id="rId16"/>
    <p:sldId id="278" r:id="rId17"/>
    <p:sldId id="270" r:id="rId18"/>
    <p:sldId id="279" r:id="rId19"/>
    <p:sldId id="267" r:id="rId20"/>
    <p:sldId id="281" r:id="rId21"/>
    <p:sldId id="268" r:id="rId22"/>
    <p:sldId id="282" r:id="rId23"/>
    <p:sldId id="271" r:id="rId24"/>
    <p:sldId id="263" r:id="rId25"/>
    <p:sldId id="286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F46F68-ED98-4C04-AAD0-5404AB645991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1EF05D-0FD7-4397-A8F8-4C9A8402D4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659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EF05D-0FD7-4397-A8F8-4C9A8402D4E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618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EF05D-0FD7-4397-A8F8-4C9A8402D4E2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149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8F491-9AD1-46C5-8023-1BBF317A6B0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8E7D6-0110-4456-94E5-C3CC5BB6C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86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8F491-9AD1-46C5-8023-1BBF317A6B0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8E7D6-0110-4456-94E5-C3CC5BB6C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213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8F491-9AD1-46C5-8023-1BBF317A6B0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8E7D6-0110-4456-94E5-C3CC5BB6C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323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8F491-9AD1-46C5-8023-1BBF317A6B0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8E7D6-0110-4456-94E5-C3CC5BB6C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485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8F491-9AD1-46C5-8023-1BBF317A6B0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8E7D6-0110-4456-94E5-C3CC5BB6C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262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8F491-9AD1-46C5-8023-1BBF317A6B0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8E7D6-0110-4456-94E5-C3CC5BB6C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152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8F491-9AD1-46C5-8023-1BBF317A6B0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8E7D6-0110-4456-94E5-C3CC5BB6C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217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8F491-9AD1-46C5-8023-1BBF317A6B0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8E7D6-0110-4456-94E5-C3CC5BB6C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258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8F491-9AD1-46C5-8023-1BBF317A6B0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8E7D6-0110-4456-94E5-C3CC5BB6C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890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8F491-9AD1-46C5-8023-1BBF317A6B0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8E7D6-0110-4456-94E5-C3CC5BB6C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92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8F491-9AD1-46C5-8023-1BBF317A6B0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8E7D6-0110-4456-94E5-C3CC5BB6C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957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8F491-9AD1-46C5-8023-1BBF317A6B08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8E7D6-0110-4456-94E5-C3CC5BB6C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909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3677" y="398207"/>
            <a:ext cx="10004323" cy="811162"/>
          </a:xfrm>
        </p:spPr>
        <p:txBody>
          <a:bodyPr>
            <a:normAutofit/>
          </a:bodyPr>
          <a:lstStyle/>
          <a:p>
            <a:r>
              <a:rPr lang="ru-RU" sz="1100" b="1" dirty="0" smtClean="0"/>
              <a:t>ГБДОУ</a:t>
            </a:r>
            <a:r>
              <a:rPr lang="ru-RU" sz="1100" dirty="0" smtClean="0"/>
              <a:t> </a:t>
            </a:r>
            <a:r>
              <a:rPr lang="ru-RU" sz="1100" b="1" dirty="0" smtClean="0"/>
              <a:t>детский</a:t>
            </a:r>
            <a:r>
              <a:rPr lang="ru-RU" sz="1100" dirty="0" smtClean="0"/>
              <a:t> </a:t>
            </a:r>
            <a:r>
              <a:rPr lang="ru-RU" sz="1100" b="1" dirty="0" smtClean="0"/>
              <a:t>сад</a:t>
            </a:r>
            <a:r>
              <a:rPr lang="ru-RU" sz="1100" dirty="0" smtClean="0"/>
              <a:t> </a:t>
            </a:r>
            <a:r>
              <a:rPr lang="ru-RU" sz="1100" b="1" dirty="0" smtClean="0"/>
              <a:t>№</a:t>
            </a:r>
            <a:r>
              <a:rPr lang="ru-RU" sz="1100" dirty="0" smtClean="0"/>
              <a:t> </a:t>
            </a:r>
            <a:r>
              <a:rPr lang="ru-RU" sz="1100" b="1" dirty="0" smtClean="0"/>
              <a:t>11</a:t>
            </a:r>
            <a:r>
              <a:rPr lang="ru-RU" sz="1100" dirty="0" smtClean="0"/>
              <a:t> </a:t>
            </a:r>
            <a:r>
              <a:rPr lang="ru-RU" sz="1100" b="1" dirty="0" smtClean="0"/>
              <a:t>Выборгского</a:t>
            </a:r>
            <a:r>
              <a:rPr lang="ru-RU" sz="1100" dirty="0" smtClean="0"/>
              <a:t> </a:t>
            </a:r>
            <a:r>
              <a:rPr lang="ru-RU" sz="1100" b="1" dirty="0" smtClean="0"/>
              <a:t>района</a:t>
            </a:r>
            <a:r>
              <a:rPr lang="ru-RU" sz="1100" dirty="0" smtClean="0"/>
              <a:t> г. </a:t>
            </a:r>
            <a:r>
              <a:rPr lang="ru-RU" sz="1100" b="1" dirty="0" smtClean="0"/>
              <a:t>Санкт-Петербурга</a:t>
            </a:r>
            <a:endParaRPr lang="ru-RU" sz="11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623527"/>
            <a:ext cx="9144000" cy="4800133"/>
          </a:xfrm>
          <a:ln>
            <a:solidFill>
              <a:srgbClr val="002060"/>
            </a:solidFill>
          </a:ln>
          <a:effectLst>
            <a:softEdge rad="63500"/>
          </a:effectLst>
        </p:spPr>
        <p:txBody>
          <a:bodyPr>
            <a:normAutofit fontScale="77500" lnSpcReduction="20000"/>
          </a:bodyPr>
          <a:lstStyle/>
          <a:p>
            <a:r>
              <a:rPr lang="ru-RU" sz="3200" dirty="0" smtClean="0"/>
              <a:t>Презентация методического пособия</a:t>
            </a:r>
          </a:p>
          <a:p>
            <a:r>
              <a:rPr lang="ru-RU" sz="9000" dirty="0" err="1" smtClean="0">
                <a:ln>
                  <a:solidFill>
                    <a:schemeClr val="accent1">
                      <a:shade val="50000"/>
                    </a:schemeClr>
                  </a:solidFill>
                </a:ln>
                <a:noFill/>
                <a:effectLst>
                  <a:glow rad="165100">
                    <a:srgbClr val="002060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Ковролинография</a:t>
            </a:r>
            <a:r>
              <a:rPr lang="ru-RU" sz="9000" dirty="0" smtClean="0">
                <a:ln>
                  <a:solidFill>
                    <a:schemeClr val="accent1">
                      <a:shade val="50000"/>
                    </a:schemeClr>
                  </a:solidFill>
                </a:ln>
                <a:noFill/>
                <a:effectLst>
                  <a:glow rad="165100">
                    <a:srgbClr val="002060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ru-RU" sz="6700" dirty="0" smtClean="0">
                <a:ln>
                  <a:solidFill>
                    <a:schemeClr val="accent1">
                      <a:shade val="50000"/>
                    </a:schemeClr>
                  </a:solidFill>
                </a:ln>
                <a:noFill/>
                <a:effectLst>
                  <a:glow rad="165100">
                    <a:srgbClr val="002060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как  метод  разностороннего   развития  детей   раннего возраста» (2-3 года)</a:t>
            </a:r>
          </a:p>
          <a:p>
            <a:endParaRPr lang="ru-RU" sz="3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/>
              <a:t> </a:t>
            </a:r>
            <a:endParaRPr lang="ru-RU" dirty="0"/>
          </a:p>
          <a:p>
            <a:r>
              <a:rPr lang="ru-RU" sz="1800" b="1" dirty="0" smtClean="0">
                <a:solidFill>
                  <a:srgbClr val="002060"/>
                </a:solidFill>
              </a:rPr>
              <a:t>Воспитатель:  Т.Л. Терехова</a:t>
            </a:r>
            <a:endParaRPr lang="ru-RU" sz="1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83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0335" y="274320"/>
            <a:ext cx="4778478" cy="6201125"/>
          </a:xfrm>
        </p:spPr>
      </p:pic>
      <p:sp>
        <p:nvSpPr>
          <p:cNvPr id="6" name="TextBox 5"/>
          <p:cNvSpPr txBox="1"/>
          <p:nvPr/>
        </p:nvSpPr>
        <p:spPr>
          <a:xfrm>
            <a:off x="0" y="274319"/>
            <a:ext cx="3900196" cy="7504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Сезонное дерево: ОСЕНЬ</a:t>
            </a:r>
          </a:p>
          <a:p>
            <a:pPr>
              <a:lnSpc>
                <a:spcPts val="2000"/>
              </a:lnSpc>
            </a:pPr>
            <a:r>
              <a:rPr lang="ru-RU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  «Листочки</a:t>
            </a:r>
            <a:r>
              <a:rPr lang="ru-RU" sz="2200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»</a:t>
            </a:r>
          </a:p>
          <a:p>
            <a:pPr>
              <a:lnSpc>
                <a:spcPts val="2000"/>
              </a:lnSpc>
            </a:pPr>
            <a:r>
              <a:rPr lang="ru-RU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(Раздаем детям листочки)</a:t>
            </a:r>
          </a:p>
          <a:p>
            <a:pPr>
              <a:lnSpc>
                <a:spcPts val="2000"/>
              </a:lnSpc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Я сегодня шла в детский сад и нашла листочек. Он рассказал мне историю.</a:t>
            </a:r>
          </a:p>
          <a:p>
            <a:pPr>
              <a:lnSpc>
                <a:spcPts val="2000"/>
              </a:lnSpc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 одном лесу жил-был листочек. Весело он качался на веточке, радовался солнышку. Но пришла осень. Настал холод,  подул сильный-сильный ветер.  И листочек оторвался от веточки и прилетел к нам в детский  сад. </a:t>
            </a:r>
          </a:p>
          <a:p>
            <a:pPr>
              <a:lnSpc>
                <a:spcPts val="2000"/>
              </a:lnSpc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Посмотрите, какой он грустный. Плохо ему без друзей. На веточке он качался вместе со своими друзьями-листочками. </a:t>
            </a:r>
          </a:p>
          <a:p>
            <a:pPr>
              <a:lnSpc>
                <a:spcPts val="2000"/>
              </a:lnSpc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-А где живут у нас листочки?</a:t>
            </a:r>
          </a:p>
          <a:p>
            <a:pPr>
              <a:lnSpc>
                <a:spcPts val="2000"/>
              </a:lnSpc>
            </a:pP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-В лесу на дереве.</a:t>
            </a:r>
          </a:p>
          <a:p>
            <a:pPr algn="just">
              <a:lnSpc>
                <a:spcPts val="1800"/>
              </a:lnSpc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-Поможем листочку 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вернуться к друзьям?</a:t>
            </a:r>
          </a:p>
          <a:p>
            <a:pPr algn="just">
              <a:lnSpc>
                <a:spcPts val="1800"/>
              </a:lnSpc>
            </a:pP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-Да!</a:t>
            </a:r>
          </a:p>
          <a:p>
            <a:pPr>
              <a:lnSpc>
                <a:spcPts val="2000"/>
              </a:lnSpc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68813" y="495546"/>
            <a:ext cx="3392129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ru-RU" sz="21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</a:t>
            </a: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Давайте отправимся в лес.  (Стишок: В лес осенний мы пришли, Листья жёлтые нашли. Под ногами шелестят. И летят, летят, летят.).</a:t>
            </a:r>
          </a:p>
          <a:p>
            <a:pPr>
              <a:lnSpc>
                <a:spcPts val="1800"/>
              </a:lnSpc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-Наш листочек обрадовался, что встретил своих друзей. Посадим его на веточку?</a:t>
            </a:r>
          </a:p>
          <a:p>
            <a:pPr algn="just">
              <a:lnSpc>
                <a:spcPts val="1800"/>
              </a:lnSpc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-Да!</a:t>
            </a:r>
          </a:p>
          <a:p>
            <a:pPr algn="just">
              <a:lnSpc>
                <a:spcPts val="1800"/>
              </a:lnSpc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-А сейчас давайте посадим на веточки друзей листочка? Нарядим дерево в осенний наряд?</a:t>
            </a:r>
          </a:p>
          <a:p>
            <a:pPr algn="just">
              <a:lnSpc>
                <a:spcPts val="1800"/>
              </a:lnSpc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-Да!  (Дети  крепят свои листочки на дерево).</a:t>
            </a:r>
          </a:p>
          <a:p>
            <a:pPr algn="just">
              <a:lnSpc>
                <a:spcPts val="1800"/>
              </a:lnSpc>
            </a:pP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</a:t>
            </a: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Какой красивый наряд из листьев вы сделали! </a:t>
            </a:r>
          </a:p>
          <a:p>
            <a:pPr algn="just">
              <a:lnSpc>
                <a:spcPts val="1800"/>
              </a:lnSpc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-А сейчас давайте прикрепим на дерево красные яблочки?!</a:t>
            </a:r>
          </a:p>
          <a:p>
            <a:pPr algn="just">
              <a:lnSpc>
                <a:spcPts val="1800"/>
              </a:lnSpc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-Да! Дети крепят яблоки.</a:t>
            </a:r>
          </a:p>
          <a:p>
            <a:pPr algn="just">
              <a:lnSpc>
                <a:spcPts val="1800"/>
              </a:lnSpc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-Какое красивое осеннее дерево у вас получилось!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16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49289" y="130630"/>
            <a:ext cx="5990253" cy="638213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ts val="1600"/>
              </a:lnSpc>
            </a:pPr>
            <a:r>
              <a:rPr lang="ru-RU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 «Собери осеннее дерево»</a:t>
            </a:r>
          </a:p>
          <a:p>
            <a:pPr>
              <a:lnSpc>
                <a:spcPts val="1600"/>
              </a:lnSpc>
            </a:pPr>
            <a:r>
              <a:rPr lang="ru-RU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 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-Ребята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к нам в дверь кто-то стучит. Посмотрите – это зайка. Он принес нам посылку. Давайте ее откроем и посмотрим, что в ней? (Воспитатель достает макет дерева). Смотрите, у дерева есть ствол, ветви, листья, и 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корень, который 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находится в земле. Давайте на </a:t>
            </a:r>
            <a:r>
              <a:rPr lang="ru-RU" sz="22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ковролинографе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вместе выложим дерево (дети 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выкладывают дерево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). </a:t>
            </a:r>
            <a:endParaRPr lang="ru-RU" sz="2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ts val="1600"/>
              </a:lnSpc>
            </a:pP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-Ребята! Давайте повторим из чего состоит дерево? Дети рассказывают.</a:t>
            </a:r>
          </a:p>
          <a:p>
            <a:pPr>
              <a:lnSpc>
                <a:spcPts val="1800"/>
              </a:lnSpc>
            </a:pPr>
            <a:r>
              <a:rPr lang="ru-RU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 «Собери по образцу»</a:t>
            </a:r>
          </a:p>
          <a:p>
            <a:pPr>
              <a:lnSpc>
                <a:spcPts val="1800"/>
              </a:lnSpc>
            </a:pP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-Детки! У нас есть осеннее дерево, на котором листики и яблоки пока только на одной половине дерева. Кто может прикрепить листики и яблоки на другой половине дерева?</a:t>
            </a: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 «Ёжик и яблоки»</a:t>
            </a: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-Детки! Посмотрите, кто пришел к нам в гости? </a:t>
            </a: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-Ёжик!</a:t>
            </a: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-Детки! Ёжик не может достать яблоки с дерева. Давайте поможем ёжику? Достанем для него яблочки с дерева?!</a:t>
            </a: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-Давайте  (дети открепляют яблоки от дерева и крепят на ёжика.</a:t>
            </a: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-Молодцы! Ёжик вам очень благодарен. Он спешит отнести яблочки домой и накормить ежат. Отпустим его?</a:t>
            </a: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-Да!  До свидания , ёжик!</a:t>
            </a:r>
          </a:p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39542" y="391886"/>
            <a:ext cx="5915608" cy="5915607"/>
          </a:xfrm>
        </p:spPr>
      </p:pic>
    </p:spTree>
    <p:extLst>
      <p:ext uri="{BB962C8B-B14F-4D97-AF65-F5344CB8AC3E}">
        <p14:creationId xmlns:p14="http://schemas.microsoft.com/office/powerpoint/2010/main" val="359472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79917"/>
            <a:ext cx="5324168" cy="6574844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ts val="1500"/>
              </a:lnSpc>
            </a:pPr>
            <a:r>
              <a:rPr lang="ru-RU" sz="8000" b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Сезонное дерево: ЗИМА</a:t>
            </a:r>
          </a:p>
          <a:p>
            <a:pPr>
              <a:lnSpc>
                <a:spcPts val="2000"/>
              </a:lnSpc>
              <a:spcBef>
                <a:spcPts val="0"/>
              </a:spcBef>
            </a:pPr>
            <a:r>
              <a:rPr lang="ru-RU" sz="8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Игра «Приметы зимы»</a:t>
            </a:r>
          </a:p>
          <a:p>
            <a:pPr>
              <a:lnSpc>
                <a:spcPts val="2000"/>
              </a:lnSpc>
              <a:spcBef>
                <a:spcPts val="0"/>
              </a:spcBef>
            </a:pPr>
            <a:r>
              <a:rPr lang="ru-RU" sz="55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</a:t>
            </a:r>
            <a:r>
              <a:rPr lang="ru-RU" sz="7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Детки! К нам в гости пришел кот Василий. Мы с ним уже знакомы. Давайте с ним поздороваемся? -Василий! Почему ты такой грустный?    Ребята! Василий говорит, что  всю зиму  он греется на печке. Он не знает, что происходит на улице зимой. Давайте покажем Василию как наступает зима и  что происходит на улице зимой?</a:t>
            </a:r>
          </a:p>
          <a:p>
            <a:pPr>
              <a:lnSpc>
                <a:spcPts val="2000"/>
              </a:lnSpc>
              <a:spcBef>
                <a:spcPts val="0"/>
              </a:spcBef>
            </a:pPr>
            <a:r>
              <a:rPr lang="ru-RU" sz="7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-Давайте!</a:t>
            </a:r>
          </a:p>
          <a:p>
            <a:pPr>
              <a:lnSpc>
                <a:spcPts val="2000"/>
              </a:lnSpc>
              <a:spcBef>
                <a:spcPts val="0"/>
              </a:spcBef>
            </a:pPr>
            <a:r>
              <a:rPr lang="ru-RU" sz="7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Зимой на улице холодно или тепло? (Холодно)</a:t>
            </a:r>
          </a:p>
          <a:p>
            <a:pPr>
              <a:lnSpc>
                <a:spcPts val="2000"/>
              </a:lnSpc>
              <a:spcBef>
                <a:spcPts val="0"/>
              </a:spcBef>
            </a:pPr>
            <a:r>
              <a:rPr lang="ru-RU" sz="7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Правильно! А  на деревьях есть листики?</a:t>
            </a:r>
          </a:p>
          <a:p>
            <a:pPr>
              <a:lnSpc>
                <a:spcPts val="2000"/>
              </a:lnSpc>
              <a:spcBef>
                <a:spcPts val="0"/>
              </a:spcBef>
            </a:pPr>
            <a:r>
              <a:rPr lang="ru-RU" sz="7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-Нет!</a:t>
            </a:r>
          </a:p>
          <a:p>
            <a:pPr>
              <a:lnSpc>
                <a:spcPts val="2000"/>
              </a:lnSpc>
              <a:spcBef>
                <a:spcPts val="0"/>
              </a:spcBef>
            </a:pPr>
            <a:r>
              <a:rPr lang="ru-RU" sz="7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-Правильно. Подул холодный ветер и сорвал все листики с деревьев. Листики упали на землю.  Рома, Максим, Дамир! Давайте  покажем,  как ветер сдул осенние листики?   (дети отцепляют от деревьев листики).  </a:t>
            </a:r>
          </a:p>
          <a:p>
            <a:pPr>
              <a:lnSpc>
                <a:spcPts val="2000"/>
              </a:lnSpc>
              <a:spcBef>
                <a:spcPts val="0"/>
              </a:spcBef>
            </a:pPr>
            <a:r>
              <a:rPr lang="ru-RU" sz="7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-Детки, скажите, а у ёлочки листики или иголочки?</a:t>
            </a:r>
          </a:p>
          <a:p>
            <a:pPr>
              <a:lnSpc>
                <a:spcPts val="2000"/>
              </a:lnSpc>
              <a:spcBef>
                <a:spcPts val="0"/>
              </a:spcBef>
            </a:pPr>
            <a:r>
              <a:rPr lang="ru-RU" sz="7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-Иголочки!</a:t>
            </a:r>
          </a:p>
          <a:p>
            <a:pPr>
              <a:lnSpc>
                <a:spcPts val="2000"/>
              </a:lnSpc>
              <a:spcBef>
                <a:spcPts val="0"/>
              </a:spcBef>
            </a:pPr>
            <a:r>
              <a:rPr lang="ru-RU" sz="7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-Правильно! А может ветер сдуть с дерева иголочки?</a:t>
            </a:r>
          </a:p>
          <a:p>
            <a:pPr>
              <a:lnSpc>
                <a:spcPts val="2000"/>
              </a:lnSpc>
              <a:spcBef>
                <a:spcPts val="0"/>
              </a:spcBef>
            </a:pPr>
            <a:r>
              <a:rPr lang="ru-RU" sz="7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-Нет!</a:t>
            </a:r>
          </a:p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71652" y="179917"/>
            <a:ext cx="6564838" cy="6574844"/>
          </a:xfrm>
        </p:spPr>
      </p:pic>
    </p:spTree>
    <p:extLst>
      <p:ext uri="{BB962C8B-B14F-4D97-AF65-F5344CB8AC3E}">
        <p14:creationId xmlns:p14="http://schemas.microsoft.com/office/powerpoint/2010/main" val="410014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73225" y="1"/>
            <a:ext cx="11607281" cy="6740012"/>
          </a:xfrm>
        </p:spPr>
        <p:txBody>
          <a:bodyPr>
            <a:normAutofit fontScale="62500" lnSpcReduction="20000"/>
          </a:bodyPr>
          <a:lstStyle/>
          <a:p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Сезонное дерево: ЗИМА (продолжение)</a:t>
            </a:r>
          </a:p>
          <a:p>
            <a:pPr>
              <a:lnSpc>
                <a:spcPts val="1800"/>
              </a:lnSpc>
              <a:spcBef>
                <a:spcPts val="0"/>
              </a:spcBef>
            </a:pP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-Правильно!  Ёлочки зимой остаются зелеными.  Давайте Каролина и </a:t>
            </a:r>
            <a:r>
              <a:rPr lang="ru-RU" sz="3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Есения</a:t>
            </a: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прикрепят зеленые ёлочки.  (дети крепят  елочки).</a:t>
            </a:r>
          </a:p>
          <a:p>
            <a:pPr>
              <a:lnSpc>
                <a:spcPts val="1800"/>
              </a:lnSpc>
              <a:spcBef>
                <a:spcPts val="0"/>
              </a:spcBef>
            </a:pP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-А какие животные  зимой прячутся от холода и уходят спать?</a:t>
            </a:r>
          </a:p>
          <a:p>
            <a:pPr>
              <a:lnSpc>
                <a:spcPts val="1800"/>
              </a:lnSpc>
              <a:spcBef>
                <a:spcPts val="0"/>
              </a:spcBef>
            </a:pP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-Медведь!</a:t>
            </a:r>
          </a:p>
          <a:p>
            <a:pPr>
              <a:lnSpc>
                <a:spcPts val="1800"/>
              </a:lnSpc>
              <a:spcBef>
                <a:spcPts val="0"/>
              </a:spcBef>
            </a:pP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-Правильно!  Давайте Саша уберет медведя. Мы не увидим медведя зимой. Он спрятался в берлоге. А кто еще спит всю зиму?  Он собирал осенью яблочки в саду. А когда пришла зима он спрятался в норке.</a:t>
            </a:r>
          </a:p>
          <a:p>
            <a:pPr>
              <a:lnSpc>
                <a:spcPts val="1800"/>
              </a:lnSpc>
              <a:spcBef>
                <a:spcPts val="0"/>
              </a:spcBef>
            </a:pP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-Ёжик!</a:t>
            </a:r>
          </a:p>
          <a:p>
            <a:pPr>
              <a:lnSpc>
                <a:spcPts val="1800"/>
              </a:lnSpc>
              <a:spcBef>
                <a:spcPts val="0"/>
              </a:spcBef>
            </a:pP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-Правильно! Давайте Максим уберет ёжика. Мы ёжика зимой не увидим. Он спит в норке. А кто зимой сменил серую шубку на белую. Он очень быстро бегает.</a:t>
            </a:r>
          </a:p>
          <a:p>
            <a:pPr>
              <a:lnSpc>
                <a:spcPts val="1800"/>
              </a:lnSpc>
              <a:spcBef>
                <a:spcPts val="0"/>
              </a:spcBef>
            </a:pP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-Зайчик!</a:t>
            </a:r>
          </a:p>
          <a:p>
            <a:pPr>
              <a:lnSpc>
                <a:spcPts val="1800"/>
              </a:lnSpc>
              <a:spcBef>
                <a:spcPts val="0"/>
              </a:spcBef>
            </a:pP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-Правильно! Молодцы! Давайте Вова найдет белого зайчика и закрепит его на картинке</a:t>
            </a:r>
            <a:r>
              <a:rPr lang="ru-RU" sz="3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>
              <a:lnSpc>
                <a:spcPts val="1800"/>
              </a:lnSpc>
              <a:spcBef>
                <a:spcPts val="0"/>
              </a:spcBef>
            </a:pPr>
            <a:r>
              <a:rPr lang="ru-RU" sz="3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-Дети! А кто еще зимой не спит? Он ходит в рыжей шубке? (Лиса). Давайте Лаура прикрепит лисичку.</a:t>
            </a:r>
            <a:endParaRPr lang="ru-RU" sz="3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ts val="1800"/>
              </a:lnSpc>
              <a:spcBef>
                <a:spcPts val="0"/>
              </a:spcBef>
            </a:pP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Дети!  хочу загадать вам загадку о том, что  ещё бывает зимой</a:t>
            </a:r>
          </a:p>
          <a:p>
            <a:pPr>
              <a:lnSpc>
                <a:spcPts val="1800"/>
              </a:lnSpc>
              <a:spcBef>
                <a:spcPts val="0"/>
              </a:spcBef>
            </a:pP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Белый, пушистый</a:t>
            </a:r>
            <a:r>
              <a:rPr lang="ru-RU" sz="3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В </a:t>
            </a: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воздухе </a:t>
            </a:r>
            <a:r>
              <a:rPr lang="ru-RU" sz="3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кружится, И </a:t>
            </a: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 землю </a:t>
            </a:r>
            <a:r>
              <a:rPr lang="ru-RU" sz="3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тихо, Падает</a:t>
            </a: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ложится! (Снег)</a:t>
            </a:r>
          </a:p>
          <a:p>
            <a:pPr>
              <a:lnSpc>
                <a:spcPts val="1800"/>
              </a:lnSpc>
              <a:spcBef>
                <a:spcPts val="0"/>
              </a:spcBef>
            </a:pP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Конечно, это снег! Он падает на землю из снежных  облаков. Давайте Мирослава и Милена  найдут белые снежные облака и прикрепят их?! (Дети находят и прикрепляют).</a:t>
            </a:r>
          </a:p>
          <a:p>
            <a:pPr>
              <a:lnSpc>
                <a:spcPts val="1800"/>
              </a:lnSpc>
              <a:spcBef>
                <a:spcPts val="0"/>
              </a:spcBef>
            </a:pP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     С неба падают снежинки, Словно белые пушинки</a:t>
            </a:r>
            <a:r>
              <a:rPr lang="ru-RU" sz="3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покрывая </a:t>
            </a: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все кругом </a:t>
            </a:r>
            <a:r>
              <a:rPr lang="ru-RU" sz="3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мягким </a:t>
            </a: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бархатным ковром.</a:t>
            </a:r>
          </a:p>
          <a:p>
            <a:pPr>
              <a:lnSpc>
                <a:spcPts val="1800"/>
              </a:lnSpc>
              <a:spcBef>
                <a:spcPts val="0"/>
              </a:spcBef>
            </a:pP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Давайте Милана, Мирослава, Ева найдут снежинки и прикрепят их. (дети крепят).</a:t>
            </a:r>
          </a:p>
          <a:p>
            <a:pPr>
              <a:lnSpc>
                <a:spcPts val="1800"/>
              </a:lnSpc>
              <a:spcBef>
                <a:spcPts val="0"/>
              </a:spcBef>
            </a:pP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-Какого цвета снег? (Белого)</a:t>
            </a:r>
          </a:p>
          <a:p>
            <a:pPr>
              <a:lnSpc>
                <a:spcPts val="1800"/>
              </a:lnSpc>
              <a:spcBef>
                <a:spcPts val="0"/>
              </a:spcBef>
            </a:pP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-Правильно, снег белый.    Всё кругом белым-бело,  Много снега намело.</a:t>
            </a:r>
          </a:p>
          <a:p>
            <a:pPr>
              <a:lnSpc>
                <a:spcPts val="1800"/>
              </a:lnSpc>
              <a:spcBef>
                <a:spcPts val="0"/>
              </a:spcBef>
            </a:pP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 еще какой снег? (Холодный, легкий, пушистый)</a:t>
            </a:r>
          </a:p>
          <a:p>
            <a:pPr>
              <a:lnSpc>
                <a:spcPts val="1800"/>
              </a:lnSpc>
              <a:spcBef>
                <a:spcPts val="0"/>
              </a:spcBef>
            </a:pP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-Посмотри Василий!   Дети рассказали тебе и показали как приходит зима.  Василий говорит, что ему очень понравилось. Он благодарит вас всех. А сейчас он пойдет на печку спать. А мы пойдем рисовать зиму. Согласны?!  </a:t>
            </a:r>
          </a:p>
          <a:p>
            <a:endParaRPr lang="ru-RU" sz="2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95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6612" y="132735"/>
            <a:ext cx="4857336" cy="654798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ЗИМА: НОВЫЙ ГОД</a:t>
            </a:r>
          </a:p>
          <a:p>
            <a:r>
              <a:rPr lang="ru-RU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 «Наряди ёлку»</a:t>
            </a:r>
          </a:p>
          <a:p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-Детки! К нам в гости пришла ёлочка. Давайте с ней поздороваемся!!  Она рада нас видеть, но она немного грустит.   Скоро праздник, а у неё пока  нет украшений. Давайте поможем ёлочке и украсим её к празднику?! Давайте повесим на ёлочку сначала только красные игрушки. Каждый из деток возьмет одно украшение и  подарит ёлочке.   А сейчас давайте выберем только жёлтые игрушки и т.д.</a:t>
            </a:r>
          </a:p>
          <a:p>
            <a:r>
              <a:rPr lang="ru-RU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Игра «Собери друзей»</a:t>
            </a:r>
          </a:p>
          <a:p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Ребята! Посмотрите какая у нас красивая ёлочка. Вам нравится?  Скоро праздник. И ёлочка хочет собрать друзей.  Давайте поможем ёлочке и приведем к ней на праздник друзей.   Пусть каждый из вас возьмет и приведет друга – выберет  любимое животное или героя, посадит его возле ёлочки и немного расскажет  про своего героя.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25961" y="132735"/>
            <a:ext cx="7093974" cy="6547983"/>
          </a:xfrm>
        </p:spPr>
      </p:pic>
    </p:spTree>
    <p:extLst>
      <p:ext uri="{BB962C8B-B14F-4D97-AF65-F5344CB8AC3E}">
        <p14:creationId xmlns:p14="http://schemas.microsoft.com/office/powerpoint/2010/main" val="85026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30629" y="0"/>
            <a:ext cx="4665306" cy="6857999"/>
          </a:xfrm>
        </p:spPr>
        <p:txBody>
          <a:bodyPr>
            <a:normAutofit fontScale="62500" lnSpcReduction="2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Сезонное дерево: ВЕСНА</a:t>
            </a:r>
          </a:p>
          <a:p>
            <a:pPr>
              <a:lnSpc>
                <a:spcPts val="1700"/>
              </a:lnSpc>
              <a:spcBef>
                <a:spcPts val="0"/>
              </a:spcBef>
            </a:pPr>
            <a:r>
              <a:rPr lang="ru-RU" sz="29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Игра «Приметы весны»</a:t>
            </a:r>
          </a:p>
          <a:p>
            <a:pPr>
              <a:lnSpc>
                <a:spcPts val="1700"/>
              </a:lnSpc>
              <a:spcBef>
                <a:spcPts val="0"/>
              </a:spcBef>
            </a:pP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Ребята, я вам сейчас загадаю загадку, а вы догадайтесь, о каком времени года мы будем с вами сегодня говорить? Приходит всегда с добром, в</a:t>
            </a:r>
            <a:r>
              <a:rPr lang="ru-RU" sz="3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еет теплом; светом </a:t>
            </a: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солнечным красна, а</a:t>
            </a:r>
            <a:r>
              <a:rPr lang="ru-RU" sz="3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зовут её   (весна). Правильно!  Сегодня к нам пришел Мишка. Он проснулся, потому что стало тепло и он не может больше спать. Вышел мишка из берлоги и не узнает лес.  Что случилось? Давайте объясним Мишке, что в лесу происходит весной?</a:t>
            </a:r>
          </a:p>
          <a:p>
            <a:pPr>
              <a:lnSpc>
                <a:spcPts val="1700"/>
              </a:lnSpc>
              <a:spcBef>
                <a:spcPts val="0"/>
              </a:spcBef>
            </a:pP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Каким весной становится небо? (Голубое, светлое, безоблачное).</a:t>
            </a:r>
          </a:p>
          <a:p>
            <a:pPr>
              <a:lnSpc>
                <a:spcPts val="1700"/>
              </a:lnSpc>
              <a:spcBef>
                <a:spcPts val="0"/>
              </a:spcBef>
            </a:pP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А солнце? (Тёплое, яркое, ласковое, весеннее). Давайте Лаура прикрепит солнышко.</a:t>
            </a:r>
          </a:p>
          <a:p>
            <a:pPr>
              <a:lnSpc>
                <a:spcPts val="1700"/>
              </a:lnSpc>
              <a:spcBef>
                <a:spcPts val="0"/>
              </a:spcBef>
            </a:pP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Солнышко начинает греть </a:t>
            </a:r>
            <a:r>
              <a:rPr lang="ru-RU" sz="3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сильно-сильно. Снег </a:t>
            </a:r>
            <a:r>
              <a:rPr lang="ru-RU" sz="3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начинает таять, текут ручьи.   А что происходит с деревьями? (На них появляются почки). И на больших и на маленьких деревьях распускаются молодые зелёные листочки.    Давайте  Дима, Дамир, Вова и Максим прикрепят листочки к деревьям.    Какие листочки? (зеленые).</a:t>
            </a:r>
          </a:p>
          <a:p>
            <a:pPr>
              <a:lnSpc>
                <a:spcPts val="1800"/>
              </a:lnSpc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95935" y="216018"/>
            <a:ext cx="7253497" cy="6459101"/>
          </a:xfrm>
        </p:spPr>
      </p:pic>
    </p:spTree>
    <p:extLst>
      <p:ext uri="{BB962C8B-B14F-4D97-AF65-F5344CB8AC3E}">
        <p14:creationId xmlns:p14="http://schemas.microsoft.com/office/powerpoint/2010/main" val="318182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"/>
            <a:ext cx="6008914" cy="685800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ts val="1700"/>
              </a:lnSpc>
              <a:spcBef>
                <a:spcPts val="0"/>
              </a:spcBef>
            </a:pP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Появляются первые весенние цветы. Как они называются?   (Подснежники).Давайте Мирослава и Ева прикрепят цветы. </a:t>
            </a:r>
          </a:p>
          <a:p>
            <a:pPr>
              <a:lnSpc>
                <a:spcPts val="1700"/>
              </a:lnSpc>
              <a:spcBef>
                <a:spcPts val="0"/>
              </a:spcBef>
            </a:pP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-Ребята, весной на улице становится так тепло, что на фруктовых деревьях появляются цветы.  Давайте Каролина, Руслан, Милена прикрепят на деревья цветы. </a:t>
            </a:r>
          </a:p>
          <a:p>
            <a:pPr>
              <a:lnSpc>
                <a:spcPts val="1700"/>
              </a:lnSpc>
              <a:spcBef>
                <a:spcPts val="0"/>
              </a:spcBef>
            </a:pP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Ребята, а ещё весной весело поют, щебечут птички, строят гнёзда. Давайте Рома, Аня и Вика прикрепят птичек.  </a:t>
            </a:r>
          </a:p>
          <a:p>
            <a:pPr>
              <a:lnSpc>
                <a:spcPts val="1700"/>
              </a:lnSpc>
              <a:spcBef>
                <a:spcPts val="0"/>
              </a:spcBef>
            </a:pP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А еще, от теплого солнца пробуждаются все-все животные, которые зимой спали. Медведи выходят из берлоги (Саша прикрепляет Мишку), из норки выходит ёжик (Дима крепит ёжика). Зайчик  из белого становится серым.</a:t>
            </a:r>
          </a:p>
          <a:p>
            <a:pPr>
              <a:lnSpc>
                <a:spcPts val="1700"/>
              </a:lnSpc>
              <a:spcBef>
                <a:spcPts val="0"/>
              </a:spcBef>
            </a:pP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-Вот, Мишка, что происходит весной.  </a:t>
            </a:r>
            <a:endParaRPr lang="ru-RU" sz="22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ts val="1700"/>
              </a:lnSpc>
              <a:spcBef>
                <a:spcPts val="0"/>
              </a:spcBef>
            </a:pPr>
            <a:r>
              <a:rPr lang="ru-RU" sz="22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 «Три кота в лесу весной»</a:t>
            </a:r>
          </a:p>
          <a:p>
            <a:pPr>
              <a:lnSpc>
                <a:spcPts val="1700"/>
              </a:lnSpc>
              <a:spcBef>
                <a:spcPts val="0"/>
              </a:spcBef>
            </a:pP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Ребята! Попали три кота в лес.  А вокруг красота! Солнце светит! Птицы поют! Все радуются!  Посмотрели котики, обрадовались, что вокруг так красиво. А говорить не могут – слов не знают. Давайте научим котиков и расскажем им про весну?! Давайте Каролина и Милана прикрепят котиков.</a:t>
            </a:r>
          </a:p>
          <a:p>
            <a:pPr>
              <a:lnSpc>
                <a:spcPts val="1700"/>
              </a:lnSpc>
              <a:spcBef>
                <a:spcPts val="0"/>
              </a:spcBef>
            </a:pP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-Шли котики, шли и пришли на цветочную поляну. Давайте  Максим, Дима и Вова прикрепим цветы и расскажем какого цвета цветы?</a:t>
            </a:r>
          </a:p>
          <a:p>
            <a:pPr>
              <a:lnSpc>
                <a:spcPts val="1700"/>
              </a:lnSpc>
              <a:spcBef>
                <a:spcPts val="0"/>
              </a:spcBef>
            </a:pP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-Услышали котики, как поют птицы. Давайте Ева, Милана прикрепим птичек и расскажем какого они цвета.</a:t>
            </a:r>
          </a:p>
          <a:p>
            <a:pPr>
              <a:lnSpc>
                <a:spcPts val="1700"/>
              </a:lnSpc>
              <a:spcBef>
                <a:spcPts val="0"/>
              </a:spcBef>
            </a:pP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-Увидели котики божьих коровок. Давайте Аня, Мирослава найдут  и прикрепят божьих коровок. Какого они цвета?</a:t>
            </a:r>
          </a:p>
          <a:p>
            <a:pPr>
              <a:lnSpc>
                <a:spcPts val="1700"/>
              </a:lnSpc>
              <a:spcBef>
                <a:spcPts val="0"/>
              </a:spcBef>
            </a:pP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-В траве увидели котики улиток. Давайте Вика, Руслан прикрепят улиток. Какого они цвета?</a:t>
            </a:r>
          </a:p>
          <a:p>
            <a:pPr>
              <a:lnSpc>
                <a:spcPts val="1700"/>
              </a:lnSpc>
              <a:spcBef>
                <a:spcPts val="0"/>
              </a:spcBef>
            </a:pP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-А над цветами порхают бабочки. Давайте  Мирослава и Максим прикрепят </a:t>
            </a:r>
            <a:r>
              <a:rPr lang="ru-RU" sz="22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бабочекк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 Какого цвета бабочки?</a:t>
            </a:r>
          </a:p>
          <a:p>
            <a:pPr>
              <a:lnSpc>
                <a:spcPts val="1700"/>
              </a:lnSpc>
              <a:spcBef>
                <a:spcPts val="0"/>
              </a:spcBef>
            </a:pP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-Ребята! Что мы увидели в лесу весной?  Что вам понравилось больше </a:t>
            </a:r>
            <a:r>
              <a:rPr lang="ru-RU" sz="22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всгего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?  Три кота вас благодарят за прогулку!</a:t>
            </a:r>
            <a:endParaRPr lang="ru-RU" sz="2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5527" y="167952"/>
            <a:ext cx="5766317" cy="6419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36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789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 настоящее время в производстве </a:t>
            </a:r>
            <a:r>
              <a:rPr lang="ru-RU" sz="2400" b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«Календарь погоды» </a:t>
            </a:r>
            <a:r>
              <a:rPr lang="ru-RU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также со съемными деталями. </a:t>
            </a:r>
            <a:endParaRPr lang="ru-RU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480" y="1106129"/>
            <a:ext cx="5222557" cy="5751871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0758" y="1106129"/>
            <a:ext cx="5917882" cy="5751871"/>
          </a:xfrm>
        </p:spPr>
      </p:pic>
    </p:spTree>
    <p:extLst>
      <p:ext uri="{BB962C8B-B14F-4D97-AF65-F5344CB8AC3E}">
        <p14:creationId xmlns:p14="http://schemas.microsoft.com/office/powerpoint/2010/main" val="241726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42596" y="335902"/>
            <a:ext cx="11111204" cy="5841061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«Календарь </a:t>
            </a:r>
            <a:r>
              <a:rPr lang="ru-RU" sz="2400" b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погоды</a:t>
            </a:r>
            <a:r>
              <a:rPr lang="ru-RU" sz="2400" b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» (продолжение)</a:t>
            </a:r>
            <a:endParaRPr lang="ru-RU" sz="24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 «Что за окном»</a:t>
            </a:r>
          </a:p>
          <a:p>
            <a:pPr marL="0" indent="0" algn="just">
              <a:buNone/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Ребята! Давайте поиграем в игру «Что я вижу за окном»? Кто хочет рассказать, что он видит за окном? (Выслушиваем ответы).  А кто хочет показать  погоду в Календаре погоды?  Подбираем картинки, крепим их к календарю  и описываем увиденное.</a:t>
            </a:r>
            <a:endParaRPr lang="ru-RU" sz="20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 «Найди осень / зиму / весну / лето»</a:t>
            </a:r>
          </a:p>
          <a:p>
            <a:pPr marL="0" indent="0" algn="just">
              <a:buNone/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Ребята! Кот Василий рассматривает наш календарь погоды. Он запутался,  когда идет снег, когда листья желтые. Давайте поможем нашему знакомому и наведем порядок в календаре погоды? Картинку про зиму – прикрепим к зиме, картинки про осень –прикрепим к осени. Согласны помочь? 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Максим  поможет Василию и прикрепит картинки про весну, Милана поможет и прикрепит картинки про зиму, а Мирослава поможет и прикрепит картинки про осень.  Кто хочет рассказать про осень? Про зиму? Про весну?  А какое время года вы больше всего любите? Почему?     Ребята, кот Василий теперь всё понял. Он говорит вам «Спасибо!».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485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72025" y="223935"/>
            <a:ext cx="7189819" cy="64008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4772025" cy="6857999"/>
          </a:xfrm>
        </p:spPr>
        <p:txBody>
          <a:bodyPr>
            <a:normAutofit/>
          </a:bodyPr>
          <a:lstStyle/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200" b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Тема: НАСЕКОМЫЕ</a:t>
            </a: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 «Лесная полянка» </a:t>
            </a: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Я 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приглашаю вас на лесную полянку. Давайте послушаем, как ожила лужайка.</a:t>
            </a: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Звучит музыка фрагментами «Полет бабочки», «Кузнечик стрекочет», «Жужжание жука»).</a:t>
            </a: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-Давайте узнаем, кто прячется на лесной полянке?</a:t>
            </a: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-Зелёная пружинка  Живет в траве густой. С травинки на травинку Он скачет день- </a:t>
            </a:r>
            <a:r>
              <a:rPr lang="ru-RU" sz="20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деньской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 Кто это? (кузнечик) </a:t>
            </a: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-Кто б подумать только мог, Что взлетит живой цветок! Из личинки лапочка! Так ведь это </a:t>
            </a:r>
            <a:r>
              <a:rPr lang="ru-RU" sz="2000" i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(Бабочка)</a:t>
            </a:r>
            <a:endParaRPr lang="ru-RU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-Это что за вертолет , Отправляется в полет. Над озерами, лугами, Над цветущими полями? (Стрекоза)</a:t>
            </a: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 -У кого вся спинка в точках?  Кто пасётся на листочках? Кого мы просим, Подняться в небо</a:t>
            </a:r>
            <a:b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 принести нам оттуда хлеба? (Божья коровка)</a:t>
            </a: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-На поляне возле елок, Дом построен из иголок. За травой не виден он, А жильцов в нем миллион.</a:t>
            </a:r>
          </a:p>
          <a:p>
            <a:pPr>
              <a:lnSpc>
                <a:spcPts val="1500"/>
              </a:lnSpc>
              <a:spcBef>
                <a:spcPts val="0"/>
              </a:spcBef>
            </a:pP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Кто же здесь трудится? </a:t>
            </a:r>
            <a:r>
              <a:rPr lang="ru-RU" sz="2000" i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(Муравьи</a:t>
            </a:r>
            <a:r>
              <a:rPr lang="ru-RU" sz="2000" i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  <a:p>
            <a:pPr>
              <a:lnSpc>
                <a:spcPts val="1500"/>
              </a:lnSpc>
              <a:spcBef>
                <a:spcPts val="0"/>
              </a:spcBef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-Деловитая хозяйка, Полетает 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над лужайкой,</a:t>
            </a:r>
          </a:p>
          <a:p>
            <a:pPr>
              <a:lnSpc>
                <a:spcPts val="1500"/>
              </a:lnSpc>
              <a:spcBef>
                <a:spcPts val="0"/>
              </a:spcBef>
            </a:pP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Похлопочет над цветком </a:t>
            </a: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Он 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поделится медком.   (Пчела</a:t>
            </a: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  <a:p>
            <a:pPr>
              <a:lnSpc>
                <a:spcPts val="1500"/>
              </a:lnSpc>
              <a:spcBef>
                <a:spcPts val="0"/>
              </a:spcBef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600"/>
              </a:lnSpc>
              <a:spcBef>
                <a:spcPts val="0"/>
              </a:spcBef>
            </a:pP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600"/>
              </a:lnSpc>
              <a:spcBef>
                <a:spcPts val="0"/>
              </a:spcBef>
            </a:pP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86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6612" y="205274"/>
            <a:ext cx="11167188" cy="6505242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ts val="2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Воспитателю, работающему с малышами 2-3 лет  нужно придавать большое значение развитию мелкой моторики пальцев рук у детей. Одновременно  с этим нужно уделять внимание сенсорному развитию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детей. А также помня о  ведущей деятельности детей  (1-3 года - предметно-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манипулятивная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3-7 лет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игровая) и доступности предметно-пространственной среды   в группе, опытным путем приходим к выводу о том, что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ковролинограф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комплекты развивающих игр из жесткого фетра помогут воспитателю групп раннего развития решить все вышеперечисленные задачи и даже больше. </a:t>
            </a:r>
          </a:p>
          <a:p>
            <a:pPr marL="0" indent="0" algn="just">
              <a:lnSpc>
                <a:spcPts val="2000"/>
              </a:lnSpc>
              <a:buNone/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Актуальность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универсальность </a:t>
            </a:r>
            <a:r>
              <a:rPr lang="ru-RU" sz="2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ковролинографии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метода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в создании условий для развития мелкой моторики, мышления, логики, памяти, воображения,  сенсорного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восприятия и развития,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речевого развития, развития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социализации  и творческих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 у детей раннего возраста.</a:t>
            </a:r>
          </a:p>
          <a:p>
            <a:pPr marL="0" indent="0" algn="just">
              <a:lnSpc>
                <a:spcPts val="18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ts val="18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ковролинографа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его использовании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 образовательной деятельности, так и в совместной деятельности со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взрослым,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режимных моментах, при ознакомлении со сказкой, самостоятельной творческой деятельности детей. 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Ковролинограф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позволяет выстраивать организованную образовательную работу с детьми фронтально, по подгруппам и индивидуально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ts val="1800"/>
              </a:lnSpc>
              <a:spcBef>
                <a:spcPts val="0"/>
              </a:spcBef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ts val="1800"/>
              </a:lnSpc>
              <a:spcBef>
                <a:spcPts val="0"/>
              </a:spcBef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Ковролинограф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имеет преимущества перед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фланелеграфом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он прочнее, долговечнее и имеет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большую силу сцепления, чем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фланель.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Ковролинограф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имеет большую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площадь, что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использовать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объектов, перемещать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по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полю, выполнять крупные коллажи / панно.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ts val="1800"/>
              </a:lnSpc>
              <a:spcBef>
                <a:spcPts val="0"/>
              </a:spcBef>
              <a:buNone/>
            </a:pP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ts val="1800"/>
              </a:lnSpc>
              <a:spcBef>
                <a:spcPts val="0"/>
              </a:spcBef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Ковролинограф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был изготовлен самостоятельно. Комплекты развивающих игр из жесткого фетра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липучках были частично изготовлены самостоятельно и частично приобретены в готовим виде.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79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95019" y="147485"/>
            <a:ext cx="7454859" cy="641554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2629" y="147486"/>
            <a:ext cx="4152390" cy="6415546"/>
          </a:xfrm>
        </p:spPr>
        <p:txBody>
          <a:bodyPr>
            <a:normAutofit/>
          </a:bodyPr>
          <a:lstStyle/>
          <a:p>
            <a:pPr>
              <a:lnSpc>
                <a:spcPts val="1700"/>
              </a:lnSpc>
              <a:spcBef>
                <a:spcPts val="0"/>
              </a:spcBef>
            </a:pPr>
            <a:r>
              <a:rPr lang="ru-RU" sz="2000" b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Тема: </a:t>
            </a:r>
            <a:r>
              <a:rPr lang="ru-RU" sz="2000" b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НАСЕКОМЫЕ (продолжение)</a:t>
            </a:r>
            <a:endParaRPr lang="ru-RU" sz="2000" b="1" dirty="0">
              <a:solidFill>
                <a:srgbClr val="00206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ts val="1700"/>
              </a:lnSpc>
              <a:spcBef>
                <a:spcPts val="0"/>
              </a:spcBef>
            </a:pPr>
            <a:endParaRPr lang="ru-RU" sz="20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ts val="1700"/>
              </a:lnSpc>
              <a:spcBef>
                <a:spcPts val="0"/>
              </a:spcBef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Давайте 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познакомимся с маленькими гостями. </a:t>
            </a:r>
          </a:p>
          <a:p>
            <a:pPr>
              <a:lnSpc>
                <a:spcPts val="1700"/>
              </a:lnSpc>
              <a:spcBef>
                <a:spcPts val="0"/>
              </a:spcBef>
            </a:pP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Как вы думаете где живет божья коровка? Дима, посади божью коровку на цветок. </a:t>
            </a: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Молодец!</a:t>
            </a:r>
            <a:endParaRPr lang="ru-RU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ts val="1700"/>
              </a:lnSpc>
              <a:spcBef>
                <a:spcPts val="0"/>
              </a:spcBef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-Где 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дом кузнечика? Милана, посади кузнечика в </a:t>
            </a: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траву.</a:t>
            </a:r>
          </a:p>
          <a:p>
            <a:pPr>
              <a:lnSpc>
                <a:spcPts val="1700"/>
              </a:lnSpc>
              <a:spcBef>
                <a:spcPts val="0"/>
              </a:spcBef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Где живут бабочки? Мирослава, посади бабочек на цветы).</a:t>
            </a:r>
          </a:p>
          <a:p>
            <a:pPr>
              <a:lnSpc>
                <a:spcPts val="1700"/>
              </a:lnSpc>
              <a:spcBef>
                <a:spcPts val="0"/>
              </a:spcBef>
            </a:pP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-Где живет стрекоза?   Саша,  посади стрекозу у озера цветок </a:t>
            </a:r>
            <a:endParaRPr lang="ru-RU" sz="20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ts val="1700"/>
              </a:lnSpc>
              <a:spcBef>
                <a:spcPts val="0"/>
              </a:spcBef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Где живут муравьи?  Максим, посади  муравьев в муравейник.  Молодцы, ребята!</a:t>
            </a:r>
          </a:p>
          <a:p>
            <a:pPr>
              <a:lnSpc>
                <a:spcPts val="1700"/>
              </a:lnSpc>
              <a:spcBef>
                <a:spcPts val="0"/>
              </a:spcBef>
            </a:pP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-Дети, а как назвать бабочку, божью коровку, кузнечика, стрекозу, муравья одним словом? (насекомые). Правильно, </a:t>
            </a: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насекомые.</a:t>
            </a:r>
          </a:p>
          <a:p>
            <a:pPr>
              <a:lnSpc>
                <a:spcPts val="1700"/>
              </a:lnSpc>
              <a:spcBef>
                <a:spcPts val="0"/>
              </a:spcBef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-Каких насекомых вы запомнили? А какие понравились вам особенно? Будем читать сказку про насекомых?</a:t>
            </a:r>
          </a:p>
          <a:p>
            <a:pPr>
              <a:lnSpc>
                <a:spcPts val="17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7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640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400" y="821094"/>
            <a:ext cx="6400799" cy="5430416"/>
          </a:xfrm>
          <a:prstGeom prst="rect">
            <a:avLst/>
          </a:prstGeo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42596" y="132735"/>
            <a:ext cx="5081572" cy="6725265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Тема:   РЫБКИ     / ОБИТАТЕЛИ ВОДЫ</a:t>
            </a:r>
          </a:p>
          <a:p>
            <a:r>
              <a:rPr lang="ru-RU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Игра «Друзья </a:t>
            </a:r>
            <a:r>
              <a:rPr lang="ru-RU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для рыбки»</a:t>
            </a:r>
            <a:endParaRPr lang="ru-RU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Сколько 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рыбок плавает в 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озере? 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Одна рыбка. Не с кем 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рыбке поиграть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Давайте запустим в озеро других рыбок, чтобы наша рыбка не была одна.</a:t>
            </a:r>
            <a:b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Дети 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крепят 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 изображению озера 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рыбок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  <a:b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Сколько рыбок стало? Много. </a:t>
            </a:r>
            <a:endParaRPr lang="ru-RU" sz="22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ru-RU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Упражнение-Описание</a:t>
            </a:r>
          </a:p>
          <a:p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-Ребята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мы с вами приплыли на самую середину синего моря. Посмотрите, Интересно кто здесь  живет? Нужно отгадать загадку, тогда и узнаем, кто здесь обитает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? В 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воде она живет — нет клюва, а клюет. Блещет в море чистом спинкой серебристой. (Рыба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).</a:t>
            </a:r>
          </a:p>
          <a:p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Давайте внимательно посмотрим на нее. Вот у рыбки туловище вытянутое, длинное, впереди голова, а сзади хвост. У рыбки всегда спинка сверху, а брюхо снизу. На спине, на брюшке и на хвосте есть плавники, а тело рыбки покрыто чешуёй.</a:t>
            </a:r>
          </a:p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223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298579"/>
            <a:ext cx="6755363" cy="6307493"/>
          </a:xfrm>
        </p:spPr>
        <p:txBody>
          <a:bodyPr>
            <a:normAutofit/>
          </a:bodyPr>
          <a:lstStyle/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-А 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для чего рыбке нужны плавники?</a:t>
            </a: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-Плавать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…</a:t>
            </a: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000" u="sng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</a:t>
            </a: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Чтобы 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двигаться. А хвостовой плавник — это основной орган движения, он выполняет роль руля, особенно при крутых поворотах</a:t>
            </a: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На 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голове у рыбки есть глаза. А зачем нам нужны глаза?</a:t>
            </a: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 Чтобы видеть.</a:t>
            </a: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-Правильно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чтобы видеть. Рыбка видит глазами все вокруг себя, так же, как и мы с вами. А что ещё есть на голове у рыбки?</a:t>
            </a: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 Рот.</a:t>
            </a: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 А для чего нужен рыбке рот?</a:t>
            </a: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-Чтобы 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есть, разговаривать.</a:t>
            </a: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-Правильно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так же как и нам с вами, для того чтобы есть и разговаривать. Ведь рыбки тоже умеют разговаривать, только очень тихо, поэтому их никто не слышит. </a:t>
            </a:r>
            <a:endParaRPr lang="ru-RU" sz="20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-А сейчас мы отпустим рыбок – они устали. Кто помнит, для чего рыбе нужны плавники  / для чего ей хвост? Вы очень хорошо выучили рыбок. Пойдемте, сделаем рыбку из пластилина?</a:t>
            </a:r>
          </a:p>
          <a:p>
            <a:pPr>
              <a:lnSpc>
                <a:spcPts val="1900"/>
              </a:lnSpc>
              <a:spcBef>
                <a:spcPts val="0"/>
              </a:spcBef>
            </a:pPr>
            <a:r>
              <a:rPr lang="ru-RU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  «Рыбка </a:t>
            </a:r>
            <a:r>
              <a:rPr lang="ru-RU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 озере»</a:t>
            </a:r>
            <a:endParaRPr lang="ru-RU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ts val="1900"/>
              </a:lnSpc>
              <a:spcBef>
                <a:spcPts val="0"/>
              </a:spcBef>
            </a:pP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Вот перед вами </a:t>
            </a: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озеро синего 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цвета — синий круг. Это будет вода для нашей рыбки. Пустите рыбку в воду — положите сверху на синий круг. Вот рыбка поплыла в самую середину. А теперь рыбка поплыла  влево. Вправо. Решила рыбка плыть по краю возле берега. Проведите рыбкой по краю круга. А теперь по краям круга выложите красивые </a:t>
            </a: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ёлочки.</a:t>
            </a:r>
            <a:endParaRPr lang="ru-RU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ts val="16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55364" y="471948"/>
            <a:ext cx="5294068" cy="6002593"/>
          </a:xfrm>
        </p:spPr>
      </p:pic>
    </p:spTree>
    <p:extLst>
      <p:ext uri="{BB962C8B-B14F-4D97-AF65-F5344CB8AC3E}">
        <p14:creationId xmlns:p14="http://schemas.microsoft.com/office/powerpoint/2010/main" val="125173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52916" y="228600"/>
            <a:ext cx="8880003" cy="642365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" y="228599"/>
            <a:ext cx="3052915" cy="6423659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Тема: ЖИВОТНЫЕ</a:t>
            </a:r>
          </a:p>
          <a:p>
            <a:r>
              <a:rPr lang="ru-RU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 «Кто живет в лесу»</a:t>
            </a:r>
          </a:p>
          <a:p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Ребята, мы попали в зоопарк. Здесь много разных животных.  Какие животные живут в лесу? Прикрепите их отдельно. Как они называются?</a:t>
            </a:r>
          </a:p>
          <a:p>
            <a:r>
              <a:rPr lang="ru-RU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 «Кто большой»</a:t>
            </a:r>
          </a:p>
          <a:p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Ребята, в зоопарке живет много разных животных. Есть большие –большие, есть маленькие. Давайте  выберем и прикрепим отдельно только больших животных. Как они называются? </a:t>
            </a:r>
            <a:endParaRPr lang="ru-RU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62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7160"/>
            <a:ext cx="10515600" cy="6543558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ts val="2100"/>
              </a:lnSpc>
              <a:spcBef>
                <a:spcPts val="0"/>
              </a:spcBef>
              <a:buNone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 образовательные занятия в виде игры на </a:t>
            </a:r>
            <a:r>
              <a:rPr lang="ru-RU" sz="3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ковролинографе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замечено, что помимо развития мелкой моторики пальцев и рук он помогает развивать:</a:t>
            </a: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-внимание</a:t>
            </a: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-мышление</a:t>
            </a: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-логику</a:t>
            </a: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-сенсорное восприятие</a:t>
            </a: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-координацию</a:t>
            </a: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-самостоятельность</a:t>
            </a: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-речь</a:t>
            </a: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-художественно-эстетические  способности</a:t>
            </a: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-навыки социализации (так как дети начинают играть совместно)</a:t>
            </a:r>
          </a:p>
          <a:p>
            <a:endParaRPr lang="ru-RU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дети стали более активны,  уверенно строят составные фигуры,  составляют «картины» . Они  не могут пока рисовать  как взрослые и </a:t>
            </a:r>
            <a:r>
              <a:rPr lang="ru-RU" sz="3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ковролинограф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них является хорошим способом самостоятельно собрать картину, в которой они являются авторами. Наши дети хорошо знают фигуры, цвета, они начали активно разговаривать, задавать вопросы, поддерживать диалог.  И в этих изменениях, думаю, есть  заслуга нашего </a:t>
            </a:r>
            <a:r>
              <a:rPr lang="ru-RU" sz="3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ковролинографа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04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98206"/>
            <a:ext cx="10515600" cy="62975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62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321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КОМПЛЕКТЫ ИГР: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38336"/>
            <a:ext cx="10515600" cy="557970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разных задач мы применяем разные виды игрушек:</a:t>
            </a:r>
          </a:p>
          <a:p>
            <a:pPr algn="just">
              <a:buFontTx/>
              <a:buChar char="-"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ягкий плоский конструктор (набор)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для изучения фигур, цвета, а также для составления многосоставных фигур;   для получения первичных математических представлений;   можно использовать как конструктор;</a:t>
            </a:r>
          </a:p>
          <a:p>
            <a:pPr algn="just">
              <a:buFontTx/>
              <a:buChar char="-"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D-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построения объемных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фигур,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сравнивания с плоскими постройками;</a:t>
            </a:r>
          </a:p>
          <a:p>
            <a:pPr algn="just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Наборы для сказок, герои мультфильмов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для показа сказок, изучения народного фольклора, для организационных моментов, для дидактических игр;</a:t>
            </a:r>
          </a:p>
          <a:p>
            <a:pPr algn="just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Сезонное дерево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Календарь погоды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для изучения 4 сезонов года и природных  изменений;</a:t>
            </a:r>
          </a:p>
          <a:p>
            <a:pPr algn="just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Животные, насекомые, птицы, рыбки, деревья, цветы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–для изучения  окружающего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мира, природы, и для дидактических игр;</a:t>
            </a:r>
          </a:p>
          <a:p>
            <a:pPr marL="0" indent="0"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304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149290" y="391885"/>
            <a:ext cx="6118775" cy="6326155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marL="0" indent="0" algn="just">
              <a:lnSpc>
                <a:spcPts val="2000"/>
              </a:lnSpc>
              <a:spcBef>
                <a:spcPts val="0"/>
              </a:spcBef>
              <a:buNone/>
            </a:pPr>
            <a:r>
              <a:rPr lang="ru-RU" sz="2000" dirty="0" err="1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Ковролинограф</a:t>
            </a:r>
            <a:r>
              <a:rPr lang="ru-RU" sz="2000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это современный вариант школьной доски, содержащий в себе неограниченные возможности. Он позволяет сделать наглядным почти любое занятие или игру</a:t>
            </a: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 marL="0" indent="0">
              <a:lnSpc>
                <a:spcPts val="2000"/>
              </a:lnSpc>
              <a:spcBef>
                <a:spcPts val="0"/>
              </a:spcBef>
              <a:buNone/>
            </a:pPr>
            <a:endParaRPr lang="ru-RU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lnSpc>
                <a:spcPts val="2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Комплекты 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игр на </a:t>
            </a:r>
            <a:r>
              <a:rPr lang="ru-RU" sz="20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ковролинографе</a:t>
            </a: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дают 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возможность проводить целенаправленные занятия по </a:t>
            </a: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разностороннему развитию  способностей: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формирование сенсорных эталонов цвета, формы, величины</a:t>
            </a: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-развитие мелкой моторики пальцев рук;</a:t>
            </a:r>
            <a:endParaRPr lang="ru-RU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-формирование 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элементарных математических </a:t>
            </a: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представлений;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-ознакомление 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 предметным миром и миром </a:t>
            </a: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природы;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-развитие речи;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-развитие художественно-эстетических способностей;</a:t>
            </a:r>
            <a:endParaRPr lang="ru-RU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ru-RU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68065" y="746448"/>
            <a:ext cx="5712440" cy="5064417"/>
          </a:xfrm>
        </p:spPr>
      </p:pic>
    </p:spTree>
    <p:extLst>
      <p:ext uri="{BB962C8B-B14F-4D97-AF65-F5344CB8AC3E}">
        <p14:creationId xmlns:p14="http://schemas.microsoft.com/office/powerpoint/2010/main" val="43612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273" y="0"/>
            <a:ext cx="11986727" cy="1690687"/>
          </a:xfrm>
        </p:spPr>
        <p:txBody>
          <a:bodyPr>
            <a:normAutofit fontScale="90000"/>
          </a:bodyPr>
          <a:lstStyle/>
          <a:p>
            <a:pPr>
              <a:lnSpc>
                <a:spcPts val="2100"/>
              </a:lnSpc>
            </a:pP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Данная презентация 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представляет собой наглядное пособие по демонстрации </a:t>
            </a:r>
            <a:r>
              <a:rPr lang="ru-RU" sz="22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ковролинографа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как  </a:t>
            </a:r>
            <a:r>
              <a:rPr lang="ru-RU" sz="2200" b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метода 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всестороннего развития по 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разным темам, которые есть в программе 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НОД 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ФГОС 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ДО  для 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детей 2-3 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лет.  Текст игр не включает цели, задачи и пр. , т.к. целью данной презентации является демонстрация  возможностей </a:t>
            </a:r>
            <a:r>
              <a:rPr lang="ru-RU" sz="22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ковролинографа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как метода для образовательных и игровых целей.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224" y="1415846"/>
            <a:ext cx="5363899" cy="5283534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5074" y="1415846"/>
            <a:ext cx="5448726" cy="528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58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193" y="223935"/>
            <a:ext cx="4672530" cy="6419461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Мягкий (плоский)  конструктор на липучках </a:t>
            </a:r>
            <a:r>
              <a:rPr lang="ru-RU" sz="2000" b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это универсальная игрушка. С помощью мягкого конструктора можно изучать геометрические фигуры (квадрат/круг/треугольник/прямоугольник), размер фигур  (большой /средний /маленький) и цвета.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 «Найди фигуры    только красного /синего / зеленого/ желтого цвета»</a:t>
            </a:r>
            <a:br>
              <a:rPr lang="ru-RU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ru-RU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 «Найди   квадраты  / круги  / треугольники»</a:t>
            </a:r>
            <a:br>
              <a:rPr lang="ru-RU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ru-RU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 «Найди  большие квадраты / круги / треугольники»</a:t>
            </a:r>
            <a:br>
              <a:rPr lang="ru-RU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ru-RU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ru-RU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 «Найди маленькие квадраты  /круги  / треугольники»</a:t>
            </a:r>
            <a:endParaRPr lang="ru-RU" sz="2000" b="1" dirty="0">
              <a:effectLst>
                <a:glow rad="127000">
                  <a:srgbClr val="002060"/>
                </a:glo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83187" y="223935"/>
            <a:ext cx="6778657" cy="6419461"/>
          </a:xfrm>
        </p:spPr>
      </p:pic>
    </p:spTree>
    <p:extLst>
      <p:ext uri="{BB962C8B-B14F-4D97-AF65-F5344CB8AC3E}">
        <p14:creationId xmlns:p14="http://schemas.microsoft.com/office/powerpoint/2010/main" val="153432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49290" y="167952"/>
            <a:ext cx="5705820" cy="6690048"/>
          </a:xfrm>
        </p:spPr>
        <p:txBody>
          <a:bodyPr>
            <a:normAutofit/>
          </a:bodyPr>
          <a:lstStyle/>
          <a:p>
            <a:pPr>
              <a:lnSpc>
                <a:spcPts val="1600"/>
              </a:lnSpc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 «Домик для куклы»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</a:t>
            </a: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Дети! Давайте построим дом для куклы Кати</a:t>
            </a:r>
          </a:p>
          <a:p>
            <a:pPr>
              <a:lnSpc>
                <a:spcPts val="1600"/>
              </a:lnSpc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Дети 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самостоятельно выбирают </a:t>
            </a: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цветные фигуры </a:t>
            </a:r>
            <a:r>
              <a:rPr lang="ru-RU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 строят </a:t>
            </a: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дома</a:t>
            </a:r>
          </a:p>
          <a:p>
            <a:pPr>
              <a:lnSpc>
                <a:spcPts val="1600"/>
              </a:lnSpc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600"/>
              </a:lnSpc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 «Сделай заборчик»</a:t>
            </a:r>
          </a:p>
          <a:p>
            <a:pPr>
              <a:lnSpc>
                <a:spcPts val="1600"/>
              </a:lnSpc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-Ребята! А кто будет охранять дом куклы Кати? У нас нет собачки. Давайте поможем Кате и построим вокруг её дома заборчик?!</a:t>
            </a:r>
          </a:p>
          <a:p>
            <a:pPr>
              <a:lnSpc>
                <a:spcPts val="1600"/>
              </a:lnSpc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Из цветных полосок (прямоугольников) вокруг дома дети строят забор.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 «Сделай дерево»</a:t>
            </a:r>
          </a:p>
          <a:p>
            <a:pPr>
              <a:lnSpc>
                <a:spcPts val="2000"/>
              </a:lnSpc>
              <a:spcBef>
                <a:spcPts val="0"/>
              </a:spcBef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-Детки!  Давайте  во дворе посадим дерево!</a:t>
            </a:r>
          </a:p>
          <a:p>
            <a:pPr>
              <a:lnSpc>
                <a:spcPts val="2000"/>
              </a:lnSpc>
              <a:spcBef>
                <a:spcPts val="0"/>
              </a:spcBef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-Давайте!</a:t>
            </a:r>
          </a:p>
          <a:p>
            <a:pPr>
              <a:lnSpc>
                <a:spcPts val="2000"/>
              </a:lnSpc>
              <a:spcBef>
                <a:spcPts val="0"/>
              </a:spcBef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-Из  трех зеленых треугольников я составлю ёлку. Смотрите! Сначала большой треугольник (дети повторяют), сверху помещаем средний треугольник (дети повторяют) и сейчас ставим маленький треугольник. Покажите, какие у вас получились деревья?</a:t>
            </a:r>
          </a:p>
          <a:p>
            <a:pPr>
              <a:lnSpc>
                <a:spcPts val="2000"/>
              </a:lnSpc>
              <a:spcBef>
                <a:spcPts val="0"/>
              </a:spcBef>
            </a:pPr>
            <a:r>
              <a:rPr lang="ru-RU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-У вас получились очень красивые ёлочки! Молодцы! Теперь у дома куклы Кати будет расти дерево и Катя будет вам благодарна.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87845" y="410547"/>
            <a:ext cx="6061587" cy="5971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28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0220" y="117987"/>
            <a:ext cx="11798710" cy="1076632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Помимо </a:t>
            </a:r>
            <a:r>
              <a:rPr lang="ru-RU" sz="23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геометрических фигур мы используем  фигуры людей, животных и </a:t>
            </a:r>
            <a:r>
              <a:rPr lang="ru-RU" sz="23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23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рассказываем детям  </a:t>
            </a:r>
            <a:r>
              <a:rPr lang="ru-RU" sz="2300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сказки</a:t>
            </a:r>
            <a:r>
              <a:rPr lang="ru-RU" sz="23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Например, «Курочка Ряба</a:t>
            </a:r>
            <a:r>
              <a:rPr lang="ru-RU" sz="23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».  </a:t>
            </a:r>
            <a:br>
              <a:rPr lang="ru-RU" sz="23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3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 помощью фигурок м/ф «Три кота»  можно провести организационные моменты или дети  могут самостоятельно с ними  играть.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207" y="1194620"/>
            <a:ext cx="5648030" cy="566338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0170" y="1194620"/>
            <a:ext cx="5808759" cy="5663380"/>
          </a:xfrm>
        </p:spPr>
      </p:pic>
    </p:spTree>
    <p:extLst>
      <p:ext uri="{BB962C8B-B14F-4D97-AF65-F5344CB8AC3E}">
        <p14:creationId xmlns:p14="http://schemas.microsoft.com/office/powerpoint/2010/main" val="342052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7952" y="0"/>
            <a:ext cx="5486400" cy="6857998"/>
          </a:xfrm>
        </p:spPr>
        <p:txBody>
          <a:bodyPr>
            <a:normAutofit fontScale="90000"/>
          </a:bodyPr>
          <a:lstStyle/>
          <a:p>
            <a:pPr>
              <a:lnSpc>
                <a:spcPts val="1800"/>
              </a:lnSpc>
            </a:pPr>
            <a:r>
              <a:rPr lang="en-US" sz="2400" b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3D</a:t>
            </a:r>
            <a:r>
              <a:rPr lang="ru-RU" sz="2400" b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-кубики в  изучении темы «Мой дом».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 «Сделай домик для динозаврика Валеры»</a:t>
            </a:r>
            <a:r>
              <a:rPr lang="ru-RU" sz="27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ru-RU" sz="27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-Детки! Сегодня в гости к нам пришел наш знакомый – динозаврик Валера.  Он рад нас видеть. Но он немного грустит. Наступила осень и ему холодно без домика. Давайте построим Валере домик?  Валере нужен высокий домик, в несколько этажей. Потому что Валера сам высокий.  (Дети  делают «высокие» домики в несколько этажей или простой домик в один кубик. Крыша – из объемного треугольника. Попутно прорабатываем цвета, а также понятия «слева-справа», «вверху – внизу»).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 «Домик для змейки»</a:t>
            </a:r>
            <a:r>
              <a:rPr lang="ru-RU" sz="21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ru-RU" sz="21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-Смотрите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  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дети, кто это лежит 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под деревом?</a:t>
            </a:r>
            <a:b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Змейка.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-Змейка, что 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ты такая грустная?</a:t>
            </a:r>
            <a:b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 Водой мой домик  размыло, мне жить негде.</a:t>
            </a:r>
            <a:b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-Не 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печалься 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змейка,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  мы с 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ребятами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  построим тебе 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домик.   Давайте змейке построим </a:t>
            </a:r>
            <a:r>
              <a:rPr lang="ru-RU" sz="22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длиииинный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домик.  Ей не нужен высокий дом.  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Дети строят 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домики.  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 Много разных  домиков построили, выбирай, 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змейка, 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любой.</a:t>
            </a:r>
            <a:b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Змейка:</a:t>
            </a:r>
            <a:r>
              <a:rPr lang="ru-RU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 Спасибо вам ребята, мне домики понравились</a:t>
            </a:r>
            <a:r>
              <a:rPr lang="ru-RU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54351" y="242596"/>
            <a:ext cx="6363478" cy="6393729"/>
          </a:xfrm>
        </p:spPr>
      </p:pic>
    </p:spTree>
    <p:extLst>
      <p:ext uri="{BB962C8B-B14F-4D97-AF65-F5344CB8AC3E}">
        <p14:creationId xmlns:p14="http://schemas.microsoft.com/office/powerpoint/2010/main" val="422985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3721</TotalTime>
  <Words>2156</Words>
  <Application>Microsoft Office PowerPoint</Application>
  <PresentationFormat>Широкоэкранный</PresentationFormat>
  <Paragraphs>208</Paragraphs>
  <Slides>25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 Unicode MS</vt:lpstr>
      <vt:lpstr>Arial</vt:lpstr>
      <vt:lpstr>Calibri</vt:lpstr>
      <vt:lpstr>Calibri Light</vt:lpstr>
      <vt:lpstr>Times New Roman</vt:lpstr>
      <vt:lpstr>Тема Office</vt:lpstr>
      <vt:lpstr>ГБДОУ детский сад № 11 Выборгского района г. Санкт-Петербурга</vt:lpstr>
      <vt:lpstr>Презентация PowerPoint</vt:lpstr>
      <vt:lpstr>КОМПЛЕКТЫ ИГР:</vt:lpstr>
      <vt:lpstr>Презентация PowerPoint</vt:lpstr>
      <vt:lpstr>Данная презентация представляет собой наглядное пособие по демонстрации ковролинографа  как  метода всестороннего развития по разным темам, которые есть в программе  НОД ФГОС ДО  для детей 2-3 лет.  Текст игр не включает цели, задачи и пр. , т.к. целью данной презентации является демонстрация  возможностей ковролинографа как метода для образовательных и игровых целей. </vt:lpstr>
      <vt:lpstr>Мягкий (плоский)  конструктор на липучках  - это универсальная игрушка. С помощью мягкого конструктора можно изучать геометрические фигуры (квадрат/круг/треугольник/прямоугольник), размер фигур  (большой /средний /маленький) и цвета.  ДИ «Найди фигуры    только красного /синего / зеленого/ желтого цвета»  ДИ «Найди   квадраты  / круги  / треугольники»  ДИ «Найди  большие квадраты / круги / треугольники»   ДИ «Найди маленькие квадраты  /круги  / треугольники»</vt:lpstr>
      <vt:lpstr>Презентация PowerPoint</vt:lpstr>
      <vt:lpstr> Помимо геометрических фигур мы используем  фигуры людей, животных и  рассказываем детям  сказки. Например, «Курочка Ряба».   С помощью фигурок м/ф «Три кота»  можно провести организационные моменты или дети  могут самостоятельно с ними  играть. </vt:lpstr>
      <vt:lpstr>3D-кубики в  изучении темы «Мой дом».  ДИ «Сделай домик для динозаврика Валеры» -Детки! Сегодня в гости к нам пришел наш знакомый – динозаврик Валера.  Он рад нас видеть. Но он немного грустит. Наступила осень и ему холодно без домика. Давайте построим Валере домик?  Валере нужен высокий домик, в несколько этажей. Потому что Валера сам высокий.  (Дети  делают «высокие» домики в несколько этажей или простой домик в один кубик. Крыша – из объемного треугольника. Попутно прорабатываем цвета, а также понятия «слева-справа», «вверху – внизу»).  ДИ «Домик для змейки» -Смотрите,  дети, кто это лежит под деревом? - Змейка. -Змейка, что ты такая грустная? - Водой мой домик  размыло, мне жить негде. -Не печалься змейка,  мы с ребятами  построим тебе домик.   Давайте змейке построим длиииинный   домик.  Ей не нужен высокий дом.  Дети строят домики.   - Много разных  домиков построили, выбирай, змейка, любой. Змейка: Спасибо вам ребята, мне домики понравились.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настоящее время в производстве «Календарь погоды» также со съемными деталями.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ГБДОУ детский сад № 11 Выборгского района г. Санкт-Петербурга</dc:title>
  <dc:creator>Tttt</dc:creator>
  <cp:lastModifiedBy>Учетная запись Майкрософт</cp:lastModifiedBy>
  <cp:revision>263</cp:revision>
  <dcterms:created xsi:type="dcterms:W3CDTF">2021-10-16T13:25:19Z</dcterms:created>
  <dcterms:modified xsi:type="dcterms:W3CDTF">2022-11-15T10:35:02Z</dcterms:modified>
  <cp:contentStatus/>
</cp:coreProperties>
</file>