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94949D9-5E63-45AA-98DE-4632A36EED36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B3DC-5849-4C89-AD63-56175CA9E153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ED62E-1F98-44FF-8810-8BAA99AA66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297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B3DC-5849-4C89-AD63-56175CA9E153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ED62E-1F98-44FF-8810-8BAA99AA66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24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B3DC-5849-4C89-AD63-56175CA9E153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ED62E-1F98-44FF-8810-8BAA99AA66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082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B3DC-5849-4C89-AD63-56175CA9E153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ED62E-1F98-44FF-8810-8BAA99AA660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3193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B3DC-5849-4C89-AD63-56175CA9E153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ED62E-1F98-44FF-8810-8BAA99AA66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664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B3DC-5849-4C89-AD63-56175CA9E153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ED62E-1F98-44FF-8810-8BAA99AA66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402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B3DC-5849-4C89-AD63-56175CA9E153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ED62E-1F98-44FF-8810-8BAA99AA66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663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B3DC-5849-4C89-AD63-56175CA9E153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ED62E-1F98-44FF-8810-8BAA99AA66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521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B3DC-5849-4C89-AD63-56175CA9E153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ED62E-1F98-44FF-8810-8BAA99AA66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843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B3DC-5849-4C89-AD63-56175CA9E153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ED62E-1F98-44FF-8810-8BAA99AA66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841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B3DC-5849-4C89-AD63-56175CA9E153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ED62E-1F98-44FF-8810-8BAA99AA66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329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B3DC-5849-4C89-AD63-56175CA9E153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ED62E-1F98-44FF-8810-8BAA99AA66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937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B3DC-5849-4C89-AD63-56175CA9E153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ED62E-1F98-44FF-8810-8BAA99AA66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898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B3DC-5849-4C89-AD63-56175CA9E153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ED62E-1F98-44FF-8810-8BAA99AA66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876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B3DC-5849-4C89-AD63-56175CA9E153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ED62E-1F98-44FF-8810-8BAA99AA66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064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B3DC-5849-4C89-AD63-56175CA9E153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ED62E-1F98-44FF-8810-8BAA99AA66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008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B3DC-5849-4C89-AD63-56175CA9E153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ED62E-1F98-44FF-8810-8BAA99AA66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785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952B3DC-5849-4C89-AD63-56175CA9E153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DFAED62E-1F98-44FF-8810-8BAA99AA66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6701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C4C915-F706-4A29-A8A4-579272E845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Предпосылки Крымской войны</a:t>
            </a:r>
          </a:p>
        </p:txBody>
      </p:sp>
    </p:spTree>
    <p:extLst>
      <p:ext uri="{BB962C8B-B14F-4D97-AF65-F5344CB8AC3E}">
        <p14:creationId xmlns:p14="http://schemas.microsoft.com/office/powerpoint/2010/main" val="1123321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AE849F-218B-4768-B0B5-902B92B10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6" y="609600"/>
            <a:ext cx="5168052" cy="1117600"/>
          </a:xfrm>
        </p:spPr>
        <p:txBody>
          <a:bodyPr>
            <a:normAutofit/>
          </a:bodyPr>
          <a:lstStyle/>
          <a:p>
            <a:r>
              <a:rPr lang="ru-RU"/>
              <a:t>Восточный вопрос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D952DC-E17A-4595-9B17-932CD3F88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6" y="1828800"/>
            <a:ext cx="5168052" cy="3962400"/>
          </a:xfrm>
        </p:spPr>
        <p:txBody>
          <a:bodyPr>
            <a:noAutofit/>
          </a:bodyPr>
          <a:lstStyle/>
          <a:p>
            <a:pPr>
              <a:buClr>
                <a:srgbClr val="80C6FE"/>
              </a:buClr>
            </a:pPr>
            <a:r>
              <a:rPr lang="ru-RU" sz="3600" dirty="0"/>
              <a:t>Главный соперник – Англия; </a:t>
            </a:r>
          </a:p>
          <a:p>
            <a:pPr>
              <a:buClr>
                <a:srgbClr val="80C6FE"/>
              </a:buClr>
            </a:pPr>
            <a:r>
              <a:rPr lang="ru-RU" sz="3600" dirty="0"/>
              <a:t>1827 год – англо-франко-русский флот разгромил турецкий флот в </a:t>
            </a:r>
            <a:r>
              <a:rPr lang="ru-RU" sz="3600" dirty="0" err="1"/>
              <a:t>Наваринской</a:t>
            </a:r>
            <a:r>
              <a:rPr lang="ru-RU" sz="3600" dirty="0"/>
              <a:t> бухте.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15A1844-5CB8-438B-B90E-EF2A51CF8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" r="2807" b="1446"/>
          <a:stretch/>
        </p:blipFill>
        <p:spPr>
          <a:xfrm>
            <a:off x="6586695" y="1"/>
            <a:ext cx="5605305" cy="6858000"/>
          </a:xfrm>
          <a:prstGeom prst="rect">
            <a:avLst/>
          </a:prstGeom>
        </p:spPr>
      </p:pic>
      <p:pic>
        <p:nvPicPr>
          <p:cNvPr id="5" name="Рисунок 4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id="{63B6E268-B090-4EB5-BAB4-650B39F8C93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34" b="25399"/>
          <a:stretch/>
        </p:blipFill>
        <p:spPr>
          <a:xfrm>
            <a:off x="6058686" y="387473"/>
            <a:ext cx="5975028" cy="3360944"/>
          </a:xfrm>
          <a:prstGeom prst="rect">
            <a:avLst/>
          </a:prstGeom>
        </p:spPr>
      </p:pic>
      <p:pic>
        <p:nvPicPr>
          <p:cNvPr id="7" name="Рисунок 6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id="{18021143-DCCE-4F79-B82A-5CA0A4DE19A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18" r="-2" b="-2"/>
          <a:stretch/>
        </p:blipFill>
        <p:spPr>
          <a:xfrm>
            <a:off x="6081848" y="3850017"/>
            <a:ext cx="5975027" cy="288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602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D73256-E29E-483B-9263-B2CF60755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Русско-турецкая война (1828-1829 годы)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1FB2F7-7B3A-4625-9F9C-FF416A0A7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err="1"/>
              <a:t>Адрианопольский</a:t>
            </a:r>
            <a:r>
              <a:rPr lang="ru-RU" sz="2800" dirty="0"/>
              <a:t> мир – устье Дуная, все кавказское побережье Черного моря, Черноморские проливы Босфор и Дарданеллы. Османская империя признавала автономию ряда областей: </a:t>
            </a:r>
          </a:p>
          <a:p>
            <a:pPr lvl="1"/>
            <a:r>
              <a:rPr lang="ru-RU" sz="2800" dirty="0"/>
              <a:t>Молдавия; </a:t>
            </a:r>
          </a:p>
          <a:p>
            <a:pPr lvl="1"/>
            <a:r>
              <a:rPr lang="ru-RU" sz="2800" dirty="0"/>
              <a:t>Валахия</a:t>
            </a:r>
          </a:p>
          <a:p>
            <a:pPr lvl="1"/>
            <a:r>
              <a:rPr lang="ru-RU" sz="2800" dirty="0"/>
              <a:t>Сербия; </a:t>
            </a:r>
          </a:p>
          <a:p>
            <a:pPr lvl="1"/>
            <a:r>
              <a:rPr lang="ru-RU" sz="2800" dirty="0"/>
              <a:t>Греция. </a:t>
            </a:r>
          </a:p>
        </p:txBody>
      </p:sp>
      <p:sp>
        <p:nvSpPr>
          <p:cNvPr id="4" name="Правая фигурная скобка 3">
            <a:extLst>
              <a:ext uri="{FF2B5EF4-FFF2-40B4-BE49-F238E27FC236}">
                <a16:creationId xmlns:a16="http://schemas.microsoft.com/office/drawing/2014/main" id="{25F7D43E-0901-460F-B36F-C33743C3340A}"/>
              </a:ext>
            </a:extLst>
          </p:cNvPr>
          <p:cNvSpPr/>
          <p:nvPr/>
        </p:nvSpPr>
        <p:spPr>
          <a:xfrm>
            <a:off x="3685077" y="3935958"/>
            <a:ext cx="3214541" cy="5373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8F2FED-0F3E-484A-A977-C9821156E730}"/>
              </a:ext>
            </a:extLst>
          </p:cNvPr>
          <p:cNvSpPr txBox="1"/>
          <p:nvPr/>
        </p:nvSpPr>
        <p:spPr>
          <a:xfrm>
            <a:off x="7016377" y="3814785"/>
            <a:ext cx="4201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Внутреннее самоуправление</a:t>
            </a:r>
          </a:p>
        </p:txBody>
      </p:sp>
      <p:sp>
        <p:nvSpPr>
          <p:cNvPr id="6" name="Правая фигурная скобка 5">
            <a:extLst>
              <a:ext uri="{FF2B5EF4-FFF2-40B4-BE49-F238E27FC236}">
                <a16:creationId xmlns:a16="http://schemas.microsoft.com/office/drawing/2014/main" id="{F0C10373-C3BF-4849-9A66-83F2A9AF123E}"/>
              </a:ext>
            </a:extLst>
          </p:cNvPr>
          <p:cNvSpPr/>
          <p:nvPr/>
        </p:nvSpPr>
        <p:spPr>
          <a:xfrm>
            <a:off x="3729565" y="4921291"/>
            <a:ext cx="3286812" cy="6881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FC86E6-26AA-4F6B-B18C-9140936EEA65}"/>
              </a:ext>
            </a:extLst>
          </p:cNvPr>
          <p:cNvSpPr txBox="1"/>
          <p:nvPr/>
        </p:nvSpPr>
        <p:spPr>
          <a:xfrm>
            <a:off x="7016377" y="5082570"/>
            <a:ext cx="2613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Автономия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32341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2FA3D0-A24C-4214-B027-7345F4845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845" y="2579802"/>
            <a:ext cx="3705339" cy="970450"/>
          </a:xfrm>
        </p:spPr>
        <p:txBody>
          <a:bodyPr anchor="b">
            <a:noAutofit/>
          </a:bodyPr>
          <a:lstStyle/>
          <a:p>
            <a:pPr algn="l"/>
            <a:r>
              <a:rPr lang="ru-RU" sz="5400" dirty="0"/>
              <a:t>И.Ф. Паскевич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36FA4E-0152-4E27-91DA-0FC22D184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" r="2807" b="1446"/>
          <a:stretch/>
        </p:blipFill>
        <p:spPr>
          <a:xfrm>
            <a:off x="4552950" y="1"/>
            <a:ext cx="7639050" cy="6858000"/>
          </a:xfrm>
          <a:prstGeom prst="rect">
            <a:avLst/>
          </a:prstGeom>
        </p:spPr>
      </p:pic>
      <p:pic>
        <p:nvPicPr>
          <p:cNvPr id="5" name="Объект 4" descr="Изображение выглядит как текст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5B9E7632-EDEF-4036-998A-E5DDEB59951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4" r="15455"/>
          <a:stretch/>
        </p:blipFill>
        <p:spPr>
          <a:xfrm>
            <a:off x="4654295" y="10"/>
            <a:ext cx="7537705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864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C224410-FF86-4FBB-A05E-61232D4B13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F3BDD110-869E-4A8C-9250-C7AE5C8408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02" y="-2"/>
            <a:ext cx="6088698" cy="6858002"/>
          </a:xfrm>
          <a:custGeom>
            <a:avLst/>
            <a:gdLst>
              <a:gd name="connsiteX0" fmla="*/ 0 w 6088698"/>
              <a:gd name="connsiteY0" fmla="*/ 0 h 6858002"/>
              <a:gd name="connsiteX1" fmla="*/ 2610464 w 6088698"/>
              <a:gd name="connsiteY1" fmla="*/ 0 h 6858002"/>
              <a:gd name="connsiteX2" fmla="*/ 2610464 w 6088698"/>
              <a:gd name="connsiteY2" fmla="*/ 3 h 6858002"/>
              <a:gd name="connsiteX3" fmla="*/ 5749313 w 6088698"/>
              <a:gd name="connsiteY3" fmla="*/ 3 h 6858002"/>
              <a:gd name="connsiteX4" fmla="*/ 5749313 w 6088698"/>
              <a:gd name="connsiteY4" fmla="*/ 4 h 6858002"/>
              <a:gd name="connsiteX5" fmla="*/ 5740011 w 6088698"/>
              <a:gd name="connsiteY5" fmla="*/ 4 h 6858002"/>
              <a:gd name="connsiteX6" fmla="*/ 5748114 w 6088698"/>
              <a:gd name="connsiteY6" fmla="*/ 40466 h 6858002"/>
              <a:gd name="connsiteX7" fmla="*/ 5771963 w 6088698"/>
              <a:gd name="connsiteY7" fmla="*/ 159110 h 6858002"/>
              <a:gd name="connsiteX8" fmla="*/ 5788633 w 6088698"/>
              <a:gd name="connsiteY8" fmla="*/ 245521 h 6858002"/>
              <a:gd name="connsiteX9" fmla="*/ 5806229 w 6088698"/>
              <a:gd name="connsiteY9" fmla="*/ 348391 h 6858002"/>
              <a:gd name="connsiteX10" fmla="*/ 5827299 w 6088698"/>
              <a:gd name="connsiteY10" fmla="*/ 470463 h 6858002"/>
              <a:gd name="connsiteX11" fmla="*/ 5849526 w 6088698"/>
              <a:gd name="connsiteY11" fmla="*/ 605566 h 6858002"/>
              <a:gd name="connsiteX12" fmla="*/ 5872911 w 6088698"/>
              <a:gd name="connsiteY12" fmla="*/ 757813 h 6858002"/>
              <a:gd name="connsiteX13" fmla="*/ 5897684 w 6088698"/>
              <a:gd name="connsiteY13" fmla="*/ 923777 h 6858002"/>
              <a:gd name="connsiteX14" fmla="*/ 5922459 w 6088698"/>
              <a:gd name="connsiteY14" fmla="*/ 1104142 h 6858002"/>
              <a:gd name="connsiteX15" fmla="*/ 5947695 w 6088698"/>
              <a:gd name="connsiteY15" fmla="*/ 1296166 h 6858002"/>
              <a:gd name="connsiteX16" fmla="*/ 5971079 w 6088698"/>
              <a:gd name="connsiteY16" fmla="*/ 1503278 h 6858002"/>
              <a:gd name="connsiteX17" fmla="*/ 5993538 w 6088698"/>
              <a:gd name="connsiteY17" fmla="*/ 1719991 h 6858002"/>
              <a:gd name="connsiteX18" fmla="*/ 6013913 w 6088698"/>
              <a:gd name="connsiteY18" fmla="*/ 1949048 h 6858002"/>
              <a:gd name="connsiteX19" fmla="*/ 6033361 w 6088698"/>
              <a:gd name="connsiteY19" fmla="*/ 2187706 h 6858002"/>
              <a:gd name="connsiteX20" fmla="*/ 6051654 w 6088698"/>
              <a:gd name="connsiteY20" fmla="*/ 2436652 h 6858002"/>
              <a:gd name="connsiteX21" fmla="*/ 6058136 w 6088698"/>
              <a:gd name="connsiteY21" fmla="*/ 2564211 h 6858002"/>
              <a:gd name="connsiteX22" fmla="*/ 6065314 w 6088698"/>
              <a:gd name="connsiteY22" fmla="*/ 2694512 h 6858002"/>
              <a:gd name="connsiteX23" fmla="*/ 6072027 w 6088698"/>
              <a:gd name="connsiteY23" fmla="*/ 2826871 h 6858002"/>
              <a:gd name="connsiteX24" fmla="*/ 6076427 w 6088698"/>
              <a:gd name="connsiteY24" fmla="*/ 2959917 h 6858002"/>
              <a:gd name="connsiteX25" fmla="*/ 6080363 w 6088698"/>
              <a:gd name="connsiteY25" fmla="*/ 3095705 h 6858002"/>
              <a:gd name="connsiteX26" fmla="*/ 6084530 w 6088698"/>
              <a:gd name="connsiteY26" fmla="*/ 3232865 h 6858002"/>
              <a:gd name="connsiteX27" fmla="*/ 6087308 w 6088698"/>
              <a:gd name="connsiteY27" fmla="*/ 3372768 h 6858002"/>
              <a:gd name="connsiteX28" fmla="*/ 6087308 w 6088698"/>
              <a:gd name="connsiteY28" fmla="*/ 3514043 h 6858002"/>
              <a:gd name="connsiteX29" fmla="*/ 6088698 w 6088698"/>
              <a:gd name="connsiteY29" fmla="*/ 3656689 h 6858002"/>
              <a:gd name="connsiteX30" fmla="*/ 6087308 w 6088698"/>
              <a:gd name="connsiteY30" fmla="*/ 3800707 h 6858002"/>
              <a:gd name="connsiteX31" fmla="*/ 6084530 w 6088698"/>
              <a:gd name="connsiteY31" fmla="*/ 3946783 h 6858002"/>
              <a:gd name="connsiteX32" fmla="*/ 6081983 w 6088698"/>
              <a:gd name="connsiteY32" fmla="*/ 4092858 h 6858002"/>
              <a:gd name="connsiteX33" fmla="*/ 6076427 w 6088698"/>
              <a:gd name="connsiteY33" fmla="*/ 4240991 h 6858002"/>
              <a:gd name="connsiteX34" fmla="*/ 6070639 w 6088698"/>
              <a:gd name="connsiteY34" fmla="*/ 4390495 h 6858002"/>
              <a:gd name="connsiteX35" fmla="*/ 6063924 w 6088698"/>
              <a:gd name="connsiteY35" fmla="*/ 4540000 h 6858002"/>
              <a:gd name="connsiteX36" fmla="*/ 6054432 w 6088698"/>
              <a:gd name="connsiteY36" fmla="*/ 4690876 h 6858002"/>
              <a:gd name="connsiteX37" fmla="*/ 6043086 w 6088698"/>
              <a:gd name="connsiteY37" fmla="*/ 4843123 h 6858002"/>
              <a:gd name="connsiteX38" fmla="*/ 6032204 w 6088698"/>
              <a:gd name="connsiteY38" fmla="*/ 4996057 h 6858002"/>
              <a:gd name="connsiteX39" fmla="*/ 6018313 w 6088698"/>
              <a:gd name="connsiteY39" fmla="*/ 5148990 h 6858002"/>
              <a:gd name="connsiteX40" fmla="*/ 6001642 w 6088698"/>
              <a:gd name="connsiteY40" fmla="*/ 5303981 h 6858002"/>
              <a:gd name="connsiteX41" fmla="*/ 5984972 w 6088698"/>
              <a:gd name="connsiteY41" fmla="*/ 5456914 h 6858002"/>
              <a:gd name="connsiteX42" fmla="*/ 5965754 w 6088698"/>
              <a:gd name="connsiteY42" fmla="*/ 5612591 h 6858002"/>
              <a:gd name="connsiteX43" fmla="*/ 5944685 w 6088698"/>
              <a:gd name="connsiteY43" fmla="*/ 5768953 h 6858002"/>
              <a:gd name="connsiteX44" fmla="*/ 5922459 w 6088698"/>
              <a:gd name="connsiteY44" fmla="*/ 5923258 h 6858002"/>
              <a:gd name="connsiteX45" fmla="*/ 5896527 w 6088698"/>
              <a:gd name="connsiteY45" fmla="*/ 6079621 h 6858002"/>
              <a:gd name="connsiteX46" fmla="*/ 5868743 w 6088698"/>
              <a:gd name="connsiteY46" fmla="*/ 6235297 h 6858002"/>
              <a:gd name="connsiteX47" fmla="*/ 5841190 w 6088698"/>
              <a:gd name="connsiteY47" fmla="*/ 6391660 h 6858002"/>
              <a:gd name="connsiteX48" fmla="*/ 5809008 w 6088698"/>
              <a:gd name="connsiteY48" fmla="*/ 6547336 h 6858002"/>
              <a:gd name="connsiteX49" fmla="*/ 5776130 w 6088698"/>
              <a:gd name="connsiteY49" fmla="*/ 6702327 h 6858002"/>
              <a:gd name="connsiteX50" fmla="*/ 5741633 w 6088698"/>
              <a:gd name="connsiteY50" fmla="*/ 6858002 h 6858002"/>
              <a:gd name="connsiteX51" fmla="*/ 2610464 w 6088698"/>
              <a:gd name="connsiteY51" fmla="*/ 6858002 h 6858002"/>
              <a:gd name="connsiteX52" fmla="*/ 0 w 6088698"/>
              <a:gd name="connsiteY52" fmla="*/ 6858002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6088698" h="6858002">
                <a:moveTo>
                  <a:pt x="0" y="0"/>
                </a:moveTo>
                <a:lnTo>
                  <a:pt x="2610464" y="0"/>
                </a:lnTo>
                <a:lnTo>
                  <a:pt x="2610464" y="3"/>
                </a:lnTo>
                <a:lnTo>
                  <a:pt x="5749313" y="3"/>
                </a:lnTo>
                <a:lnTo>
                  <a:pt x="5749313" y="4"/>
                </a:lnTo>
                <a:lnTo>
                  <a:pt x="5740011" y="4"/>
                </a:lnTo>
                <a:lnTo>
                  <a:pt x="5748114" y="40466"/>
                </a:lnTo>
                <a:lnTo>
                  <a:pt x="5771963" y="159110"/>
                </a:lnTo>
                <a:lnTo>
                  <a:pt x="5788633" y="245521"/>
                </a:lnTo>
                <a:lnTo>
                  <a:pt x="5806229" y="348391"/>
                </a:lnTo>
                <a:lnTo>
                  <a:pt x="5827299" y="470463"/>
                </a:lnTo>
                <a:lnTo>
                  <a:pt x="5849526" y="605566"/>
                </a:lnTo>
                <a:lnTo>
                  <a:pt x="5872911" y="757813"/>
                </a:lnTo>
                <a:lnTo>
                  <a:pt x="5897684" y="923777"/>
                </a:lnTo>
                <a:lnTo>
                  <a:pt x="5922459" y="1104142"/>
                </a:lnTo>
                <a:lnTo>
                  <a:pt x="5947695" y="1296166"/>
                </a:lnTo>
                <a:lnTo>
                  <a:pt x="5971079" y="1503278"/>
                </a:lnTo>
                <a:lnTo>
                  <a:pt x="5993538" y="1719991"/>
                </a:lnTo>
                <a:lnTo>
                  <a:pt x="6013913" y="1949048"/>
                </a:lnTo>
                <a:lnTo>
                  <a:pt x="6033361" y="2187706"/>
                </a:lnTo>
                <a:lnTo>
                  <a:pt x="6051654" y="2436652"/>
                </a:lnTo>
                <a:lnTo>
                  <a:pt x="6058136" y="2564211"/>
                </a:lnTo>
                <a:lnTo>
                  <a:pt x="6065314" y="2694512"/>
                </a:lnTo>
                <a:lnTo>
                  <a:pt x="6072027" y="2826871"/>
                </a:lnTo>
                <a:lnTo>
                  <a:pt x="6076427" y="2959917"/>
                </a:lnTo>
                <a:lnTo>
                  <a:pt x="6080363" y="3095705"/>
                </a:lnTo>
                <a:lnTo>
                  <a:pt x="6084530" y="3232865"/>
                </a:lnTo>
                <a:lnTo>
                  <a:pt x="6087308" y="3372768"/>
                </a:lnTo>
                <a:lnTo>
                  <a:pt x="6087308" y="3514043"/>
                </a:lnTo>
                <a:lnTo>
                  <a:pt x="6088698" y="3656689"/>
                </a:lnTo>
                <a:lnTo>
                  <a:pt x="6087308" y="3800707"/>
                </a:lnTo>
                <a:lnTo>
                  <a:pt x="6084530" y="3946783"/>
                </a:lnTo>
                <a:lnTo>
                  <a:pt x="6081983" y="4092858"/>
                </a:lnTo>
                <a:lnTo>
                  <a:pt x="6076427" y="4240991"/>
                </a:lnTo>
                <a:lnTo>
                  <a:pt x="6070639" y="4390495"/>
                </a:lnTo>
                <a:lnTo>
                  <a:pt x="6063924" y="4540000"/>
                </a:lnTo>
                <a:lnTo>
                  <a:pt x="6054432" y="4690876"/>
                </a:lnTo>
                <a:lnTo>
                  <a:pt x="6043086" y="4843123"/>
                </a:lnTo>
                <a:lnTo>
                  <a:pt x="6032204" y="4996057"/>
                </a:lnTo>
                <a:lnTo>
                  <a:pt x="6018313" y="5148990"/>
                </a:lnTo>
                <a:lnTo>
                  <a:pt x="6001642" y="5303981"/>
                </a:lnTo>
                <a:lnTo>
                  <a:pt x="5984972" y="5456914"/>
                </a:lnTo>
                <a:lnTo>
                  <a:pt x="5965754" y="5612591"/>
                </a:lnTo>
                <a:lnTo>
                  <a:pt x="5944685" y="5768953"/>
                </a:lnTo>
                <a:lnTo>
                  <a:pt x="5922459" y="5923258"/>
                </a:lnTo>
                <a:lnTo>
                  <a:pt x="5896527" y="6079621"/>
                </a:lnTo>
                <a:lnTo>
                  <a:pt x="5868743" y="6235297"/>
                </a:lnTo>
                <a:lnTo>
                  <a:pt x="5841190" y="6391660"/>
                </a:lnTo>
                <a:lnTo>
                  <a:pt x="5809008" y="6547336"/>
                </a:lnTo>
                <a:lnTo>
                  <a:pt x="5776130" y="6702327"/>
                </a:lnTo>
                <a:lnTo>
                  <a:pt x="5741633" y="6858002"/>
                </a:lnTo>
                <a:lnTo>
                  <a:pt x="2610464" y="6858002"/>
                </a:lnTo>
                <a:lnTo>
                  <a:pt x="0" y="6858002"/>
                </a:lnTo>
                <a:close/>
              </a:path>
            </a:pathLst>
          </a:cu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B3A519-FA30-4031-8DD9-B1DE498BF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506" y="1118808"/>
            <a:ext cx="4671467" cy="4747683"/>
          </a:xfrm>
        </p:spPr>
        <p:txBody>
          <a:bodyPr anchor="ctr">
            <a:normAutofit/>
          </a:bodyPr>
          <a:lstStyle/>
          <a:p>
            <a:pPr algn="l"/>
            <a:r>
              <a:rPr lang="ru-RU" sz="3700" dirty="0"/>
              <a:t>Последствия </a:t>
            </a:r>
            <a:r>
              <a:rPr lang="ru-RU" sz="3700" dirty="0" err="1"/>
              <a:t>Адрианопольского</a:t>
            </a:r>
            <a:r>
              <a:rPr lang="ru-RU" sz="3700" dirty="0"/>
              <a:t> мира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F7FB02-F727-4A8D-97CB-8BE382B47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8769" y="1118809"/>
            <a:ext cx="5049763" cy="4747681"/>
          </a:xfrm>
          <a:effectLst/>
        </p:spPr>
        <p:txBody>
          <a:bodyPr anchor="ctr">
            <a:normAutofit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Османская империя: </a:t>
            </a:r>
          </a:p>
          <a:p>
            <a:pPr lvl="1"/>
            <a:r>
              <a:rPr lang="ru-RU" sz="3600" dirty="0">
                <a:solidFill>
                  <a:schemeClr val="tx1"/>
                </a:solidFill>
              </a:rPr>
              <a:t>Восстал правитель Египта; </a:t>
            </a:r>
          </a:p>
          <a:p>
            <a:pPr marL="450000" lvl="1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498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6B051A4-96A7-4A11-9DAD-063A9C577F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5B67B9C-9B45-4084-9BB5-187071EE9A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92082"/>
            <a:ext cx="12192000" cy="2565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F0A540-9438-4380-AF8A-A7BF51C82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4" y="4483145"/>
            <a:ext cx="10353761" cy="1633340"/>
          </a:xfrm>
        </p:spPr>
        <p:txBody>
          <a:bodyPr>
            <a:normAutofit/>
          </a:bodyPr>
          <a:lstStyle/>
          <a:p>
            <a:r>
              <a:rPr lang="ru-RU" sz="4800">
                <a:solidFill>
                  <a:srgbClr val="FFFFFF"/>
                </a:solidFill>
              </a:rPr>
              <a:t>Ункляр-Искелесский договор 1833 года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8A217A-4FBB-436E-AA55-14E98A0DD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741515"/>
            <a:ext cx="10353762" cy="3045558"/>
          </a:xfrm>
          <a:effectLst/>
        </p:spPr>
        <p:txBody>
          <a:bodyPr anchor="ctr">
            <a:normAutofit/>
          </a:bodyPr>
          <a:lstStyle/>
          <a:p>
            <a:r>
              <a:rPr lang="ru-RU" sz="4000" dirty="0"/>
              <a:t>Россия предоставляла военную помощь; </a:t>
            </a:r>
          </a:p>
          <a:p>
            <a:r>
              <a:rPr lang="ru-RU" sz="4000" dirty="0"/>
              <a:t>Россия получила право контролировать Черное море. </a:t>
            </a:r>
          </a:p>
        </p:txBody>
      </p:sp>
    </p:spTree>
    <p:extLst>
      <p:ext uri="{BB962C8B-B14F-4D97-AF65-F5344CB8AC3E}">
        <p14:creationId xmlns:p14="http://schemas.microsoft.com/office/powerpoint/2010/main" val="5656044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B801FF-98F3-4D05-B5D4-CD7A5488D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287" y="1105711"/>
            <a:ext cx="4379286" cy="970450"/>
          </a:xfrm>
        </p:spPr>
        <p:txBody>
          <a:bodyPr anchor="b">
            <a:noAutofit/>
          </a:bodyPr>
          <a:lstStyle/>
          <a:p>
            <a:pPr algn="l">
              <a:lnSpc>
                <a:spcPct val="90000"/>
              </a:lnSpc>
            </a:pPr>
            <a:r>
              <a:rPr lang="ru-RU" dirty="0"/>
              <a:t>Русско-иранская война (1826-1828 годы)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553171-4A96-484B-96AB-F221C28AD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428999"/>
            <a:ext cx="4552950" cy="4058751"/>
          </a:xfrm>
        </p:spPr>
        <p:txBody>
          <a:bodyPr anchor="t">
            <a:normAutofit/>
          </a:bodyPr>
          <a:lstStyle/>
          <a:p>
            <a:r>
              <a:rPr lang="ru-RU" sz="4000" dirty="0"/>
              <a:t>Предпосылка – междуцарствие; </a:t>
            </a:r>
          </a:p>
          <a:p>
            <a:endParaRPr lang="ru-RU" sz="1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536FA4E-0152-4E27-91DA-0FC22D184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" r="2807" b="1446"/>
          <a:stretch/>
        </p:blipFill>
        <p:spPr>
          <a:xfrm>
            <a:off x="4552950" y="1"/>
            <a:ext cx="7639050" cy="6858000"/>
          </a:xfrm>
          <a:prstGeom prst="rect">
            <a:avLst/>
          </a:prstGeom>
        </p:spPr>
      </p:pic>
      <p:pic>
        <p:nvPicPr>
          <p:cNvPr id="5" name="Рисунок 4" descr="Изображение выглядит как текст, человек, старый, &#10;Автоматически созданное описание">
            <a:extLst>
              <a:ext uri="{FF2B5EF4-FFF2-40B4-BE49-F238E27FC236}">
                <a16:creationId xmlns:a16="http://schemas.microsoft.com/office/drawing/2014/main" id="{FAAC4670-A027-46F9-A028-7B69079D791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6" r="9846" b="-1"/>
          <a:stretch/>
        </p:blipFill>
        <p:spPr>
          <a:xfrm>
            <a:off x="4751573" y="103260"/>
            <a:ext cx="7310726" cy="66514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7A0A8A-ABA3-4636-A392-9DCB84E5AC7F}"/>
              </a:ext>
            </a:extLst>
          </p:cNvPr>
          <p:cNvSpPr txBox="1"/>
          <p:nvPr/>
        </p:nvSpPr>
        <p:spPr>
          <a:xfrm>
            <a:off x="4751573" y="6160039"/>
            <a:ext cx="32004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/>
              <a:t>А.П. Ермолов</a:t>
            </a:r>
          </a:p>
        </p:txBody>
      </p:sp>
    </p:spTree>
    <p:extLst>
      <p:ext uri="{BB962C8B-B14F-4D97-AF65-F5344CB8AC3E}">
        <p14:creationId xmlns:p14="http://schemas.microsoft.com/office/powerpoint/2010/main" val="1741274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id="{0E6C77F8-58D8-4483-8455-5750EAFECA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054" t="354" r="-15337" b="14143"/>
          <a:stretch/>
        </p:blipFill>
        <p:spPr>
          <a:xfrm>
            <a:off x="-1489603" y="-1"/>
            <a:ext cx="14514939" cy="6848161"/>
          </a:xfrm>
        </p:spPr>
      </p:pic>
    </p:spTree>
    <p:extLst>
      <p:ext uri="{BB962C8B-B14F-4D97-AF65-F5344CB8AC3E}">
        <p14:creationId xmlns:p14="http://schemas.microsoft.com/office/powerpoint/2010/main" val="673043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C224410-FF86-4FBB-A05E-61232D4B13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F3BDD110-869E-4A8C-9250-C7AE5C8408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02" y="-2"/>
            <a:ext cx="6088698" cy="6858002"/>
          </a:xfrm>
          <a:custGeom>
            <a:avLst/>
            <a:gdLst>
              <a:gd name="connsiteX0" fmla="*/ 0 w 6088698"/>
              <a:gd name="connsiteY0" fmla="*/ 0 h 6858002"/>
              <a:gd name="connsiteX1" fmla="*/ 2610464 w 6088698"/>
              <a:gd name="connsiteY1" fmla="*/ 0 h 6858002"/>
              <a:gd name="connsiteX2" fmla="*/ 2610464 w 6088698"/>
              <a:gd name="connsiteY2" fmla="*/ 3 h 6858002"/>
              <a:gd name="connsiteX3" fmla="*/ 5749313 w 6088698"/>
              <a:gd name="connsiteY3" fmla="*/ 3 h 6858002"/>
              <a:gd name="connsiteX4" fmla="*/ 5749313 w 6088698"/>
              <a:gd name="connsiteY4" fmla="*/ 4 h 6858002"/>
              <a:gd name="connsiteX5" fmla="*/ 5740011 w 6088698"/>
              <a:gd name="connsiteY5" fmla="*/ 4 h 6858002"/>
              <a:gd name="connsiteX6" fmla="*/ 5748114 w 6088698"/>
              <a:gd name="connsiteY6" fmla="*/ 40466 h 6858002"/>
              <a:gd name="connsiteX7" fmla="*/ 5771963 w 6088698"/>
              <a:gd name="connsiteY7" fmla="*/ 159110 h 6858002"/>
              <a:gd name="connsiteX8" fmla="*/ 5788633 w 6088698"/>
              <a:gd name="connsiteY8" fmla="*/ 245521 h 6858002"/>
              <a:gd name="connsiteX9" fmla="*/ 5806229 w 6088698"/>
              <a:gd name="connsiteY9" fmla="*/ 348391 h 6858002"/>
              <a:gd name="connsiteX10" fmla="*/ 5827299 w 6088698"/>
              <a:gd name="connsiteY10" fmla="*/ 470463 h 6858002"/>
              <a:gd name="connsiteX11" fmla="*/ 5849526 w 6088698"/>
              <a:gd name="connsiteY11" fmla="*/ 605566 h 6858002"/>
              <a:gd name="connsiteX12" fmla="*/ 5872911 w 6088698"/>
              <a:gd name="connsiteY12" fmla="*/ 757813 h 6858002"/>
              <a:gd name="connsiteX13" fmla="*/ 5897684 w 6088698"/>
              <a:gd name="connsiteY13" fmla="*/ 923777 h 6858002"/>
              <a:gd name="connsiteX14" fmla="*/ 5922459 w 6088698"/>
              <a:gd name="connsiteY14" fmla="*/ 1104142 h 6858002"/>
              <a:gd name="connsiteX15" fmla="*/ 5947695 w 6088698"/>
              <a:gd name="connsiteY15" fmla="*/ 1296166 h 6858002"/>
              <a:gd name="connsiteX16" fmla="*/ 5971079 w 6088698"/>
              <a:gd name="connsiteY16" fmla="*/ 1503278 h 6858002"/>
              <a:gd name="connsiteX17" fmla="*/ 5993538 w 6088698"/>
              <a:gd name="connsiteY17" fmla="*/ 1719991 h 6858002"/>
              <a:gd name="connsiteX18" fmla="*/ 6013913 w 6088698"/>
              <a:gd name="connsiteY18" fmla="*/ 1949048 h 6858002"/>
              <a:gd name="connsiteX19" fmla="*/ 6033361 w 6088698"/>
              <a:gd name="connsiteY19" fmla="*/ 2187706 h 6858002"/>
              <a:gd name="connsiteX20" fmla="*/ 6051654 w 6088698"/>
              <a:gd name="connsiteY20" fmla="*/ 2436652 h 6858002"/>
              <a:gd name="connsiteX21" fmla="*/ 6058136 w 6088698"/>
              <a:gd name="connsiteY21" fmla="*/ 2564211 h 6858002"/>
              <a:gd name="connsiteX22" fmla="*/ 6065314 w 6088698"/>
              <a:gd name="connsiteY22" fmla="*/ 2694512 h 6858002"/>
              <a:gd name="connsiteX23" fmla="*/ 6072027 w 6088698"/>
              <a:gd name="connsiteY23" fmla="*/ 2826871 h 6858002"/>
              <a:gd name="connsiteX24" fmla="*/ 6076427 w 6088698"/>
              <a:gd name="connsiteY24" fmla="*/ 2959917 h 6858002"/>
              <a:gd name="connsiteX25" fmla="*/ 6080363 w 6088698"/>
              <a:gd name="connsiteY25" fmla="*/ 3095705 h 6858002"/>
              <a:gd name="connsiteX26" fmla="*/ 6084530 w 6088698"/>
              <a:gd name="connsiteY26" fmla="*/ 3232865 h 6858002"/>
              <a:gd name="connsiteX27" fmla="*/ 6087308 w 6088698"/>
              <a:gd name="connsiteY27" fmla="*/ 3372768 h 6858002"/>
              <a:gd name="connsiteX28" fmla="*/ 6087308 w 6088698"/>
              <a:gd name="connsiteY28" fmla="*/ 3514043 h 6858002"/>
              <a:gd name="connsiteX29" fmla="*/ 6088698 w 6088698"/>
              <a:gd name="connsiteY29" fmla="*/ 3656689 h 6858002"/>
              <a:gd name="connsiteX30" fmla="*/ 6087308 w 6088698"/>
              <a:gd name="connsiteY30" fmla="*/ 3800707 h 6858002"/>
              <a:gd name="connsiteX31" fmla="*/ 6084530 w 6088698"/>
              <a:gd name="connsiteY31" fmla="*/ 3946783 h 6858002"/>
              <a:gd name="connsiteX32" fmla="*/ 6081983 w 6088698"/>
              <a:gd name="connsiteY32" fmla="*/ 4092858 h 6858002"/>
              <a:gd name="connsiteX33" fmla="*/ 6076427 w 6088698"/>
              <a:gd name="connsiteY33" fmla="*/ 4240991 h 6858002"/>
              <a:gd name="connsiteX34" fmla="*/ 6070639 w 6088698"/>
              <a:gd name="connsiteY34" fmla="*/ 4390495 h 6858002"/>
              <a:gd name="connsiteX35" fmla="*/ 6063924 w 6088698"/>
              <a:gd name="connsiteY35" fmla="*/ 4540000 h 6858002"/>
              <a:gd name="connsiteX36" fmla="*/ 6054432 w 6088698"/>
              <a:gd name="connsiteY36" fmla="*/ 4690876 h 6858002"/>
              <a:gd name="connsiteX37" fmla="*/ 6043086 w 6088698"/>
              <a:gd name="connsiteY37" fmla="*/ 4843123 h 6858002"/>
              <a:gd name="connsiteX38" fmla="*/ 6032204 w 6088698"/>
              <a:gd name="connsiteY38" fmla="*/ 4996057 h 6858002"/>
              <a:gd name="connsiteX39" fmla="*/ 6018313 w 6088698"/>
              <a:gd name="connsiteY39" fmla="*/ 5148990 h 6858002"/>
              <a:gd name="connsiteX40" fmla="*/ 6001642 w 6088698"/>
              <a:gd name="connsiteY40" fmla="*/ 5303981 h 6858002"/>
              <a:gd name="connsiteX41" fmla="*/ 5984972 w 6088698"/>
              <a:gd name="connsiteY41" fmla="*/ 5456914 h 6858002"/>
              <a:gd name="connsiteX42" fmla="*/ 5965754 w 6088698"/>
              <a:gd name="connsiteY42" fmla="*/ 5612591 h 6858002"/>
              <a:gd name="connsiteX43" fmla="*/ 5944685 w 6088698"/>
              <a:gd name="connsiteY43" fmla="*/ 5768953 h 6858002"/>
              <a:gd name="connsiteX44" fmla="*/ 5922459 w 6088698"/>
              <a:gd name="connsiteY44" fmla="*/ 5923258 h 6858002"/>
              <a:gd name="connsiteX45" fmla="*/ 5896527 w 6088698"/>
              <a:gd name="connsiteY45" fmla="*/ 6079621 h 6858002"/>
              <a:gd name="connsiteX46" fmla="*/ 5868743 w 6088698"/>
              <a:gd name="connsiteY46" fmla="*/ 6235297 h 6858002"/>
              <a:gd name="connsiteX47" fmla="*/ 5841190 w 6088698"/>
              <a:gd name="connsiteY47" fmla="*/ 6391660 h 6858002"/>
              <a:gd name="connsiteX48" fmla="*/ 5809008 w 6088698"/>
              <a:gd name="connsiteY48" fmla="*/ 6547336 h 6858002"/>
              <a:gd name="connsiteX49" fmla="*/ 5776130 w 6088698"/>
              <a:gd name="connsiteY49" fmla="*/ 6702327 h 6858002"/>
              <a:gd name="connsiteX50" fmla="*/ 5741633 w 6088698"/>
              <a:gd name="connsiteY50" fmla="*/ 6858002 h 6858002"/>
              <a:gd name="connsiteX51" fmla="*/ 2610464 w 6088698"/>
              <a:gd name="connsiteY51" fmla="*/ 6858002 h 6858002"/>
              <a:gd name="connsiteX52" fmla="*/ 0 w 6088698"/>
              <a:gd name="connsiteY52" fmla="*/ 6858002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6088698" h="6858002">
                <a:moveTo>
                  <a:pt x="0" y="0"/>
                </a:moveTo>
                <a:lnTo>
                  <a:pt x="2610464" y="0"/>
                </a:lnTo>
                <a:lnTo>
                  <a:pt x="2610464" y="3"/>
                </a:lnTo>
                <a:lnTo>
                  <a:pt x="5749313" y="3"/>
                </a:lnTo>
                <a:lnTo>
                  <a:pt x="5749313" y="4"/>
                </a:lnTo>
                <a:lnTo>
                  <a:pt x="5740011" y="4"/>
                </a:lnTo>
                <a:lnTo>
                  <a:pt x="5748114" y="40466"/>
                </a:lnTo>
                <a:lnTo>
                  <a:pt x="5771963" y="159110"/>
                </a:lnTo>
                <a:lnTo>
                  <a:pt x="5788633" y="245521"/>
                </a:lnTo>
                <a:lnTo>
                  <a:pt x="5806229" y="348391"/>
                </a:lnTo>
                <a:lnTo>
                  <a:pt x="5827299" y="470463"/>
                </a:lnTo>
                <a:lnTo>
                  <a:pt x="5849526" y="605566"/>
                </a:lnTo>
                <a:lnTo>
                  <a:pt x="5872911" y="757813"/>
                </a:lnTo>
                <a:lnTo>
                  <a:pt x="5897684" y="923777"/>
                </a:lnTo>
                <a:lnTo>
                  <a:pt x="5922459" y="1104142"/>
                </a:lnTo>
                <a:lnTo>
                  <a:pt x="5947695" y="1296166"/>
                </a:lnTo>
                <a:lnTo>
                  <a:pt x="5971079" y="1503278"/>
                </a:lnTo>
                <a:lnTo>
                  <a:pt x="5993538" y="1719991"/>
                </a:lnTo>
                <a:lnTo>
                  <a:pt x="6013913" y="1949048"/>
                </a:lnTo>
                <a:lnTo>
                  <a:pt x="6033361" y="2187706"/>
                </a:lnTo>
                <a:lnTo>
                  <a:pt x="6051654" y="2436652"/>
                </a:lnTo>
                <a:lnTo>
                  <a:pt x="6058136" y="2564211"/>
                </a:lnTo>
                <a:lnTo>
                  <a:pt x="6065314" y="2694512"/>
                </a:lnTo>
                <a:lnTo>
                  <a:pt x="6072027" y="2826871"/>
                </a:lnTo>
                <a:lnTo>
                  <a:pt x="6076427" y="2959917"/>
                </a:lnTo>
                <a:lnTo>
                  <a:pt x="6080363" y="3095705"/>
                </a:lnTo>
                <a:lnTo>
                  <a:pt x="6084530" y="3232865"/>
                </a:lnTo>
                <a:lnTo>
                  <a:pt x="6087308" y="3372768"/>
                </a:lnTo>
                <a:lnTo>
                  <a:pt x="6087308" y="3514043"/>
                </a:lnTo>
                <a:lnTo>
                  <a:pt x="6088698" y="3656689"/>
                </a:lnTo>
                <a:lnTo>
                  <a:pt x="6087308" y="3800707"/>
                </a:lnTo>
                <a:lnTo>
                  <a:pt x="6084530" y="3946783"/>
                </a:lnTo>
                <a:lnTo>
                  <a:pt x="6081983" y="4092858"/>
                </a:lnTo>
                <a:lnTo>
                  <a:pt x="6076427" y="4240991"/>
                </a:lnTo>
                <a:lnTo>
                  <a:pt x="6070639" y="4390495"/>
                </a:lnTo>
                <a:lnTo>
                  <a:pt x="6063924" y="4540000"/>
                </a:lnTo>
                <a:lnTo>
                  <a:pt x="6054432" y="4690876"/>
                </a:lnTo>
                <a:lnTo>
                  <a:pt x="6043086" y="4843123"/>
                </a:lnTo>
                <a:lnTo>
                  <a:pt x="6032204" y="4996057"/>
                </a:lnTo>
                <a:lnTo>
                  <a:pt x="6018313" y="5148990"/>
                </a:lnTo>
                <a:lnTo>
                  <a:pt x="6001642" y="5303981"/>
                </a:lnTo>
                <a:lnTo>
                  <a:pt x="5984972" y="5456914"/>
                </a:lnTo>
                <a:lnTo>
                  <a:pt x="5965754" y="5612591"/>
                </a:lnTo>
                <a:lnTo>
                  <a:pt x="5944685" y="5768953"/>
                </a:lnTo>
                <a:lnTo>
                  <a:pt x="5922459" y="5923258"/>
                </a:lnTo>
                <a:lnTo>
                  <a:pt x="5896527" y="6079621"/>
                </a:lnTo>
                <a:lnTo>
                  <a:pt x="5868743" y="6235297"/>
                </a:lnTo>
                <a:lnTo>
                  <a:pt x="5841190" y="6391660"/>
                </a:lnTo>
                <a:lnTo>
                  <a:pt x="5809008" y="6547336"/>
                </a:lnTo>
                <a:lnTo>
                  <a:pt x="5776130" y="6702327"/>
                </a:lnTo>
                <a:lnTo>
                  <a:pt x="5741633" y="6858002"/>
                </a:lnTo>
                <a:lnTo>
                  <a:pt x="2610464" y="6858002"/>
                </a:lnTo>
                <a:lnTo>
                  <a:pt x="0" y="6858002"/>
                </a:lnTo>
                <a:close/>
              </a:path>
            </a:pathLst>
          </a:cu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61C7FB-F32C-47F7-9FAB-5B82E9833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506" y="1118808"/>
            <a:ext cx="4671467" cy="4747683"/>
          </a:xfrm>
        </p:spPr>
        <p:txBody>
          <a:bodyPr anchor="ctr">
            <a:normAutofit/>
          </a:bodyPr>
          <a:lstStyle/>
          <a:p>
            <a:pPr algn="l"/>
            <a:r>
              <a:rPr lang="ru-RU" sz="4400"/>
              <a:t>Туркманчайский мирный договор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510CAD-C0F9-400B-B160-22BEE982AE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1348" y="377687"/>
            <a:ext cx="5506277" cy="5973417"/>
          </a:xfrm>
          <a:effectLst/>
        </p:spPr>
        <p:txBody>
          <a:bodyPr anchor="ctr">
            <a:normAutofit lnSpcReduction="10000"/>
          </a:bodyPr>
          <a:lstStyle/>
          <a:p>
            <a:r>
              <a:rPr lang="ru-RU" sz="3200" dirty="0">
                <a:solidFill>
                  <a:schemeClr val="tx1"/>
                </a:solidFill>
              </a:rPr>
              <a:t>Присоединение Ереванского и Нахичеванского царств в состав Российской империи; </a:t>
            </a:r>
          </a:p>
          <a:p>
            <a:r>
              <a:rPr lang="ru-RU" sz="3200" dirty="0">
                <a:solidFill>
                  <a:schemeClr val="tx1"/>
                </a:solidFill>
              </a:rPr>
              <a:t>Исключительное право России иметь флот в Каспийском море; </a:t>
            </a:r>
          </a:p>
          <a:p>
            <a:r>
              <a:rPr lang="ru-RU" sz="3200" dirty="0">
                <a:solidFill>
                  <a:schemeClr val="tx1"/>
                </a:solidFill>
              </a:rPr>
              <a:t>Русские купцы получили право свободно торговать на территории Ирана; </a:t>
            </a:r>
          </a:p>
          <a:p>
            <a:r>
              <a:rPr lang="ru-RU" sz="3200" dirty="0">
                <a:solidFill>
                  <a:schemeClr val="tx1"/>
                </a:solidFill>
              </a:rPr>
              <a:t>Контрибуция;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2666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Сланец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143</Words>
  <Application>Microsoft Office PowerPoint</Application>
  <PresentationFormat>Широкоэкранный</PresentationFormat>
  <Paragraphs>27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Calisto MT</vt:lpstr>
      <vt:lpstr>Wingdings 2</vt:lpstr>
      <vt:lpstr>Сланец</vt:lpstr>
      <vt:lpstr>Предпосылки Крымской войны</vt:lpstr>
      <vt:lpstr>Восточный вопрос </vt:lpstr>
      <vt:lpstr>Русско-турецкая война (1828-1829 годы)</vt:lpstr>
      <vt:lpstr>И.Ф. Паскевич</vt:lpstr>
      <vt:lpstr>Последствия Адрианопольского мира </vt:lpstr>
      <vt:lpstr>Ункляр-Искелесский договор 1833 года</vt:lpstr>
      <vt:lpstr>Русско-иранская война (1826-1828 годы)</vt:lpstr>
      <vt:lpstr>Презентация PowerPoint</vt:lpstr>
      <vt:lpstr>Туркманчайский мирный договор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Предпосылки Крымской войны</dc:title>
  <dc:creator>Карина Гребенюк</dc:creator>
  <cp:lastModifiedBy>Карина Гребенюк</cp:lastModifiedBy>
  <cp:revision>1</cp:revision>
  <dcterms:created xsi:type="dcterms:W3CDTF">2021-01-24T17:44:08Z</dcterms:created>
  <dcterms:modified xsi:type="dcterms:W3CDTF">2021-01-24T17:46:17Z</dcterms:modified>
</cp:coreProperties>
</file>