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8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565" y="-6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76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460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31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11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77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6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85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577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583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04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0C289-D0C8-4D12-9BF3-85AEBD4732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D34F-A706-4072-850E-D2D3163A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216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0" y="0"/>
            <a:ext cx="9144000" cy="6850380"/>
            <a:chOff x="0" y="0"/>
            <a:chExt cx="9144000" cy="685038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0380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1835696" y="626785"/>
              <a:ext cx="518457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>
                  <a:latin typeface="AllodsWest" panose="02000000000000000000" pitchFamily="2" charset="0"/>
                </a:rPr>
                <a:t>Муниципальное бюджетное дошкольное образовательное учреждение</a:t>
              </a:r>
            </a:p>
            <a:p>
              <a:pPr algn="ctr"/>
              <a:r>
                <a:rPr lang="ru-RU" sz="1000" b="1" dirty="0">
                  <a:latin typeface="AllodsWest" panose="02000000000000000000" pitchFamily="2" charset="0"/>
                </a:rPr>
                <a:t>«Детский сад общеразвивающего вида с приоритетным осуществлением деятельности по социально-личностному развитию детей № 45 «Земляничка» городского округа «Якутск»»</a:t>
              </a: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60" y="476672"/>
              <a:ext cx="1008112" cy="1008112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1768" y="471782"/>
              <a:ext cx="1028250" cy="1013002"/>
            </a:xfrm>
            <a:prstGeom prst="rect">
              <a:avLst/>
            </a:prstGeom>
          </p:spPr>
        </p:pic>
      </p:grpSp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5039482" y="1412776"/>
            <a:ext cx="1447088" cy="16675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5045" y="289771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Математические </a:t>
            </a:r>
            <a: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игры</a:t>
            </a:r>
            <a: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«Сравнение  </a:t>
            </a:r>
            <a:r>
              <a:rPr lang="ru-RU" b="1" dirty="0">
                <a:solidFill>
                  <a:srgbClr val="00B050"/>
                </a:solidFill>
                <a:latin typeface="AllodsWest" panose="02000000000000000000" pitchFamily="2" charset="0"/>
              </a:rPr>
              <a:t>количества </a:t>
            </a:r>
            <a: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предметов»</a:t>
            </a:r>
            <a:endParaRPr lang="ru-RU" b="1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70738" y="5085184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000" dirty="0" smtClean="0">
                <a:latin typeface="AllodsWest" panose="02000000000000000000" pitchFamily="2" charset="0"/>
              </a:rPr>
              <a:t>Составили воспитатели </a:t>
            </a:r>
          </a:p>
          <a:p>
            <a:pPr algn="r"/>
            <a:r>
              <a:rPr lang="ru-RU" sz="1000" dirty="0" smtClean="0">
                <a:latin typeface="AllodsWest" panose="02000000000000000000" pitchFamily="2" charset="0"/>
              </a:rPr>
              <a:t>подготовительной к школе группы «Бусинки»</a:t>
            </a:r>
          </a:p>
          <a:p>
            <a:pPr algn="r"/>
            <a:r>
              <a:rPr lang="ru-RU" sz="1000" dirty="0" smtClean="0">
                <a:latin typeface="AllodsWest" panose="02000000000000000000" pitchFamily="2" charset="0"/>
              </a:rPr>
              <a:t>Бланкова Анна Константиновна</a:t>
            </a:r>
          </a:p>
          <a:p>
            <a:pPr algn="r"/>
            <a:r>
              <a:rPr lang="ru-RU" sz="1000" dirty="0" smtClean="0">
                <a:latin typeface="AllodsWest" panose="02000000000000000000" pitchFamily="2" charset="0"/>
              </a:rPr>
              <a:t>Степанова Ирина Анатольевна</a:t>
            </a:r>
            <a:endParaRPr lang="ru-RU" sz="1000" dirty="0">
              <a:latin typeface="AllodsWest" panose="02000000000000000000" pitchFamily="2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5789" y="6165304"/>
            <a:ext cx="51845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AllodsWest" panose="02000000000000000000" pitchFamily="2" charset="0"/>
              </a:rPr>
              <a:t>г. Якутск, 2022 г.</a:t>
            </a:r>
            <a:endParaRPr lang="ru-RU" sz="1000" dirty="0"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7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pic>
        <p:nvPicPr>
          <p:cNvPr id="4098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2450504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3102733" y="2060848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4556990" y="2060848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5940152" y="2060848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95" y="3789040"/>
            <a:ext cx="2450504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3206552" y="3789040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4660809" y="3789040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6059828" y="3795276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880948" y="548680"/>
            <a:ext cx="6336704" cy="1408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Игра «</a:t>
            </a:r>
            <a:r>
              <a:rPr lang="ru-RU" sz="3200" b="1" dirty="0">
                <a:solidFill>
                  <a:srgbClr val="00B050"/>
                </a:solidFill>
                <a:latin typeface="AllodsWest" panose="02000000000000000000" pitchFamily="2" charset="0"/>
              </a:rPr>
              <a:t>Составим поезд</a:t>
            </a: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»</a:t>
            </a:r>
            <a:endParaRPr lang="ru-RU" sz="3000" dirty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5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 </a:t>
            </a:r>
            <a:endParaRPr lang="ru-RU" sz="2500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6910" y="5013176"/>
            <a:ext cx="58326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Рекомендации: во время проведения игры, после появления первого поезда из 8 вагонов, в конце поезда нужно написать 8, затем появляется второй поезд – из 6 вагонов. Задается вопрос задачи и только потом появляются 7и8 вагоны второго поезда.  Во время решения задачи на доске можно записать решение задачи математическим выражением 6+2=8        8=8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39368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sp>
        <p:nvSpPr>
          <p:cNvPr id="10" name="Прямоугольник 9"/>
          <p:cNvSpPr/>
          <p:nvPr/>
        </p:nvSpPr>
        <p:spPr>
          <a:xfrm>
            <a:off x="880948" y="548680"/>
            <a:ext cx="63367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Игра «Вопрос-загадка»</a:t>
            </a:r>
            <a:endParaRPr lang="ru-RU" sz="3000" dirty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500" dirty="0" smtClean="0">
                <a:solidFill>
                  <a:srgbClr val="002060"/>
                </a:solidFill>
                <a:latin typeface="AllodsWest" panose="02000000000000000000" pitchFamily="2" charset="0"/>
              </a:rPr>
              <a:t> </a:t>
            </a:r>
            <a:endParaRPr lang="ru-RU" sz="2500" dirty="0">
              <a:solidFill>
                <a:srgbClr val="002060"/>
              </a:solidFill>
              <a:latin typeface="AllodsWest" panose="020000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7604" y="1361891"/>
            <a:ext cx="71287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Ученик предлагает Вам рассмотреть картинку.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3212976"/>
            <a:ext cx="684076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Ребята, ученик просит Вас ответить на вопросы: </a:t>
            </a:r>
          </a:p>
          <a:p>
            <a:r>
              <a:rPr lang="ru-RU" sz="2200" dirty="0" smtClean="0"/>
              <a:t>– </a:t>
            </a:r>
            <a:r>
              <a:rPr lang="ru-RU" sz="2200" dirty="0"/>
              <a:t>Где яблок меньше</a:t>
            </a:r>
            <a:r>
              <a:rPr lang="ru-RU" sz="2200" dirty="0" smtClean="0"/>
              <a:t>?</a:t>
            </a:r>
          </a:p>
          <a:p>
            <a:r>
              <a:rPr lang="ru-RU" sz="2200" dirty="0" smtClean="0"/>
              <a:t>- Где яблок больше?</a:t>
            </a:r>
          </a:p>
          <a:p>
            <a:r>
              <a:rPr lang="ru-RU" sz="2200" dirty="0" smtClean="0"/>
              <a:t>– </a:t>
            </a:r>
            <a:r>
              <a:rPr lang="ru-RU" sz="2200" dirty="0"/>
              <a:t>Как уравнять количество яблок</a:t>
            </a:r>
            <a:r>
              <a:rPr lang="ru-RU" sz="2200" dirty="0" smtClean="0"/>
              <a:t>?</a:t>
            </a:r>
          </a:p>
          <a:p>
            <a:r>
              <a:rPr lang="ru-RU" sz="2200" dirty="0" smtClean="0"/>
              <a:t>– </a:t>
            </a:r>
            <a:r>
              <a:rPr lang="ru-RU" sz="2200" dirty="0"/>
              <a:t>Сколько всего яблок? </a:t>
            </a:r>
          </a:p>
        </p:txBody>
      </p:sp>
      <p:pic>
        <p:nvPicPr>
          <p:cNvPr id="39" name="Рисунок 3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24452"/>
            <a:ext cx="5478972" cy="100049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Группа 6"/>
          <p:cNvGrpSpPr/>
          <p:nvPr/>
        </p:nvGrpSpPr>
        <p:grpSpPr>
          <a:xfrm>
            <a:off x="2267744" y="5229200"/>
            <a:ext cx="6279462" cy="892015"/>
            <a:chOff x="2267744" y="5229200"/>
            <a:chExt cx="6279462" cy="892015"/>
          </a:xfrm>
        </p:grpSpPr>
        <p:pic>
          <p:nvPicPr>
            <p:cNvPr id="40" name="Рисунок 39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5229200"/>
              <a:ext cx="5716988" cy="8640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Рисунок 40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258"/>
            <a:stretch/>
          </p:blipFill>
          <p:spPr bwMode="auto">
            <a:xfrm>
              <a:off x="7933092" y="5257119"/>
              <a:ext cx="614114" cy="86409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070688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sp>
        <p:nvSpPr>
          <p:cNvPr id="10" name="Прямоугольник 9"/>
          <p:cNvSpPr/>
          <p:nvPr/>
        </p:nvSpPr>
        <p:spPr>
          <a:xfrm>
            <a:off x="857253" y="548680"/>
            <a:ext cx="6336704" cy="1408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Математические задания:</a:t>
            </a:r>
            <a:endParaRPr lang="ru-RU" sz="3000" dirty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5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 </a:t>
            </a:r>
            <a:endParaRPr lang="ru-RU" sz="2500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2095467"/>
            <a:ext cx="669674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dirty="0" smtClean="0">
              <a:latin typeface="AllodsWest" panose="02000000000000000000" pitchFamily="2" charset="0"/>
            </a:endParaRPr>
          </a:p>
          <a:p>
            <a:r>
              <a:rPr lang="ru-RU" sz="2400" dirty="0" smtClean="0"/>
              <a:t>– Назовите числа </a:t>
            </a:r>
            <a:r>
              <a:rPr lang="ru-RU" sz="2400" dirty="0"/>
              <a:t>по порядку от 0 до </a:t>
            </a:r>
            <a:r>
              <a:rPr lang="ru-RU" sz="2400" dirty="0" smtClean="0"/>
              <a:t>9, запишите их в треугольники.</a:t>
            </a:r>
            <a:endParaRPr lang="ru-RU" sz="2400" dirty="0"/>
          </a:p>
          <a:p>
            <a:r>
              <a:rPr lang="ru-RU" sz="2400" dirty="0"/>
              <a:t>– Назовите число, следующее сразу за числом </a:t>
            </a:r>
            <a:r>
              <a:rPr lang="ru-RU" sz="2400" dirty="0" smtClean="0"/>
              <a:t>8.</a:t>
            </a:r>
            <a:endParaRPr lang="ru-RU" sz="2400" dirty="0"/>
          </a:p>
          <a:p>
            <a:r>
              <a:rPr lang="ru-RU" sz="2400" dirty="0" smtClean="0"/>
              <a:t>– </a:t>
            </a:r>
            <a:r>
              <a:rPr lang="ru-RU" sz="2400" dirty="0"/>
              <a:t>Раскрасьте  первый  треугольник  красным  цветом,  а  последний – синим.</a:t>
            </a:r>
          </a:p>
          <a:p>
            <a:r>
              <a:rPr lang="ru-RU" sz="2400" dirty="0"/>
              <a:t>– Каким цветом раскрашен девятый из нарисованных треугольников? </a:t>
            </a:r>
          </a:p>
          <a:p>
            <a:r>
              <a:rPr lang="ru-RU" sz="2400" dirty="0"/>
              <a:t>– Сколько треугольников расположено между вторым и восьмым?</a:t>
            </a:r>
          </a:p>
          <a:p>
            <a:pPr algn="ctr"/>
            <a:endParaRPr lang="ru-RU" sz="2400" dirty="0">
              <a:latin typeface="AllodsWest" panose="02000000000000000000" pitchFamily="2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971600" y="1700808"/>
            <a:ext cx="6763067" cy="720080"/>
            <a:chOff x="905372" y="1840795"/>
            <a:chExt cx="6763067" cy="720080"/>
          </a:xfrm>
        </p:grpSpPr>
        <p:sp>
          <p:nvSpPr>
            <p:cNvPr id="4" name="Равнобедренный треугольник 3"/>
            <p:cNvSpPr/>
            <p:nvPr/>
          </p:nvSpPr>
          <p:spPr>
            <a:xfrm>
              <a:off x="905372" y="1840795"/>
              <a:ext cx="738724" cy="7200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658616" y="1840795"/>
              <a:ext cx="738724" cy="7200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Равнобедренный треугольник 10"/>
            <p:cNvSpPr/>
            <p:nvPr/>
          </p:nvSpPr>
          <p:spPr>
            <a:xfrm>
              <a:off x="2414092" y="1840795"/>
              <a:ext cx="738724" cy="7200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Равнобедренный треугольник 11"/>
            <p:cNvSpPr/>
            <p:nvPr/>
          </p:nvSpPr>
          <p:spPr>
            <a:xfrm>
              <a:off x="3167336" y="1840795"/>
              <a:ext cx="738724" cy="7200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Равнобедренный треугольник 12"/>
            <p:cNvSpPr/>
            <p:nvPr/>
          </p:nvSpPr>
          <p:spPr>
            <a:xfrm>
              <a:off x="3929027" y="1840795"/>
              <a:ext cx="738724" cy="7200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4657847" y="1840795"/>
              <a:ext cx="738724" cy="7200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Равнобедренный треугольник 14"/>
            <p:cNvSpPr/>
            <p:nvPr/>
          </p:nvSpPr>
          <p:spPr>
            <a:xfrm>
              <a:off x="5413323" y="1840795"/>
              <a:ext cx="738724" cy="7200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Равнобедренный треугольник 15"/>
            <p:cNvSpPr/>
            <p:nvPr/>
          </p:nvSpPr>
          <p:spPr>
            <a:xfrm>
              <a:off x="6166567" y="1840795"/>
              <a:ext cx="738724" cy="7200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Равнобедренный треугольник 16"/>
            <p:cNvSpPr/>
            <p:nvPr/>
          </p:nvSpPr>
          <p:spPr>
            <a:xfrm>
              <a:off x="6929715" y="1840795"/>
              <a:ext cx="738724" cy="72008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4352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sp>
        <p:nvSpPr>
          <p:cNvPr id="2" name="Прямоугольник 1"/>
          <p:cNvSpPr/>
          <p:nvPr/>
        </p:nvSpPr>
        <p:spPr>
          <a:xfrm>
            <a:off x="539552" y="1484784"/>
            <a:ext cx="8100392" cy="2516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3500" b="1" dirty="0" smtClean="0"/>
          </a:p>
          <a:p>
            <a:pPr algn="ctr"/>
            <a:r>
              <a:rPr lang="ru-RU" sz="35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Ребята, Вы </a:t>
            </a:r>
          </a:p>
          <a:p>
            <a:pPr algn="ctr"/>
            <a:r>
              <a:rPr lang="ru-RU" sz="35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БОЛЬШИЕ МОЛОДЦЫ!</a:t>
            </a:r>
          </a:p>
          <a:p>
            <a:pPr algn="ctr"/>
            <a:r>
              <a:rPr lang="ru-RU" sz="35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СПАСИБО ЗА ИГРУ!</a:t>
            </a:r>
            <a:endParaRPr lang="ru-RU" sz="3500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21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0" y="0"/>
            <a:ext cx="9144000" cy="6850380"/>
            <a:chOff x="0" y="0"/>
            <a:chExt cx="9144000" cy="685038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0380"/>
            </a:xfrm>
            <a:prstGeom prst="rect">
              <a:avLst/>
            </a:prstGeom>
          </p:spPr>
        </p:pic>
        <p:pic>
          <p:nvPicPr>
            <p:cNvPr id="6" name="Объект 4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506" b="43036" l="9752" r="89894">
                          <a14:foregroundMark x1="42376" y1="27729" x2="45922" y2="32622"/>
                          <a14:foregroundMark x1="38121" y1="36261" x2="42376" y2="31117"/>
                          <a14:foregroundMark x1="46986" y1="34003" x2="55851" y2="27980"/>
                          <a14:foregroundMark x1="54787" y1="34630" x2="61348" y2="30740"/>
                          <a14:foregroundMark x1="64362" y1="34755" x2="70745" y2="340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42" r="18742" b="55299"/>
            <a:stretch/>
          </p:blipFill>
          <p:spPr>
            <a:xfrm>
              <a:off x="7092280" y="260648"/>
              <a:ext cx="1447088" cy="1667562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Математические </a:t>
            </a:r>
            <a: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игры</a:t>
            </a:r>
            <a: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«Сравнение  </a:t>
            </a:r>
            <a:r>
              <a:rPr lang="ru-RU" b="1" dirty="0">
                <a:solidFill>
                  <a:srgbClr val="00B050"/>
                </a:solidFill>
                <a:latin typeface="AllodsWest" panose="02000000000000000000" pitchFamily="2" charset="0"/>
              </a:rPr>
              <a:t>количества </a:t>
            </a:r>
            <a:r>
              <a:rPr lang="ru-RU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предметов»</a:t>
            </a:r>
            <a:endParaRPr lang="ru-RU" b="1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852936"/>
            <a:ext cx="6400800" cy="1752600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Подготовительная к школе группа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86640" y="3215161"/>
            <a:ext cx="65527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rgbClr val="002060"/>
                </a:solidFill>
              </a:rPr>
              <a:t>Цель и задачи ОД по ФЭМП: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002060"/>
                </a:solidFill>
              </a:rPr>
              <a:t>Закрепить знание о количественном составе </a:t>
            </a:r>
            <a:r>
              <a:rPr lang="ru-RU" i="1" dirty="0">
                <a:solidFill>
                  <a:srgbClr val="002060"/>
                </a:solidFill>
              </a:rPr>
              <a:t>числа </a:t>
            </a:r>
            <a:r>
              <a:rPr lang="ru-RU" i="1" dirty="0" smtClean="0">
                <a:solidFill>
                  <a:srgbClr val="002060"/>
                </a:solidFill>
              </a:rPr>
              <a:t>7 из единиц;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002060"/>
                </a:solidFill>
              </a:rPr>
              <a:t>познакомить </a:t>
            </a:r>
            <a:r>
              <a:rPr lang="ru-RU" i="1" dirty="0">
                <a:solidFill>
                  <a:srgbClr val="002060"/>
                </a:solidFill>
              </a:rPr>
              <a:t>с количественным составом числа 8 и 9 из единиц; </a:t>
            </a:r>
            <a:endParaRPr lang="ru-RU" i="1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002060"/>
                </a:solidFill>
              </a:rPr>
              <a:t>закрепить </a:t>
            </a:r>
            <a:r>
              <a:rPr lang="ru-RU" i="1" dirty="0">
                <a:solidFill>
                  <a:srgbClr val="002060"/>
                </a:solidFill>
              </a:rPr>
              <a:t>представление о цифрах 8 и 9; </a:t>
            </a:r>
            <a:endParaRPr lang="ru-RU" i="1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002060"/>
                </a:solidFill>
              </a:rPr>
              <a:t>учить </a:t>
            </a:r>
            <a:r>
              <a:rPr lang="ru-RU" i="1" dirty="0">
                <a:solidFill>
                  <a:srgbClr val="002060"/>
                </a:solidFill>
              </a:rPr>
              <a:t>проводить сравнительный анализ чисел, употреблять в речи понятия «больше», «меньше», «столько же</a:t>
            </a:r>
            <a:r>
              <a:rPr lang="ru-RU" i="1" dirty="0" smtClean="0">
                <a:solidFill>
                  <a:srgbClr val="002060"/>
                </a:solidFill>
              </a:rPr>
              <a:t>»;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002060"/>
                </a:solidFill>
              </a:rPr>
              <a:t>учить </a:t>
            </a:r>
            <a:r>
              <a:rPr lang="ru-RU" i="1" dirty="0">
                <a:solidFill>
                  <a:srgbClr val="002060"/>
                </a:solidFill>
              </a:rPr>
              <a:t>решать задачи в одно действие на сложение и вычитание.</a:t>
            </a:r>
          </a:p>
        </p:txBody>
      </p:sp>
    </p:spTree>
    <p:extLst>
      <p:ext uri="{BB962C8B-B14F-4D97-AF65-F5344CB8AC3E}">
        <p14:creationId xmlns:p14="http://schemas.microsoft.com/office/powerpoint/2010/main" val="28706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5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Приветствие</a:t>
            </a:r>
            <a:endParaRPr lang="ru-RU" sz="3500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582237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– </a:t>
            </a:r>
            <a:r>
              <a:rPr lang="ru-RU" dirty="0" smtClean="0"/>
              <a:t>Ребята, сегодня мы </a:t>
            </a:r>
            <a:r>
              <a:rPr lang="ru-RU" dirty="0"/>
              <a:t>поиграем </a:t>
            </a:r>
            <a:r>
              <a:rPr lang="ru-RU" dirty="0" smtClean="0"/>
              <a:t>в игры с Ученым </a:t>
            </a:r>
            <a:r>
              <a:rPr lang="ru-RU" dirty="0" smtClean="0"/>
              <a:t>и его учеником. </a:t>
            </a:r>
          </a:p>
          <a:p>
            <a:pPr algn="ctr"/>
            <a:r>
              <a:rPr lang="ru-RU" dirty="0" smtClean="0"/>
              <a:t>Посмотрим скорее, какие же задания они приготовили </a:t>
            </a:r>
            <a:r>
              <a:rPr lang="ru-RU" dirty="0"/>
              <a:t>для вас!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sp>
        <p:nvSpPr>
          <p:cNvPr id="7" name="Прямоугольник 6"/>
          <p:cNvSpPr/>
          <p:nvPr/>
        </p:nvSpPr>
        <p:spPr>
          <a:xfrm>
            <a:off x="1259632" y="1556792"/>
            <a:ext cx="6480720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500" dirty="0">
                <a:latin typeface="AllodsWest" panose="02000000000000000000" pitchFamily="2" charset="0"/>
              </a:rPr>
              <a:t>Сядем рядышком, </a:t>
            </a:r>
            <a:r>
              <a:rPr lang="ru-RU" sz="2500" dirty="0" smtClean="0">
                <a:latin typeface="AllodsWest" panose="02000000000000000000" pitchFamily="2" charset="0"/>
              </a:rPr>
              <a:t>друг с другом,</a:t>
            </a:r>
            <a:endParaRPr lang="ru-RU" sz="2500" dirty="0">
              <a:latin typeface="AllodsWest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500" dirty="0">
                <a:latin typeface="AllodsWest" panose="02000000000000000000" pitchFamily="2" charset="0"/>
              </a:rPr>
              <a:t>Скажем  "Здравствуйте!" друг другу.</a:t>
            </a:r>
          </a:p>
          <a:p>
            <a:pPr algn="ctr">
              <a:lnSpc>
                <a:spcPct val="150000"/>
              </a:lnSpc>
            </a:pPr>
            <a:r>
              <a:rPr lang="ru-RU" sz="2500" dirty="0">
                <a:latin typeface="AllodsWest" panose="02000000000000000000" pitchFamily="2" charset="0"/>
              </a:rPr>
              <a:t>Нам здороваться не лень:</a:t>
            </a:r>
          </a:p>
          <a:p>
            <a:pPr algn="ctr">
              <a:lnSpc>
                <a:spcPct val="150000"/>
              </a:lnSpc>
            </a:pPr>
            <a:r>
              <a:rPr lang="ru-RU" sz="2500" dirty="0">
                <a:latin typeface="AllodsWest" panose="02000000000000000000" pitchFamily="2" charset="0"/>
              </a:rPr>
              <a:t>Всем </a:t>
            </a:r>
            <a:r>
              <a:rPr lang="ru-RU" sz="2500" dirty="0" smtClean="0">
                <a:latin typeface="AllodsWest" panose="02000000000000000000" pitchFamily="2" charset="0"/>
              </a:rPr>
              <a:t>«Привет!» </a:t>
            </a:r>
            <a:r>
              <a:rPr lang="ru-RU" sz="2500" dirty="0">
                <a:latin typeface="AllodsWest" panose="02000000000000000000" pitchFamily="2" charset="0"/>
              </a:rPr>
              <a:t>и </a:t>
            </a:r>
            <a:r>
              <a:rPr lang="ru-RU" sz="2500" dirty="0" smtClean="0">
                <a:latin typeface="AllodsWest" panose="02000000000000000000" pitchFamily="2" charset="0"/>
              </a:rPr>
              <a:t>«Добрый день!».</a:t>
            </a:r>
            <a:endParaRPr lang="ru-RU" sz="2500" dirty="0">
              <a:latin typeface="AllodsWest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500" dirty="0">
                <a:latin typeface="AllodsWest" panose="02000000000000000000" pitchFamily="2" charset="0"/>
              </a:rPr>
              <a:t>Если каждый улыбнётся -</a:t>
            </a:r>
          </a:p>
          <a:p>
            <a:pPr algn="ctr">
              <a:lnSpc>
                <a:spcPct val="150000"/>
              </a:lnSpc>
            </a:pPr>
            <a:r>
              <a:rPr lang="ru-RU" sz="2500" dirty="0">
                <a:latin typeface="AllodsWest" panose="02000000000000000000" pitchFamily="2" charset="0"/>
              </a:rPr>
              <a:t>Утро доброе начнётся</a:t>
            </a:r>
            <a:r>
              <a:rPr lang="ru-RU" sz="2500" dirty="0" smtClean="0">
                <a:latin typeface="AllodsWest" panose="02000000000000000000" pitchFamily="2" charset="0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ru-RU" sz="2500" dirty="0" smtClean="0">
                <a:latin typeface="AllodsWest" panose="02000000000000000000" pitchFamily="2" charset="0"/>
              </a:rPr>
              <a:t>Скажем хором: </a:t>
            </a:r>
            <a:r>
              <a:rPr lang="ru-RU" sz="2500" dirty="0">
                <a:latin typeface="AllodsWest" panose="02000000000000000000" pitchFamily="2" charset="0"/>
              </a:rPr>
              <a:t>ДОБРОЕ УТРО!!!</a:t>
            </a:r>
          </a:p>
        </p:txBody>
      </p:sp>
    </p:spTree>
    <p:extLst>
      <p:ext uri="{BB962C8B-B14F-4D97-AF65-F5344CB8AC3E}">
        <p14:creationId xmlns:p14="http://schemas.microsoft.com/office/powerpoint/2010/main" val="270930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sp>
        <p:nvSpPr>
          <p:cNvPr id="10" name="Прямоугольник 9"/>
          <p:cNvSpPr/>
          <p:nvPr/>
        </p:nvSpPr>
        <p:spPr>
          <a:xfrm>
            <a:off x="880948" y="548680"/>
            <a:ext cx="6336704" cy="2516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Игра «Составь треугольники»</a:t>
            </a:r>
            <a:endParaRPr lang="ru-RU" sz="3000" dirty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500" dirty="0" smtClean="0">
                <a:solidFill>
                  <a:srgbClr val="002060"/>
                </a:solidFill>
                <a:latin typeface="AllodsWest" panose="02000000000000000000" pitchFamily="2" charset="0"/>
              </a:rPr>
              <a:t>Материал: 7 </a:t>
            </a:r>
            <a:r>
              <a:rPr lang="ru-RU" sz="2500" dirty="0">
                <a:solidFill>
                  <a:srgbClr val="002060"/>
                </a:solidFill>
                <a:latin typeface="AllodsWest" panose="02000000000000000000" pitchFamily="2" charset="0"/>
              </a:rPr>
              <a:t>счетных </a:t>
            </a:r>
            <a:r>
              <a:rPr lang="ru-RU" sz="2500" dirty="0" smtClean="0">
                <a:solidFill>
                  <a:srgbClr val="002060"/>
                </a:solidFill>
                <a:latin typeface="AllodsWest" panose="02000000000000000000" pitchFamily="2" charset="0"/>
              </a:rPr>
              <a:t>палочек.</a:t>
            </a:r>
          </a:p>
          <a:p>
            <a:pPr algn="ctr">
              <a:lnSpc>
                <a:spcPct val="150000"/>
              </a:lnSpc>
            </a:pPr>
            <a:r>
              <a:rPr lang="ru-RU" sz="2500" dirty="0" smtClean="0">
                <a:solidFill>
                  <a:srgbClr val="002060"/>
                </a:solidFill>
                <a:latin typeface="AllodsWest" panose="02000000000000000000" pitchFamily="2" charset="0"/>
              </a:rPr>
              <a:t>Задача: Из 7счетных палочек  </a:t>
            </a:r>
            <a:r>
              <a:rPr lang="ru-RU" sz="2500" dirty="0">
                <a:solidFill>
                  <a:srgbClr val="002060"/>
                </a:solidFill>
                <a:latin typeface="AllodsWest" panose="02000000000000000000" pitchFamily="2" charset="0"/>
              </a:rPr>
              <a:t>составьте 3 равных треугольника.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59594" y="3240524"/>
            <a:ext cx="2824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Сравните с образцами:</a:t>
            </a:r>
            <a:endParaRPr lang="ru-RU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863449" y="3933056"/>
            <a:ext cx="2592290" cy="1019834"/>
            <a:chOff x="2771800" y="4077072"/>
            <a:chExt cx="2160240" cy="864096"/>
          </a:xfrm>
        </p:grpSpPr>
        <p:sp>
          <p:nvSpPr>
            <p:cNvPr id="12" name="Равнобедренный треугольник 11"/>
            <p:cNvSpPr/>
            <p:nvPr/>
          </p:nvSpPr>
          <p:spPr>
            <a:xfrm>
              <a:off x="2771800" y="4077072"/>
              <a:ext cx="1080120" cy="864096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Равнобедренный треугольник 14"/>
            <p:cNvSpPr/>
            <p:nvPr/>
          </p:nvSpPr>
          <p:spPr>
            <a:xfrm rot="10800000">
              <a:off x="3311860" y="4077072"/>
              <a:ext cx="1080120" cy="864096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Равнобедренный треугольник 15"/>
            <p:cNvSpPr/>
            <p:nvPr/>
          </p:nvSpPr>
          <p:spPr>
            <a:xfrm>
              <a:off x="3851920" y="4077072"/>
              <a:ext cx="1080120" cy="864096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 rot="18059831" flipV="1">
            <a:off x="4164437" y="4507176"/>
            <a:ext cx="2592290" cy="1019834"/>
            <a:chOff x="2771800" y="4077072"/>
            <a:chExt cx="2160240" cy="864096"/>
          </a:xfrm>
        </p:grpSpPr>
        <p:sp>
          <p:nvSpPr>
            <p:cNvPr id="19" name="Равнобедренный треугольник 18"/>
            <p:cNvSpPr/>
            <p:nvPr/>
          </p:nvSpPr>
          <p:spPr>
            <a:xfrm>
              <a:off x="2771800" y="4077072"/>
              <a:ext cx="1080120" cy="864096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Равнобедренный треугольник 19"/>
            <p:cNvSpPr/>
            <p:nvPr/>
          </p:nvSpPr>
          <p:spPr>
            <a:xfrm rot="10800000">
              <a:off x="3311860" y="4077072"/>
              <a:ext cx="1080120" cy="864096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3851920" y="4077072"/>
              <a:ext cx="1080120" cy="864096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 rot="17974952">
            <a:off x="6005773" y="4244570"/>
            <a:ext cx="2592290" cy="1019834"/>
            <a:chOff x="2771800" y="4077072"/>
            <a:chExt cx="2160240" cy="864096"/>
          </a:xfrm>
        </p:grpSpPr>
        <p:sp>
          <p:nvSpPr>
            <p:cNvPr id="23" name="Равнобедренный треугольник 22"/>
            <p:cNvSpPr/>
            <p:nvPr/>
          </p:nvSpPr>
          <p:spPr>
            <a:xfrm>
              <a:off x="2771800" y="4077072"/>
              <a:ext cx="1080120" cy="864096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 rot="10800000">
              <a:off x="3311860" y="4077072"/>
              <a:ext cx="1080120" cy="864096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внобедренный треугольник 24"/>
            <p:cNvSpPr/>
            <p:nvPr/>
          </p:nvSpPr>
          <p:spPr>
            <a:xfrm>
              <a:off x="3851920" y="4077072"/>
              <a:ext cx="1080120" cy="864096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0599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sp>
        <p:nvSpPr>
          <p:cNvPr id="10" name="Прямоугольник 9"/>
          <p:cNvSpPr/>
          <p:nvPr/>
        </p:nvSpPr>
        <p:spPr>
          <a:xfrm>
            <a:off x="880948" y="548680"/>
            <a:ext cx="63367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Игра «Вопрос-загадка»</a:t>
            </a:r>
            <a:endParaRPr lang="ru-RU" sz="3000" dirty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500" dirty="0" smtClean="0">
                <a:solidFill>
                  <a:srgbClr val="002060"/>
                </a:solidFill>
                <a:latin typeface="AllodsWest" panose="02000000000000000000" pitchFamily="2" charset="0"/>
              </a:rPr>
              <a:t> </a:t>
            </a:r>
            <a:endParaRPr lang="ru-RU" sz="2500" dirty="0">
              <a:solidFill>
                <a:srgbClr val="002060"/>
              </a:solidFill>
              <a:latin typeface="AllodsWest" panose="02000000000000000000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980728"/>
            <a:ext cx="4572000" cy="28050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У пруда стоят кадушки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В каждой ровно по лягушке.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Если было семь кадушек,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Сколько было в них лягушек?</a:t>
            </a:r>
            <a:endParaRPr lang="ru-RU" sz="2400" b="1" dirty="0"/>
          </a:p>
        </p:txBody>
      </p:sp>
      <p:pic>
        <p:nvPicPr>
          <p:cNvPr id="2050" name="Picture 2" descr="Кадушка PNG - Все для ванных комнат - Изображения для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139" y="5157192"/>
            <a:ext cx="1251198" cy="12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Кадушка PNG - Все для ванных комнат - Изображения для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102" y="4616932"/>
            <a:ext cx="1251198" cy="12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Кадушка PNG - Все для ванных комнат - Изображения для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205" y="5132962"/>
            <a:ext cx="1251198" cy="12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Кадушка PNG - Все для ванных комнат - Изображения для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754" y="4418214"/>
            <a:ext cx="1251198" cy="12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Кадушка PNG - Все для ванных комнат - Изображения для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90" y="5212675"/>
            <a:ext cx="1251198" cy="12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лягушка скачать бесплатно - Пепе Лягушка /ГСМ/ стикер ...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" b="100000" l="0" r="100000">
                        <a14:foregroundMark x1="13077" y1="20667" x2="19615" y2="24667"/>
                        <a14:foregroundMark x1="39615" y1="11333" x2="55385" y2="17333"/>
                        <a14:foregroundMark x1="43462" y1="9000" x2="53846" y2="1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645" y="4616932"/>
            <a:ext cx="778186" cy="89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лягушка скачать бесплатно - Пепе Лягушка /ГСМ/ стикер ..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" b="100000" l="0" r="100000">
                        <a14:foregroundMark x1="13077" y1="20667" x2="19615" y2="24667"/>
                        <a14:foregroundMark x1="39615" y1="11333" x2="55385" y2="17333"/>
                        <a14:foregroundMark x1="43462" y1="9000" x2="53846" y2="1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608" y="4054545"/>
            <a:ext cx="778186" cy="89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лягушка скачать бесплатно - Пепе Лягушка /ГСМ/ стикер ..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" b="100000" l="0" r="100000">
                        <a14:foregroundMark x1="13077" y1="20667" x2="19615" y2="24667"/>
                        <a14:foregroundMark x1="39615" y1="11333" x2="55385" y2="17333"/>
                        <a14:foregroundMark x1="43462" y1="9000" x2="53846" y2="1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711" y="4592456"/>
            <a:ext cx="778186" cy="89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лягушка скачать бесплатно - Пепе Лягушка /ГСМ/ стикер ..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" b="100000" l="0" r="100000">
                        <a14:foregroundMark x1="13077" y1="20667" x2="19615" y2="24667"/>
                        <a14:foregroundMark x1="39615" y1="11333" x2="55385" y2="17333"/>
                        <a14:foregroundMark x1="43462" y1="9000" x2="53846" y2="1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260" y="3844142"/>
            <a:ext cx="778186" cy="89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лягушка скачать бесплатно - Пепе Лягушка /ГСМ/ стикер ..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" b="100000" l="0" r="100000">
                        <a14:foregroundMark x1="13077" y1="20667" x2="19615" y2="24667"/>
                        <a14:foregroundMark x1="39615" y1="11333" x2="55385" y2="17333"/>
                        <a14:foregroundMark x1="43462" y1="9000" x2="53846" y2="1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196" y="4635839"/>
            <a:ext cx="778186" cy="89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990078" y="3798646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Проверка ответа:</a:t>
            </a:r>
            <a:endParaRPr lang="ru-RU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  <p:pic>
        <p:nvPicPr>
          <p:cNvPr id="2062" name="Picture 14" descr="зеленая цифра 7 ПНГ на Прозрачном Фоне • Скачать PNG зеленая ...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444" y="1600417"/>
            <a:ext cx="1743814" cy="239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Кадушка PNG - Все для ванных комнат - Изображения для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938" y="4416563"/>
            <a:ext cx="1251198" cy="12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лягушка скачать бесплатно - Пепе Лягушка /ГСМ/ стикер ..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" b="100000" l="0" r="100000">
                        <a14:foregroundMark x1="13077" y1="20667" x2="19615" y2="24667"/>
                        <a14:foregroundMark x1="39615" y1="11333" x2="55385" y2="17333"/>
                        <a14:foregroundMark x1="43462" y1="9000" x2="53846" y2="1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444" y="3876303"/>
            <a:ext cx="778186" cy="89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Кадушка PNG - Все для ванных комнат - Изображения для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296317"/>
            <a:ext cx="1251198" cy="12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лягушка скачать бесплатно - Пепе Лягушка /ГСМ/ стикер ..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" b="100000" l="0" r="100000">
                        <a14:foregroundMark x1="13077" y1="20667" x2="19615" y2="24667"/>
                        <a14:foregroundMark x1="39615" y1="11333" x2="55385" y2="17333"/>
                        <a14:foregroundMark x1="43462" y1="9000" x2="53846" y2="12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834" y="4756057"/>
            <a:ext cx="778186" cy="89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4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sp>
        <p:nvSpPr>
          <p:cNvPr id="10" name="Прямоугольник 9"/>
          <p:cNvSpPr/>
          <p:nvPr/>
        </p:nvSpPr>
        <p:spPr>
          <a:xfrm>
            <a:off x="880948" y="548680"/>
            <a:ext cx="63367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«Логический вопрос»</a:t>
            </a:r>
            <a:endParaRPr lang="ru-RU" sz="3000" dirty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500" dirty="0" smtClean="0">
                <a:solidFill>
                  <a:srgbClr val="002060"/>
                </a:solidFill>
                <a:latin typeface="AllodsWest" panose="02000000000000000000" pitchFamily="2" charset="0"/>
              </a:rPr>
              <a:t> </a:t>
            </a:r>
            <a:endParaRPr lang="ru-RU" sz="2500" dirty="0">
              <a:solidFill>
                <a:srgbClr val="002060"/>
              </a:solidFill>
              <a:latin typeface="AllodsWest" panose="02000000000000000000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80948" y="980728"/>
            <a:ext cx="66967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>
              <a:lnSpc>
                <a:spcPct val="150000"/>
              </a:lnSpc>
            </a:pPr>
            <a:r>
              <a:rPr lang="ru-RU" sz="2400" dirty="0"/>
              <a:t>Раскрасьте маленькие яблоки так, чтобы большое яблоко было между зеленым и красным, а желтое было рядом с красным яблоком</a:t>
            </a:r>
            <a:endParaRPr lang="ru-RU" sz="24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707904" y="4653136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Проверка ответа:</a:t>
            </a:r>
            <a:endParaRPr lang="ru-RU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  <p:pic>
        <p:nvPicPr>
          <p:cNvPr id="22" name="Рисунок 2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399" y="3289052"/>
            <a:ext cx="5328590" cy="1296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060222"/>
            <a:ext cx="52959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989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sp>
        <p:nvSpPr>
          <p:cNvPr id="10" name="Прямоугольник 9"/>
          <p:cNvSpPr/>
          <p:nvPr/>
        </p:nvSpPr>
        <p:spPr>
          <a:xfrm>
            <a:off x="1187624" y="548680"/>
            <a:ext cx="6336704" cy="72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dirty="0" err="1" smtClean="0">
                <a:solidFill>
                  <a:srgbClr val="00B050"/>
                </a:solidFill>
                <a:latin typeface="AllodsWest" panose="02000000000000000000" pitchFamily="2" charset="0"/>
              </a:rPr>
              <a:t>Физминутка</a:t>
            </a:r>
            <a:r>
              <a:rPr lang="ru-RU" sz="2500" dirty="0" smtClean="0">
                <a:solidFill>
                  <a:srgbClr val="002060"/>
                </a:solidFill>
                <a:latin typeface="AllodsWest" panose="02000000000000000000" pitchFamily="2" charset="0"/>
              </a:rPr>
              <a:t> </a:t>
            </a:r>
            <a:endParaRPr lang="ru-RU" sz="2500" dirty="0">
              <a:solidFill>
                <a:srgbClr val="002060"/>
              </a:solidFill>
              <a:latin typeface="AllodsWest" panose="02000000000000000000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7428" y="925405"/>
            <a:ext cx="8100392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3500" b="1" dirty="0" smtClean="0"/>
          </a:p>
          <a:p>
            <a:pPr algn="ctr"/>
            <a:r>
              <a:rPr lang="ru-RU" sz="3500" dirty="0" smtClean="0"/>
              <a:t>Раз</a:t>
            </a:r>
            <a:r>
              <a:rPr lang="ru-RU" sz="3500" dirty="0"/>
              <a:t>, два — стоит ракета (Руки вверх)</a:t>
            </a:r>
          </a:p>
          <a:p>
            <a:pPr algn="ctr"/>
            <a:r>
              <a:rPr lang="ru-RU" sz="3500" dirty="0"/>
              <a:t>Три, четыре — самолет (Руки в стороны),</a:t>
            </a:r>
          </a:p>
          <a:p>
            <a:pPr algn="ctr"/>
            <a:r>
              <a:rPr lang="ru-RU" sz="3500" dirty="0"/>
              <a:t>Раз, два — хлопок в ладоши,</a:t>
            </a:r>
          </a:p>
          <a:p>
            <a:pPr algn="ctr"/>
            <a:r>
              <a:rPr lang="ru-RU" sz="3500" dirty="0" smtClean="0"/>
              <a:t>И еще на </a:t>
            </a:r>
            <a:r>
              <a:rPr lang="ru-RU" sz="3500" dirty="0"/>
              <a:t>каждый </a:t>
            </a:r>
            <a:r>
              <a:rPr lang="ru-RU" sz="3500" dirty="0" smtClean="0"/>
              <a:t>счет:</a:t>
            </a:r>
            <a:endParaRPr lang="ru-RU" sz="3500" dirty="0"/>
          </a:p>
          <a:p>
            <a:pPr algn="ctr"/>
            <a:r>
              <a:rPr lang="ru-RU" sz="3500" dirty="0"/>
              <a:t>Раз, два, три, четыре -</a:t>
            </a:r>
          </a:p>
          <a:p>
            <a:pPr algn="ctr"/>
            <a:r>
              <a:rPr lang="ru-RU" sz="3500" dirty="0" smtClean="0"/>
              <a:t>Мы </a:t>
            </a:r>
            <a:r>
              <a:rPr lang="ru-RU" sz="3500" dirty="0"/>
              <a:t>на месте походили</a:t>
            </a:r>
            <a:r>
              <a:rPr lang="ru-RU" sz="3500" dirty="0" smtClean="0"/>
              <a:t>.</a:t>
            </a:r>
          </a:p>
          <a:p>
            <a:pPr algn="ctr"/>
            <a:r>
              <a:rPr lang="ru-RU" sz="3500" dirty="0" smtClean="0"/>
              <a:t>Пять, шесть, семь, восемь – </a:t>
            </a:r>
          </a:p>
          <a:p>
            <a:pPr algn="ctr"/>
            <a:r>
              <a:rPr lang="ru-RU" sz="3500" dirty="0" smtClean="0"/>
              <a:t>Мы на место сели.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295287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sp>
        <p:nvSpPr>
          <p:cNvPr id="10" name="Прямоугольник 9"/>
          <p:cNvSpPr/>
          <p:nvPr/>
        </p:nvSpPr>
        <p:spPr>
          <a:xfrm>
            <a:off x="880948" y="548680"/>
            <a:ext cx="6336704" cy="1408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Игра «</a:t>
            </a:r>
            <a:r>
              <a:rPr lang="ru-RU" sz="3200" b="1" dirty="0">
                <a:solidFill>
                  <a:srgbClr val="00B050"/>
                </a:solidFill>
                <a:latin typeface="AllodsWest" panose="02000000000000000000" pitchFamily="2" charset="0"/>
              </a:rPr>
              <a:t>Составим поезд</a:t>
            </a: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»</a:t>
            </a:r>
            <a:endParaRPr lang="ru-RU" sz="3000" dirty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5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 </a:t>
            </a:r>
            <a:endParaRPr lang="ru-RU" sz="2500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7768" y="2200835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dirty="0" smtClean="0">
              <a:latin typeface="AllodsWest" panose="02000000000000000000" pitchFamily="2" charset="0"/>
            </a:endParaRPr>
          </a:p>
          <a:p>
            <a:pPr algn="ctr"/>
            <a:r>
              <a:rPr lang="ru-RU" sz="2400" dirty="0" smtClean="0">
                <a:latin typeface="AllodsWest" panose="02000000000000000000" pitchFamily="2" charset="0"/>
              </a:rPr>
              <a:t>Задача: Ученый предлагает </a:t>
            </a:r>
            <a:r>
              <a:rPr lang="ru-RU" sz="2400" dirty="0">
                <a:latin typeface="AllodsWest" panose="02000000000000000000" pitchFamily="2" charset="0"/>
              </a:rPr>
              <a:t>составить 2 поезда из «вагонов» и сравнить, где больше «вагонов</a:t>
            </a:r>
            <a:r>
              <a:rPr lang="ru-RU" sz="2400" dirty="0" smtClean="0">
                <a:latin typeface="AllodsWest" panose="02000000000000000000" pitchFamily="2" charset="0"/>
              </a:rPr>
              <a:t>».</a:t>
            </a:r>
            <a:endParaRPr lang="ru-RU" sz="2400" dirty="0">
              <a:latin typeface="AllodsWest" panose="02000000000000000000" pitchFamily="2" charset="0"/>
            </a:endParaRPr>
          </a:p>
        </p:txBody>
      </p:sp>
      <p:pic>
        <p:nvPicPr>
          <p:cNvPr id="4098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411" y="1768787"/>
            <a:ext cx="356281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4" y="3861048"/>
            <a:ext cx="58326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u="sng" dirty="0" smtClean="0"/>
              <a:t>Материалы для игры</a:t>
            </a:r>
            <a:r>
              <a:rPr lang="ru-RU" sz="1400" i="1" dirty="0" smtClean="0"/>
              <a:t>: два </a:t>
            </a:r>
            <a:r>
              <a:rPr lang="ru-RU" sz="1400" i="1" dirty="0" smtClean="0"/>
              <a:t>паровоза, </a:t>
            </a:r>
            <a:r>
              <a:rPr lang="ru-RU" sz="1400" i="1" dirty="0" smtClean="0"/>
              <a:t>18 вагонов. </a:t>
            </a:r>
          </a:p>
          <a:p>
            <a:r>
              <a:rPr lang="ru-RU" sz="1400" i="1" u="sng" dirty="0" smtClean="0"/>
              <a:t>Условия игры: </a:t>
            </a:r>
            <a:r>
              <a:rPr lang="ru-RU" sz="1400" i="1" dirty="0" smtClean="0"/>
              <a:t>Для игры вызывают две команды детей:  8 детей, они составляют поезд </a:t>
            </a:r>
            <a:r>
              <a:rPr lang="ru-RU" sz="1400" i="1" dirty="0" smtClean="0"/>
              <a:t>из </a:t>
            </a:r>
            <a:r>
              <a:rPr lang="ru-RU" sz="1400" i="1" dirty="0" smtClean="0"/>
              <a:t>8 вагонов. 6 детей составляют поезд из 6 вагонов. </a:t>
            </a:r>
            <a:r>
              <a:rPr lang="ru-RU" sz="1400" i="1" dirty="0" smtClean="0"/>
              <a:t>Сам паровоз нашего поезда не считаем, так как это не вагон.</a:t>
            </a:r>
            <a:endParaRPr lang="ru-RU" sz="1400" i="1" dirty="0" smtClean="0"/>
          </a:p>
          <a:p>
            <a:r>
              <a:rPr lang="ru-RU" sz="1400" i="1" dirty="0" smtClean="0"/>
              <a:t>– Какой поезд длиннее? </a:t>
            </a:r>
          </a:p>
          <a:p>
            <a:r>
              <a:rPr lang="ru-RU" sz="1400" i="1" dirty="0" smtClean="0"/>
              <a:t>– Какой короче? </a:t>
            </a:r>
          </a:p>
          <a:p>
            <a:r>
              <a:rPr lang="ru-RU" sz="1400" i="1" dirty="0" smtClean="0"/>
              <a:t>– Где вагонов больше (меньше)? Как уравнять состав поезда по числу вагонов? (Прицепить ко второму поезду 2 вагона либо отцепить от первого 2 вагона). </a:t>
            </a:r>
          </a:p>
          <a:p>
            <a:r>
              <a:rPr lang="ru-RU" sz="1400" i="1" dirty="0" smtClean="0"/>
              <a:t>Игра сопровождается соответствующими действиями.</a:t>
            </a:r>
          </a:p>
          <a:p>
            <a:r>
              <a:rPr lang="ru-RU" sz="1400" i="1" dirty="0" smtClean="0"/>
              <a:t>Количество вагонов можно изменять 2–3 раза, например два поезда по количеству вагонов:  8 и 5, 9 и 7. 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0849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6" b="43036" l="9752" r="89894">
                        <a14:foregroundMark x1="42376" y1="27729" x2="45922" y2="32622"/>
                        <a14:foregroundMark x1="38121" y1="36261" x2="42376" y2="31117"/>
                        <a14:foregroundMark x1="46986" y1="34003" x2="55851" y2="27980"/>
                        <a14:foregroundMark x1="54787" y1="34630" x2="61348" y2="30740"/>
                        <a14:foregroundMark x1="64362" y1="34755" x2="70745" y2="34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42" r="18742" b="55299"/>
          <a:stretch/>
        </p:blipFill>
        <p:spPr>
          <a:xfrm>
            <a:off x="7092280" y="260648"/>
            <a:ext cx="1447088" cy="1667562"/>
          </a:xfrm>
        </p:spPr>
      </p:pic>
      <p:pic>
        <p:nvPicPr>
          <p:cNvPr id="4098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2450504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3102733" y="2060848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4556990" y="2060848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5940152" y="2060848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95" y="3789040"/>
            <a:ext cx="2450504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3206552" y="3789040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4660809" y="3789040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36" b="-13665"/>
          <a:stretch/>
        </p:blipFill>
        <p:spPr bwMode="auto">
          <a:xfrm>
            <a:off x="7373175" y="2060848"/>
            <a:ext cx="751419" cy="67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2"/>
          <a:stretch/>
        </p:blipFill>
        <p:spPr bwMode="auto">
          <a:xfrm>
            <a:off x="6721655" y="3789040"/>
            <a:ext cx="1502838" cy="5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Вагон детский рисунок (28 фото) » Рисунки для срисовки и не тольк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36" b="-13665"/>
          <a:stretch/>
        </p:blipFill>
        <p:spPr bwMode="auto">
          <a:xfrm>
            <a:off x="6110539" y="3789040"/>
            <a:ext cx="751419" cy="67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880948" y="548680"/>
            <a:ext cx="6336704" cy="1408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Игра «</a:t>
            </a:r>
            <a:r>
              <a:rPr lang="ru-RU" sz="32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Составим </a:t>
            </a:r>
            <a:r>
              <a:rPr lang="ru-RU" sz="3200" b="1" dirty="0">
                <a:solidFill>
                  <a:srgbClr val="00B050"/>
                </a:solidFill>
                <a:latin typeface="AllodsWest" panose="02000000000000000000" pitchFamily="2" charset="0"/>
              </a:rPr>
              <a:t>поезд</a:t>
            </a:r>
            <a:r>
              <a:rPr lang="ru-RU" sz="3000" b="1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»</a:t>
            </a:r>
            <a:endParaRPr lang="ru-RU" sz="3000" dirty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5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 </a:t>
            </a:r>
            <a:endParaRPr lang="ru-RU" sz="2500" dirty="0">
              <a:solidFill>
                <a:srgbClr val="00B050"/>
              </a:solidFill>
              <a:latin typeface="AllodsWest" panose="02000000000000000000" pitchFamily="2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6910" y="5013176"/>
            <a:ext cx="58326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Рекомендации: во время проведения игры, после появления первого поезда из 9 вагонов, в конце поезда нужно написать 9, затем появляется второй поезд – из 7 вагонов. Задается вопрос задачи и только потом появляются 8и9 вагоны второго поезда.  Во время решения задачи на доске можно записать решение задачи математическим выражением 7+2=9        9=9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02160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714</Words>
  <Application>Microsoft Office PowerPoint</Application>
  <PresentationFormat>Экран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Математические игры «Сравнение  количества предметов»</vt:lpstr>
      <vt:lpstr>Математические игры «Сравнение  количества предметов»</vt:lpstr>
      <vt:lpstr>Приветствие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Математические игры. Сравнение  количества предметов.</dc:title>
  <dc:creator>Анна</dc:creator>
  <cp:lastModifiedBy>Анна</cp:lastModifiedBy>
  <cp:revision>15</cp:revision>
  <dcterms:created xsi:type="dcterms:W3CDTF">2022-11-07T10:40:40Z</dcterms:created>
  <dcterms:modified xsi:type="dcterms:W3CDTF">2022-11-14T13:40:10Z</dcterms:modified>
</cp:coreProperties>
</file>