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8" r:id="rId2"/>
    <p:sldId id="290" r:id="rId3"/>
    <p:sldId id="291" r:id="rId4"/>
    <p:sldId id="285" r:id="rId5"/>
    <p:sldId id="292" r:id="rId6"/>
    <p:sldId id="279" r:id="rId7"/>
    <p:sldId id="257" r:id="rId8"/>
    <p:sldId id="259" r:id="rId9"/>
    <p:sldId id="260" r:id="rId10"/>
    <p:sldId id="261" r:id="rId11"/>
    <p:sldId id="286" r:id="rId12"/>
    <p:sldId id="262" r:id="rId13"/>
    <p:sldId id="293" r:id="rId14"/>
    <p:sldId id="263" r:id="rId15"/>
    <p:sldId id="264" r:id="rId16"/>
    <p:sldId id="280" r:id="rId17"/>
    <p:sldId id="294" r:id="rId18"/>
    <p:sldId id="265" r:id="rId19"/>
    <p:sldId id="266" r:id="rId20"/>
    <p:sldId id="295" r:id="rId21"/>
    <p:sldId id="267" r:id="rId22"/>
    <p:sldId id="268" r:id="rId23"/>
    <p:sldId id="304" r:id="rId24"/>
    <p:sldId id="269" r:id="rId25"/>
    <p:sldId id="270" r:id="rId26"/>
    <p:sldId id="271" r:id="rId27"/>
    <p:sldId id="272" r:id="rId28"/>
    <p:sldId id="281" r:id="rId29"/>
    <p:sldId id="273" r:id="rId30"/>
    <p:sldId id="274" r:id="rId31"/>
    <p:sldId id="275" r:id="rId32"/>
    <p:sldId id="276" r:id="rId33"/>
    <p:sldId id="297" r:id="rId34"/>
    <p:sldId id="298" r:id="rId35"/>
    <p:sldId id="299" r:id="rId36"/>
    <p:sldId id="300" r:id="rId37"/>
    <p:sldId id="301" r:id="rId38"/>
    <p:sldId id="302" r:id="rId39"/>
    <p:sldId id="303" r:id="rId40"/>
    <p:sldId id="305" r:id="rId41"/>
    <p:sldId id="288" r:id="rId42"/>
    <p:sldId id="289" r:id="rId43"/>
    <p:sldId id="307"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717" autoAdjust="0"/>
  </p:normalViewPr>
  <p:slideViewPr>
    <p:cSldViewPr>
      <p:cViewPr varScale="1">
        <p:scale>
          <a:sx n="73" d="100"/>
          <a:sy n="73" d="100"/>
        </p:scale>
        <p:origin x="1320" y="54"/>
      </p:cViewPr>
      <p:guideLst>
        <p:guide orient="horz" pos="2160"/>
        <p:guide pos="2880"/>
      </p:guideLst>
    </p:cSldViewPr>
  </p:slideViewPr>
  <p:outlineViewPr>
    <p:cViewPr>
      <p:scale>
        <a:sx n="33" d="100"/>
        <a:sy n="33" d="100"/>
      </p:scale>
      <p:origin x="48" y="141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9D1605E-AD29-477F-9166-90E965BE20AE}" type="datetimeFigureOut">
              <a:rPr lang="ru-RU" smtClean="0"/>
              <a:pPr/>
              <a:t>15.11.2022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04CB7E2-9DAC-4B5A-92D1-C46C4848CB6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49D1605E-AD29-477F-9166-90E965BE20AE}" type="datetimeFigureOut">
              <a:rPr lang="ru-RU" smtClean="0"/>
              <a:pPr/>
              <a:t>15.11.2022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04CB7E2-9DAC-4B5A-92D1-C46C4848CB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9D1605E-AD29-477F-9166-90E965BE20AE}" type="datetimeFigureOut">
              <a:rPr lang="ru-RU" smtClean="0"/>
              <a:pPr/>
              <a:t>15.11.2022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004CB7E2-9DAC-4B5A-92D1-C46C4848CB6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9D1605E-AD29-477F-9166-90E965BE20AE}" type="datetimeFigureOut">
              <a:rPr lang="ru-RU" smtClean="0"/>
              <a:pPr/>
              <a:t>15.11.2022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4CB7E2-9DAC-4B5A-92D1-C46C4848CB6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p>
            <a:fld id="{49D1605E-AD29-477F-9166-90E965BE20AE}" type="datetimeFigureOut">
              <a:rPr lang="ru-RU" smtClean="0"/>
              <a:pPr/>
              <a:t>15.11.2022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4CB7E2-9DAC-4B5A-92D1-C46C4848CB6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9D1605E-AD29-477F-9166-90E965BE20AE}" type="datetimeFigureOut">
              <a:rPr lang="ru-RU" smtClean="0"/>
              <a:pPr/>
              <a:t>15.11.2022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04CB7E2-9DAC-4B5A-92D1-C46C4848CB6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yandex.ru/yandsearch?text=%D0%B0%D0%B4%D0%BC%D0%B8%D1%80%D0%B0%D0%BB%D1%82%D0%B5%D0%B9%D1%81%D1%82%D0%B2%D0%BE%20%D0%B2%20%D1%81%D0%B0%D0%BD%D0%BA%D1%82-%D0%BF%D0%B5%D1%82%D0%B5%D1%80%D0%B1%D1%83%D1%80%D0%B3%D0%B5&amp;fp=0&amp;pos=11&amp;uinfo=ww-1403-wh-1032-fw-1178-fh-598-pd-1&amp;rpt=simage&amp;img_url=http://upload.wikimedia.org/wikipedia/commons/thumb/b/b0/Admiralty.jpg/90px-Admiralty.jpg" TargetMode="Externa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images.yandex.ru/yandsearch?text=%D0%B0%D0%B4%D0%BC%D0%B8%D1%80%D0%B0%D0%BB%D1%82%D0%B5%D0%B9%D1%81%D1%82%D0%B2%D0%BE%20%D0%B2%20%D1%81%D0%B0%D0%BD%D0%BA%D1%82-%D0%BF%D0%B5%D1%82%D0%B5%D1%80%D0%B1%D1%83%D1%80%D0%B3%D0%B5&amp;fp=0&amp;pos=13&amp;uinfo=ww-1403-wh-1032-fw-1178-fh-598-pd-1&amp;rpt=simage&amp;img_url=http://cs406625.vk.me/v406625701/698a/txRywLFdmlk.jp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images.yandex.ru/yandsearch?text=%D0%BC%D0%B5%D0%B4%D0%BD%D1%8B%D0%B9%20%D0%B2%D1%81%D0%B0%D0%B4%D0%BD%D0%B8%D0%BA%20%D0%B2%20%D1%81%D0%B0%D0%BD%D0%BA%D1%82-%D0%BF%D0%B5%D1%82%D0%B5%D1%80%D0%B1%D1%83%D1%80%D0%B3%D0%B5&amp;fp=0&amp;pos=1&amp;uinfo=ww-1403-wh-1032-fw-1178-fh-598-pd-1&amp;rpt=simage&amp;img_url=http://img-1.photosight.ru/28f/2850574_large.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images.yandex.ru/yandsearch?text=%D0%BF%D0%BB%D0%BE%D1%89%D0%B0%D0%B4%D1%8C%20%D0%B4%D0%B5%D0%BA%D0%B0%D0%B1%D1%80%D0%B8%D1%81%D1%82%D0%BE%D0%B2%20%D0%B2%20%D1%81%D0%B0%D0%BD%D0%BA%D1%82-%D0%BF%D0%B5%D1%82%D0%B5%D1%80%D0%B1%D1%83%D1%80%D0%B3%D0%B5%20%D1%84%D0%BE%D1%82%D0%BE&amp;fp=0&amp;pos=4&amp;uinfo=ww-1403-wh-1032-fw-1178-fh-598-pd-1&amp;rpt=simage&amp;img_url=http://os1.i.ua/3/6/6062085_14d0fc03.jpg" TargetMode="Externa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images.yandex.ru/yandsearch?text=%D0%BF%D0%BB%D0%BE%D1%89%D0%B0%D0%B4%D1%8C%20%D0%B8%D1%81%D0%B0%D0%B0%D0%BA%D0%B8%D0%B5%D0%B2%D1%81%D0%BA%D0%B0%D1%8F%20%D0%B2%20%D1%81%D0%B0%D0%BD%D0%BA%D1%82-%D0%BF%D0%B5%D1%82%D0%B5%D1%80%D0%B1%D1%83%D1%80%D0%B3%D0%B5%20%D1%84%D0%BE%D1%82%D0%BE&amp;fp=0&amp;pos=6&amp;uinfo=ww-1403-wh-1032-fw-1178-fh-598-pd-1&amp;rpt=simage&amp;img_url=http://old.fedpress.ru/upload/thumbs/Thursday%2016th%20of%20May%202013/id277311_w190.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images.yandex.ru/yandsearch?text=%D0%B8%D1%81%D0%B0%D0%B0%D0%BA%D0%B8%D0%B5%D0%B2%D1%81%D0%BA%D0%B8%D0%B9%20%D0%B2%20%D1%81%D0%B0%D0%BD%D0%BA%D1%82-%D0%BF%D0%B5%D1%82%D0%B5%D1%80%D0%B1%D1%83%D1%80%D0%B3%D0%B5&amp;fp=0&amp;pos=1&amp;uinfo=ww-1403-wh-1032-fw-1178-fh-598-pd-1&amp;rpt=simage&amp;img_url=http://stat18.privet.ru/lr/0d1ab66383e76218da504e6c8960e918" TargetMode="Externa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hyperlink" Target="http://images.yandex.ru/yandsearch?text=%D0%B8%D1%81%D0%B0%D0%B0%D0%BA%D0%B8%D0%B5%D0%B2%D1%81%D0%BA%D0%B8%D0%B9%20%D0%B2%20%D1%81%D0%B0%D0%BD%D0%BA%D1%82-%D0%BF%D0%B5%D1%82%D0%B5%D1%80%D0%B1%D1%83%D1%80%D0%B3%D0%B5&amp;fp=0&amp;pos=5&amp;uinfo=ww-1403-wh-1032-fw-1178-fh-598-pd-1&amp;rpt=simage&amp;img_url=http://stat17.privet.ru/lr/0a0cdfb6f186eb6a4a65510ed552032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images.yandex.ru/yandsearch?text=%D1%8D%D1%80%D0%BC%D0%B8%D1%82%D0%B0%D0%B6%20%D0%B2%20%D1%81%D0%B0%D0%BD%D0%BA%D1%82-%D0%BF%D0%B5%D1%82%D0%B5%D1%80%D0%B1%D1%83%D1%80%D0%B3%D0%B5%20%D1%84%D0%BE%D1%82%D0%BE&amp;fp=0&amp;pos=27&amp;uinfo=ww-1403-wh-1032-fw-1178-fh-598-pd-1&amp;rpt=simage&amp;img_url=http://prv3.lori-images.net/ermitazh-v-sankt-peterburge-0004097207-preview.jpg" TargetMode="External"/><Relationship Id="rId3" Type="http://schemas.openxmlformats.org/officeDocument/2006/relationships/image" Target="../media/image30.jpeg"/><Relationship Id="rId7" Type="http://schemas.openxmlformats.org/officeDocument/2006/relationships/image" Target="../media/image32.jpeg"/><Relationship Id="rId2" Type="http://schemas.openxmlformats.org/officeDocument/2006/relationships/hyperlink" Target="http://images.yandex.ru/yandsearch?text=%D1%8D%D1%80%D0%BC%D0%B8%D1%82%D0%B0%D0%B6%20%D0%B2%20%D1%81%D0%B0%D0%BD%D0%BA%D1%82-%D0%BF%D0%B5%D1%82%D0%B5%D1%80%D0%B1%D1%83%D1%80%D0%B3%D0%B5&amp;fp=0&amp;pos=12&amp;uinfo=ww-1403-wh-1032-fw-1178-fh-598-pd-1&amp;rpt=simage&amp;img_url=http://wap.mplaza.ru/parser/images/6c892d61071d207abc7909836932a43a.jpg" TargetMode="External"/><Relationship Id="rId1" Type="http://schemas.openxmlformats.org/officeDocument/2006/relationships/slideLayout" Target="../slideLayouts/slideLayout2.xml"/><Relationship Id="rId6" Type="http://schemas.openxmlformats.org/officeDocument/2006/relationships/hyperlink" Target="http://images.yandex.ru/yandsearch?text=%D1%8D%D1%80%D0%BC%D0%B8%D1%82%D0%B0%D0%B6%20%D0%B2%20%D1%81%D0%B0%D0%BD%D0%BA%D1%82-%D0%BF%D0%B5%D1%82%D0%B5%D1%80%D0%B1%D1%83%D1%80%D0%B3%D0%B5%20%D1%84%D0%BE%D1%82%D0%BE&amp;fp=0&amp;pos=17&amp;uinfo=ww-1403-wh-1032-fw-1178-fh-598-pd-1&amp;rpt=simage&amp;img_url=http://www.spb-guide.ru/img/8037/3986sm.jpg" TargetMode="External"/><Relationship Id="rId5" Type="http://schemas.openxmlformats.org/officeDocument/2006/relationships/image" Target="../media/image31.jpeg"/><Relationship Id="rId4" Type="http://schemas.openxmlformats.org/officeDocument/2006/relationships/hyperlink" Target="http://images.yandex.ru/yandsearch?text=%D1%8D%D1%80%D0%BC%D0%B8%D1%82%D0%B0%D0%B6%20%D0%B2%20%D1%81%D0%B0%D0%BD%D0%BA%D1%82-%D0%BF%D0%B5%D1%82%D0%B5%D1%80%D0%B1%D1%83%D1%80%D0%B3%D0%B5%20%D1%84%D0%BE%D1%82%D0%BE&amp;fp=0&amp;pos=5&amp;uinfo=ww-1403-wh-1032-fw-1178-fh-598-pd-1&amp;rpt=simage&amp;img_url=http://tyrist.biz/wp-content/uploads/gallery_2_2_46863.jpg" TargetMode="External"/><Relationship Id="rId9" Type="http://schemas.openxmlformats.org/officeDocument/2006/relationships/image" Target="../media/image33.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38.jpeg"/><Relationship Id="rId2" Type="http://schemas.openxmlformats.org/officeDocument/2006/relationships/hyperlink" Target="http://images.yandex.ru/yandsearch?p=1&amp;text=%D0%B4%D0%B2%D0%BE%D1%80%D1%86%D0%BE%D0%B2%D0%B0%D1%8F%20%D0%BF%D0%BB%D0%BE%D1%89%D0%B0%D0%B4%D1%8C%20%D0%B2%20%D1%81%D0%B0%D0%BD%D0%BA%D1%82-%D0%BF%D0%B5%D1%82%D0%B5%D1%80%D0%B1%D1%83%D1%80%D0%B3%D0%B5%20%D1%84%D0%BE%D1%82%D0%BE&amp;fp=1&amp;pos=41&amp;uinfo=ww-1403-wh-1032-fw-1178-fh-598-pd-1&amp;rpt=simage&amp;img_url=http://www.100wonders.ru/countries/99/99_03.jpg" TargetMode="External"/><Relationship Id="rId1" Type="http://schemas.openxmlformats.org/officeDocument/2006/relationships/slideLayout" Target="../slideLayouts/slideLayout2.xml"/><Relationship Id="rId6" Type="http://schemas.openxmlformats.org/officeDocument/2006/relationships/hyperlink" Target="http://images.yandex.ru/yandsearch?p=4&amp;text=%D0%B4%D0%B2%D0%BE%D1%80%D1%86%D0%BE%D0%B2%D0%B0%D1%8F%20%D0%BF%D0%BB%D0%BE%D1%89%D0%B0%D0%B4%D1%8C%20%D0%B2%20%D1%81%D0%B0%D0%BD%D0%BA%D1%82-%D0%BF%D0%B5%D1%82%D0%B5%D1%80%D0%B1%D1%83%D1%80%D0%B3%D0%B5%20%D1%84%D0%BE%D1%82%D0%BE&amp;fp=4&amp;pos=138&amp;uinfo=ww-1403-wh-1032-fw-1178-fh-598-pd-1&amp;rpt=simage&amp;img_url=http://cs303714.vk.me/u236733/-14/m_4c4cb4b5.jpg" TargetMode="External"/><Relationship Id="rId5" Type="http://schemas.openxmlformats.org/officeDocument/2006/relationships/image" Target="../media/image37.jpeg"/><Relationship Id="rId4" Type="http://schemas.openxmlformats.org/officeDocument/2006/relationships/hyperlink" Target="http://images.yandex.ru/yandsearch?p=1&amp;text=%D0%B4%D0%B2%D0%BE%D1%80%D1%86%D0%BE%D0%B2%D0%B0%D1%8F%20%D0%BF%D0%BB%D0%BE%D1%89%D0%B0%D0%B4%D1%8C%20%D0%B2%20%D1%81%D0%B0%D0%BD%D0%BA%D1%82-%D0%BF%D0%B5%D1%82%D0%B5%D1%80%D0%B1%D1%83%D1%80%D0%B3%D0%B5%20%D1%84%D0%BE%D1%82%D0%BE&amp;fp=1&amp;pos=48&amp;uinfo=ww-1403-wh-1032-fw-1178-fh-598-pd-1&amp;rpt=simage&amp;img_url=http://metrkv.ru/marina/45.jpg"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images.yandex.ru/yandsearch?text=%D0%BD%D0%B5%D0%B2%D1%81%D0%BA%D0%B8%D0%B9%20%D0%BF%D1%80%D0%BE%D1%81%D0%BF%D0%B5%D0%BA%D1%82%20%D0%B2%20%D1%81%D0%B0%D0%BD%D0%BA%D1%82-%D0%BF%D0%B5%D1%82%D0%B5%D1%80%D0%B1%D1%83%D1%80%D0%B3%D0%B5%20%D1%84%D0%BE%D1%82%D0%BE&amp;fp=0&amp;pos=19&amp;uinfo=ww-1403-wh-1032-fw-1178-fh-598-pd-1&amp;rpt=simage&amp;img_url=http://img-fotki.yandex.ru/get/3305/marinaanru.6/0_1dd58_96edd4dc_-1-S" TargetMode="External"/><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images.yandex.ru/yandsearch?p=1&amp;text=%D0%BA%D0%B0%D0%B7%D0%B0%D0%BD%D1%81%D0%BA%D0%B8%D0%B9%20%D1%81%D0%BE%D0%B1%D0%BE%D1%80%20%D0%B2%20%D1%81%D0%B0%D0%BD%D0%BA%D1%82-%D0%BF%D0%B5%D1%82%D0%B5%D1%80%D0%B1%D1%83%D1%80%D0%B3%D0%B5%20%D1%84%D0%BE%D1%82%D0%BE&amp;fp=1&amp;pos=32&amp;uinfo=ww-1403-wh-1032-fw-1178-fh-598-pd-1&amp;rpt=simage&amp;img_url=http://content.eventim.com/static/uploaded/ru/images/events/large/10989.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images.yandex.ru/yandsearch?text=%D1%80%D1%83%D1%81%D1%81%D0%BA%D0%B8%D0%B9%20%D0%BC%D1%83%D0%B7%D0%B5%D0%B9%20%D0%B2%20%D1%81%D0%B0%D0%BD%D0%BA%D1%82-%D0%BF%D0%B5%D1%82%D0%B5%D1%80%D0%B1%D1%83%D1%80%D0%B3%D0%B5%20%D1%84%D0%BE%D1%82%D0%BE&amp;fp=0&amp;pos=6&amp;uinfo=ww-1403-wh-1032-fw-1178-fh-598-pd-1&amp;rpt=simage&amp;img_url=http://cs192.vk.me/v192117/121a/cYFeNCx-w8k.jpg" TargetMode="Externa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hyperlink" Target="http://images.yandex.ru/yandsearch?p=1&amp;text=%D1%80%D1%83%D1%81%D1%81%D0%BA%D0%B8%D0%B9%20%D0%BC%D1%83%D0%B7%D0%B5%D0%B9%20%D0%B2%20%D1%81%D0%B0%D0%BD%D0%BA%D1%82-%D0%BF%D0%B5%D1%82%D0%B5%D1%80%D0%B1%D1%83%D1%80%D0%B3%D0%B5%20%D1%84%D0%BE%D1%82%D0%BE&amp;fp=1&amp;pos=44&amp;uinfo=ww-1403-wh-1032-fw-1178-fh-598-pd-1&amp;rpt=simage&amp;img_url=http://wap.mplaza.ru/parser/images/d55453bdd1595881b770688d02a38e09.jp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images.yandex.ru/yandsearch?source=wiz&amp;fp=0&amp;text=%D1%81%D0%B0%D0%BD%D0%BA%D1%82-%D0%BF%D0%B5%D1%82%D0%B5%D1%80%D0%B1%D1%83%D1%80%D0%B3%20%D0%BF%D0%B0%D0%BC%D1%8F%D1%82%D0%BD%D0%B8%D0%BA%20%D0%B5%D0%BA%D0%B0%D1%82%D0%B5%D1%80%D0%B8%D0%BD%D0%B5%20ii&amp;noreask=1&amp;pos=2&amp;lr=213&amp;rpt=simage&amp;uinfo=ww-1403-wh-1032-fw-1178-fh-598-pd-1&amp;img_url=http://upload.wikimedia.org/wikipedia/commons/thumb/d/da/Denkmal_f%C3%BCr_Katharina_II._in_St._Petersburg.jpg/250px-Denkmal_f%C3%BCr_Katharina_II._in_St._Petersburg.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images.yandex.ru/yandsearch?text=%D1%81%D0%BF%D0%B0%D1%81-%D0%BD%D0%B0-%D0%BA%D1%80%D0%BE%D0%B2%D0%B8%20%D0%B2%20%D1%81%D0%B0%D0%BD%D0%BA%D1%82-%D0%BF%D0%B5%D1%82%D0%B5%D1%80%D0%B1%D1%83%D1%80%D0%B3%D0%B5%20%D1%84%D0%BE%D1%82%D0%BE&amp;fp=0&amp;pos=0&amp;uinfo=ww-1403-wh-1032-fw-1178-fh-598-pd-1&amp;rpt=simage&amp;img_url=http://lh6.ggpht.com/-oSn2Mo8JvHc/T3jmo99CpHI/AAAAAAACkGY/TeMFQLMpDJ4/999553-650x719_thumb%5b1%5d.jpg?imgmax=80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51.jpeg"/><Relationship Id="rId13" Type="http://schemas.openxmlformats.org/officeDocument/2006/relationships/image" Target="../media/image54.jpeg"/><Relationship Id="rId3" Type="http://schemas.openxmlformats.org/officeDocument/2006/relationships/image" Target="../media/image48.jpeg"/><Relationship Id="rId7" Type="http://schemas.openxmlformats.org/officeDocument/2006/relationships/hyperlink" Target="http://images.yandex.ru/yandsearch?source=wiz&amp;fp=0&amp;text=%D1%81%D0%B0%D0%BD%D0%BA%D1%82-%D0%BF%D0%B5%D1%82%D0%B5%D1%80%D0%B1%D1%83%D1%80%D0%B3%20%D0%BC%D0%BE%D1%81%D1%82%D1%8B&amp;noreask=1&amp;pos=9&amp;lr=213&amp;rpt=simage&amp;uinfo=ww-1403-wh-1032-fw-1178-fh-598-pd-1&amp;img_url=http://crypto.stanford.edu/~mironov/pics/lomonosov.jpg" TargetMode="External"/><Relationship Id="rId12" Type="http://schemas.openxmlformats.org/officeDocument/2006/relationships/hyperlink" Target="http://images.yandex.ru/yandsearch?source=wiz&amp;fp=1&amp;uinfo=ww-1403-wh-1032-fw-1178-fh-598-pd-1&amp;p=1&amp;text=%D1%81%D0%B0%D0%BD%D0%BA%D1%82-%D0%BF%D0%B5%D1%82%D0%B5%D1%80%D0%B1%D1%83%D1%80%D0%B3%20%D0%BC%D0%BE%D1%81%D1%82%D1%8B&amp;noreask=1&amp;pos=49&amp;rpt=simage&amp;lr=213&amp;img_url=http://romantic-online.com/uploads/users_images/1/505/49cba6c7e3e1b.jpg" TargetMode="External"/><Relationship Id="rId17" Type="http://schemas.openxmlformats.org/officeDocument/2006/relationships/image" Target="../media/image56.jpeg"/><Relationship Id="rId2" Type="http://schemas.openxmlformats.org/officeDocument/2006/relationships/image" Target="../media/image47.jpeg"/><Relationship Id="rId16" Type="http://schemas.openxmlformats.org/officeDocument/2006/relationships/hyperlink" Target="http://images.yandex.ru/yandsearch?source=wiz&amp;fp=0&amp;text=%D1%81%D0%B0%D0%BD%D0%BA%D1%82-%D0%BF%D0%B5%D1%82%D0%B5%D1%80%D0%B1%D1%83%D1%80%D0%B3%20%D0%BC%D0%BE%D1%81%D1%82%D1%8B&amp;noreask=1&amp;pos=6&amp;lr=213&amp;rpt=simage&amp;uinfo=ww-1403-wh-1032-fw-1178-fh-598-pd-1&amp;img_url=http://img12.nnm.ru/2/c/4/3/5/2c435e1ba2eb6b60ec3e1bb7aec63c8f_full.jpg" TargetMode="External"/><Relationship Id="rId1" Type="http://schemas.openxmlformats.org/officeDocument/2006/relationships/slideLayout" Target="../slideLayouts/slideLayout2.xml"/><Relationship Id="rId6" Type="http://schemas.openxmlformats.org/officeDocument/2006/relationships/image" Target="../media/image50.jpeg"/><Relationship Id="rId11" Type="http://schemas.openxmlformats.org/officeDocument/2006/relationships/image" Target="../media/image53.jpeg"/><Relationship Id="rId5" Type="http://schemas.openxmlformats.org/officeDocument/2006/relationships/hyperlink" Target="http://images.yandex.ru/yandsearch?source=wiz&amp;fp=1&amp;uinfo=ww-1403-wh-1032-fw-1178-fh-598-pd-1&amp;p=1&amp;text=%D1%81%D0%B0%D0%BD%D0%BA%D1%82-%D0%BF%D0%B5%D1%82%D0%B5%D1%80%D0%B1%D1%83%D1%80%D0%B3%20%D0%BC%D0%BE%D1%81%D1%82%D1%8B&amp;noreask=1&amp;pos=47&amp;rpt=simage&amp;lr=213&amp;img_url=http://foto.spbland.ru/data/media/1/80277_.jpg" TargetMode="External"/><Relationship Id="rId15" Type="http://schemas.openxmlformats.org/officeDocument/2006/relationships/image" Target="../media/image55.jpeg"/><Relationship Id="rId10" Type="http://schemas.openxmlformats.org/officeDocument/2006/relationships/image" Target="../media/image52.jpeg"/><Relationship Id="rId4" Type="http://schemas.openxmlformats.org/officeDocument/2006/relationships/image" Target="../media/image49.jpeg"/><Relationship Id="rId9" Type="http://schemas.openxmlformats.org/officeDocument/2006/relationships/hyperlink" Target="http://images.yandex.ru/yandsearch?source=wiz&amp;fp=0&amp;text=%D1%81%D0%B0%D0%BD%D0%BA%D1%82-%D0%BF%D0%B5%D1%82%D0%B5%D1%80%D0%B1%D1%83%D1%80%D0%B3%20%D0%BC%D0%BE%D1%81%D1%82%D1%8B&amp;noreask=1&amp;pos=10&amp;lr=213&amp;rpt=simage&amp;uinfo=ww-1403-wh-1032-fw-1178-fh-598-pd-1&amp;img_url=http://labirint.travel/files/gpiboedov.jpg" TargetMode="External"/><Relationship Id="rId14" Type="http://schemas.openxmlformats.org/officeDocument/2006/relationships/hyperlink" Target="http://images.yandex.ru/yandsearch?source=wiz&amp;fp=1&amp;uinfo=ww-1403-wh-1032-fw-1178-fh-598-pd-1&amp;p=1&amp;text=%D1%81%D0%B0%D0%BD%D0%BA%D1%82-%D0%BF%D0%B5%D1%82%D0%B5%D1%80%D0%B1%D1%83%D1%80%D0%B3%20%D0%BC%D0%BE%D1%81%D1%82%D1%8B&amp;noreask=1&amp;pos=50&amp;rpt=simage&amp;lr=213&amp;img_url=http://img-fotki.yandex.ru/get/4407/120445177.d/0_53fbb_6ba75877_X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images.yandex.ru/yandsearch?source=wiz&amp;fp=3&amp;uinfo=ww-1403-wh-1032-fw-1178-fh-598-pd-1&amp;p=3&amp;text=%D1%81%D0%B0%D0%BD%D0%BA%D1%82-%D0%BF%D0%B5%D1%82%D0%B5%D1%80%D0%B1%D1%83%D1%80%D0%B3%20%D0%BF%D0%B5%D1%82%D0%B5%D1%80%D0%B3%D0%BE%D1%84%20%D1%84%D0%BE%D1%82%D0%BE&amp;noreask=1&amp;pos=97&amp;rpt=simage&amp;lr=213&amp;img_url=http://img0.liveinternet.ru/images/attach/b/3/13/736/13736253_fountain_0027.jpg" TargetMode="External"/><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hyperlink" Target="http://images.yandex.ru/yandsearch?source=wiz&amp;fp=0&amp;text=%D1%81%D0%B0%D0%BD%D0%BA%D1%82-%D0%BF%D0%B5%D1%82%D0%B5%D1%80%D0%B1%D1%83%D1%80%D0%B3%20%D0%BF%D0%B5%D1%82%D0%B5%D1%80%D0%B3%D0%BE%D1%84%20%D1%84%D0%BE%D1%82%D0%BE&amp;noreask=1&amp;pos=28&amp;lr=213&amp;rpt=simage&amp;uinfo=ww-1403-wh-1032-fw-1178-fh-598-pd-1&amp;img_url=http://www.excursiopedia.com/uploads/gallery/Excursion/19580/adfd65f9d08b372a35babda47db61dfc44a91656_6.jp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3.jpeg"/><Relationship Id="rId2" Type="http://schemas.openxmlformats.org/officeDocument/2006/relationships/hyperlink" Target="http://images.yandex.ru/yandsearch?source=wiz&amp;fp=1&amp;uinfo=ww-1403-wh-1032-fw-1178-fh-598-pd-1&amp;p=1&amp;text=%D0%BF%D0%B8%D1%81%D0%BA%D0%B0%D1%80%D0%B5%D0%B2%D1%81%D0%BA%D0%BE%D0%B5%20%D0%BC%D0%B5%D0%BC%D0%BE%D1%80%D0%B8%D0%B0%D0%BB%D1%8C%D0%BD%D0%BE%D0%B5%20%D0%BA%D0%BB%D0%B0%D0%B4%D0%B1%D0%B8%D1%89%D0%B5&amp;noreask=1&amp;pos=43&amp;rpt=simage&amp;lr=213&amp;img_url=http://s00.yaplakal.com/pics/pics_original/6/8/4/2458486.jpg" TargetMode="External"/><Relationship Id="rId1" Type="http://schemas.openxmlformats.org/officeDocument/2006/relationships/slideLayout" Target="../slideLayouts/slideLayout2.xml"/><Relationship Id="rId6" Type="http://schemas.openxmlformats.org/officeDocument/2006/relationships/hyperlink" Target="http://images.yandex.ru/yandsearch?source=wiz&amp;fp=0&amp;text=%D0%BF%D0%B8%D1%81%D0%BA%D0%B0%D1%80%D0%B5%D0%B2%D1%81%D0%BA%D0%BE%D0%B5%20%D0%BC%D0%B5%D0%BC%D0%BE%D1%80%D0%B8%D0%B0%D0%BB%D1%8C%D0%BD%D0%BE%D0%B5%20%D0%BA%D0%BB%D0%B0%D0%B4%D0%B1%D0%B8%D1%89%D0%B5&amp;noreask=1&amp;pos=7&amp;lr=213&amp;rpt=simage&amp;uinfo=ww-1403-wh-1032-fw-1178-fh-598-pd-1&amp;img_url=http://img.nr2.ru/pict/arts1/41/22/412204.jpg" TargetMode="External"/><Relationship Id="rId5" Type="http://schemas.openxmlformats.org/officeDocument/2006/relationships/image" Target="../media/image72.jpeg"/><Relationship Id="rId4" Type="http://schemas.openxmlformats.org/officeDocument/2006/relationships/hyperlink" Target="http://images.yandex.ru/yandsearch?p=1&amp;text=%D1%80%D0%B0%D0%B7%D1%80%D1%8B%D0%B2%20%D0%B1%D0%BB%D0%BE%D0%BA%D0%B0%D0%B4%D1%8B%20%D0%BB%D0%B5%D0%BD%D0%B8%D0%BD%D0%B3%D1%80%D0%B0%D0%B4%D0%B0&amp;fp=1&amp;pos=39&amp;uinfo=ww-1403-wh-1032-fw-1178-fh-598-pd-1&amp;rpt=simage&amp;img_url=http://img1.liveinternet.ru/images/attach/c/9/106/529/106529299_p8070174.jpg"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images.yandex.ru/yandsearch?source=wiz&amp;fp=2&amp;uinfo=ww-1403-wh-1032-fw-1178-fh-598-pd-1&amp;p=2&amp;text=%D1%81%D0%BF%D0%B1&amp;noreask=1&amp;pos=79&amp;rpt=simage&amp;lr=213&amp;img_url=http://ntt.com.ru/files/Image/petersburg3_de322492.jpg" TargetMode="External"/><Relationship Id="rId3" Type="http://schemas.openxmlformats.org/officeDocument/2006/relationships/hyperlink" Target="http://images.yandex.ru/yandsearch?source=wiz&amp;fp=3&amp;uinfo=ww-1403-wh-1032-fw-1178-fh-598-pd-1&amp;p=3&amp;text=%D1%81%D0%BF%D0%B1&amp;noreask=1&amp;pos=111&amp;rpt=simage&amp;lr=213&amp;img_url=http://gorzakaz.org/acts/JP1.jpg" TargetMode="External"/><Relationship Id="rId7" Type="http://schemas.openxmlformats.org/officeDocument/2006/relationships/image" Target="../media/image76.png"/><Relationship Id="rId2" Type="http://schemas.openxmlformats.org/officeDocument/2006/relationships/slideLayout" Target="../slideLayouts/slideLayout2.xml"/><Relationship Id="rId1" Type="http://schemas.openxmlformats.org/officeDocument/2006/relationships/audio" Target="file:///C:\Users\&#1070;&#1083;&#1103;\&#1096;&#1082;&#1086;&#1083;&#1072;\2%20&#1082;&#1083;&#1072;&#1089;&#1089;\&#1054;&#1082;&#1088;_&#1084;&#1080;&#1088;\&#1052;&#1072;&#1088;&#1082;%20&#1041;&#1077;&#1088;&#1085;&#1077;&#1089;%20-%20&#1043;&#1086;&#1088;&#1086;&#1076;%20&#1085;&#1072;&#1076;%20&#1074;&#1086;&#1083;&#1100;&#1085;&#1086;&#1081;%20&#1053;&#1077;&#1074;&#1086;&#1081;%20%20(audiopoisk.com).mp3" TargetMode="External"/><Relationship Id="rId6" Type="http://schemas.openxmlformats.org/officeDocument/2006/relationships/image" Target="../media/image75.jpeg"/><Relationship Id="rId5" Type="http://schemas.openxmlformats.org/officeDocument/2006/relationships/hyperlink" Target="http://images.yandex.ru/yandsearch?source=wiz&amp;fp=4&amp;uinfo=ww-1403-wh-1032-fw-1178-fh-598-pd-1&amp;p=4&amp;text=%D1%81%D0%BF%D0%B1&amp;noreask=1&amp;pos=135&amp;rpt=simage&amp;lr=213&amp;img_url=http://wap.mplaza.ru/parser/images/1116f29c75ef9a910c0d9a04b8a466ab.jpg" TargetMode="External"/><Relationship Id="rId4" Type="http://schemas.openxmlformats.org/officeDocument/2006/relationships/image" Target="../media/image74.jpeg"/><Relationship Id="rId9" Type="http://schemas.openxmlformats.org/officeDocument/2006/relationships/image" Target="../media/image77.jpeg"/></Relationships>
</file>

<file path=ppt/slides/_rels/slide4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yandex.ru/yandsearch?text=%D0%BF%D0%B5%D1%82%D1%80%D0%BE%D0%BF%D0%B0%D0%B2%D0%BB%D0%BE%D0%B2%D1%81%D0%BA%D0%B0%D1%8F%20%D0%BA%D1%80%D0%B5%D0%BF%D0%BE%D1%81%D1%82%D1%8C%20%D0%B2%20%D1%81%D0%B0%D0%BD%D0%BA%D1%82-%D0%BF%D0%B5%D1%82%D0%B5%D1%80%D0%B1%D1%83%D1%80%D0%B3%D0%B5%20%D1%84%D0%BE%D1%82%D0%BE&amp;fp=0&amp;pos=1&amp;uinfo=ww-1403-wh-1032-fw-1178-fh-598-pd-1&amp;rpt=simage&amp;img_url=http://s-pb.in/images/stories/museums/petropavlovka/petrokrepost01.jpg" TargetMode="Externa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hyperlink" Target="http://images.yandex.ru/yandsearch?text=%D0%BF%D0%B5%D1%82%D1%80%D0%BE%D0%BF%D0%B0%D0%B2%D0%BB%D0%BE%D0%B2%D1%81%D0%BA%D0%B0%D1%8F%20%D0%BA%D1%80%D0%B5%D0%BF%D0%BE%D1%81%D1%82%D1%8C%20%D0%B2%20%D1%81%D0%B0%D0%BD%D0%BA%D1%82-%D0%BF%D0%B5%D1%82%D0%B5%D1%80%D0%B1%D1%83%D1%80%D0%B3%D0%B5%20%D1%84%D0%BE%D1%82%D0%BE&amp;fp=0&amp;pos=18&amp;uinfo=ww-1403-wh-1032-fw-1178-fh-598-pd-1&amp;rpt=simage&amp;img_url=http://www.svali.ru/pic/pictures/73/r_p_7d1252687bce33e7bd01163582e3ecf6.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yandex.ru/yandsearch?text=%D0%BF%D0%B5%D1%82%D1%80%D0%BE%D0%BF%D0%B0%D0%B2%D0%BB%D0%BE%D0%B2%D1%81%D0%BA%D0%B8%D0%B9%20%D1%81%D0%BE%D0%B1%D0%BE%D1%80%20%D0%B2%20%D1%81%D0%B0%D0%BD%D0%BA%D1%82-%D0%BF%D0%B5%D1%82%D0%B5%D1%80%D0%B1%D1%83%D1%80%D0%B3%D0%B5&amp;fp=0&amp;pos=27&amp;uinfo=ww-1403-wh-1032-fw-1178-fh-598-pd-1&amp;rpt=simage&amp;img_url=http://www.temples.ru/private/f000058/IMG_5443_b.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yandex.ru/yandsearch?text=%D1%81%D0%B0%D0%BD%D0%BA%D1%82-%D0%BF%D0%B5%D1%82%D0%B5%D1%80%D0%B1%D1%83%D1%80%D0%B3%20%D0%BF%D0%B0%D0%BC%D1%8F%D1%82%D0%BD%D0%B8%D0%BA%20%D0%BF%D0%B5%D1%82%D1%80%D1%83%201&amp;fp=0&amp;pos=6&amp;uinfo=ww-1403-wh-1032-fw-1178-fh-598-pd-1&amp;rpt=simage&amp;img_url=http://spbfoto.spb.ru/foto/data/media/3/shem11.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s.yandex.ru/yandsearch?source=wiz&amp;fp=0&amp;text=%D1%81%D0%B0%D0%BD%D0%BA%D1%82-%D0%BF%D0%B5%D1%82%D0%B5%D1%80%D0%B1%D1%83%D1%80%D0%B3%20%D0%BA%D1%83%D0%BD%D1%81%D1%82%D0%BA%D0%B0%D0%BC%D0%B5%D1%80%D0%B0%20%D1%84%D0%BE%D1%82%D0%BE&amp;noreask=1&amp;pos=5&amp;lr=213&amp;rpt=simage&amp;uinfo=ww-1403-wh-1032-fw-1178-fh-598-pd-1&amp;img_url=http://img11.nnm.ru/0/8/a/a/4/6028d2cfe538f4f6bdcbbc5bc27_prev.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1">
                <a:tint val="78000"/>
                <a:satMod val="220000"/>
                <a:lumMod val="0"/>
                <a:lumOff val="100000"/>
              </a:schemeClr>
            </a:gs>
            <a:gs pos="100000">
              <a:schemeClr val="bg1">
                <a:shade val="35000"/>
                <a:satMod val="15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33400"/>
            <a:ext cx="8280920" cy="2868168"/>
          </a:xfrm>
        </p:spPr>
        <p:txBody>
          <a:bodyPr/>
          <a:lstStyle/>
          <a:p>
            <a:pPr algn="ctr"/>
            <a:r>
              <a:rPr lang="ru-RU" dirty="0" smtClean="0"/>
              <a:t>Мой город-Санкт-Петербург</a:t>
            </a:r>
            <a:br>
              <a:rPr lang="ru-RU" dirty="0" smtClean="0"/>
            </a:br>
            <a:endParaRPr lang="ru-RU" dirty="0"/>
          </a:p>
        </p:txBody>
      </p:sp>
      <p:sp>
        <p:nvSpPr>
          <p:cNvPr id="3" name="Подзаголовок 2"/>
          <p:cNvSpPr>
            <a:spLocks noGrp="1"/>
          </p:cNvSpPr>
          <p:nvPr>
            <p:ph type="subTitle" idx="1"/>
          </p:nvPr>
        </p:nvSpPr>
        <p:spPr/>
        <p:txBody>
          <a:bodyPr>
            <a:normAutofit lnSpcReduction="10000"/>
          </a:bodyPr>
          <a:lstStyle/>
          <a:p>
            <a:r>
              <a:rPr lang="ru-RU" dirty="0" smtClean="0"/>
              <a:t>Подготовила: </a:t>
            </a:r>
          </a:p>
          <a:p>
            <a:r>
              <a:rPr lang="ru-RU" dirty="0" smtClean="0"/>
              <a:t>Мелентьева Т.В.</a:t>
            </a:r>
          </a:p>
          <a:p>
            <a:r>
              <a:rPr lang="ru-RU" dirty="0" smtClean="0"/>
              <a:t>ГБОУ СОШ № 323</a:t>
            </a:r>
            <a:endParaRPr lang="ru-RU" dirty="0"/>
          </a:p>
        </p:txBody>
      </p:sp>
      <p:pic>
        <p:nvPicPr>
          <p:cNvPr id="4" name="Рисунок 3"/>
          <p:cNvPicPr>
            <a:picLocks noChangeAspect="1"/>
          </p:cNvPicPr>
          <p:nvPr/>
        </p:nvPicPr>
        <p:blipFill>
          <a:blip r:embed="rId2"/>
          <a:stretch>
            <a:fillRect/>
          </a:stretch>
        </p:blipFill>
        <p:spPr>
          <a:xfrm>
            <a:off x="251520" y="3112960"/>
            <a:ext cx="5806977" cy="3056304"/>
          </a:xfrm>
          <a:prstGeom prst="rect">
            <a:avLst/>
          </a:prstGeom>
          <a:solidFill>
            <a:schemeClr val="bg2">
              <a:lumMod val="50000"/>
              <a:alpha val="3000"/>
            </a:schemeClr>
          </a:solidFill>
          <a:ln>
            <a:solidFill>
              <a:schemeClr val="tx2"/>
            </a:solidFill>
          </a:ln>
        </p:spPr>
      </p:pic>
    </p:spTree>
    <p:extLst>
      <p:ext uri="{BB962C8B-B14F-4D97-AF65-F5344CB8AC3E}">
        <p14:creationId xmlns:p14="http://schemas.microsoft.com/office/powerpoint/2010/main" val="2675913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1500166" y="785794"/>
            <a:ext cx="2643190" cy="1651994"/>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5000628" y="517891"/>
            <a:ext cx="2643206" cy="1982405"/>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1428728" y="3214686"/>
            <a:ext cx="4688224" cy="3286138"/>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a:srcRect/>
          <a:stretch>
            <a:fillRect/>
          </a:stretch>
        </p:blipFill>
        <p:spPr bwMode="auto">
          <a:xfrm>
            <a:off x="6429387" y="3214696"/>
            <a:ext cx="2286003" cy="17145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1142976" y="0"/>
            <a:ext cx="8001024" cy="6572272"/>
          </a:xfrm>
        </p:spPr>
        <p:txBody>
          <a:bodyPr/>
          <a:lstStyle/>
          <a:p>
            <a:pPr>
              <a:buNone/>
            </a:pPr>
            <a:r>
              <a:rPr lang="ru-RU"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Васильевский остров – морская гавань Санкт-Петербурга. Здесь швартуются сухогрузы и танкеры класса “река-море”, туристские лайнеры из дальних стран.</a:t>
            </a:r>
            <a:endParaRPr lang="ru-RU" sz="2800" dirty="0"/>
          </a:p>
        </p:txBody>
      </p:sp>
      <p:pic>
        <p:nvPicPr>
          <p:cNvPr id="4" name="Picture 3"/>
          <p:cNvPicPr>
            <a:picLocks noChangeAspect="1" noChangeArrowheads="1"/>
          </p:cNvPicPr>
          <p:nvPr/>
        </p:nvPicPr>
        <p:blipFill>
          <a:blip r:embed="rId2"/>
          <a:srcRect/>
          <a:stretch>
            <a:fillRect/>
          </a:stretch>
        </p:blipFill>
        <p:spPr bwMode="auto">
          <a:xfrm>
            <a:off x="1357290" y="2000240"/>
            <a:ext cx="2143140" cy="2257441"/>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a:stretch>
            <a:fillRect/>
          </a:stretch>
        </p:blipFill>
        <p:spPr bwMode="auto">
          <a:xfrm>
            <a:off x="4857752" y="2071678"/>
            <a:ext cx="3071834" cy="2047889"/>
          </a:xfrm>
          <a:prstGeom prst="rect">
            <a:avLst/>
          </a:prstGeom>
          <a:noFill/>
          <a:ln w="9525">
            <a:noFill/>
            <a:miter lim="800000"/>
            <a:headEnd/>
            <a:tailEnd/>
          </a:ln>
          <a:effectLst/>
        </p:spPr>
      </p:pic>
      <p:sp>
        <p:nvSpPr>
          <p:cNvPr id="6" name="Прямоугольник 5"/>
          <p:cNvSpPr/>
          <p:nvPr/>
        </p:nvSpPr>
        <p:spPr>
          <a:xfrm>
            <a:off x="1214414" y="4429132"/>
            <a:ext cx="7786742" cy="1938992"/>
          </a:xfrm>
          <a:prstGeom prst="rect">
            <a:avLst/>
          </a:prstGeom>
        </p:spPr>
        <p:txBody>
          <a:bodyPr wrap="square">
            <a:spAutoFit/>
          </a:bodyPr>
          <a:lstStyle/>
          <a:p>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На гербе и флаге Санкт-Петербурга изображены:</a:t>
            </a:r>
            <a:r>
              <a:rPr lang="ru-RU" sz="2400" u="sng" dirty="0" smtClean="0">
                <a:latin typeface="Times New Roman" pitchFamily="18" charset="0"/>
                <a:cs typeface="Times New Roman" pitchFamily="18" charset="0"/>
              </a:rPr>
              <a:t> скипетр </a:t>
            </a:r>
            <a:r>
              <a:rPr lang="ru-RU" sz="2400" dirty="0" smtClean="0">
                <a:latin typeface="Times New Roman" pitchFamily="18" charset="0"/>
                <a:cs typeface="Times New Roman" pitchFamily="18" charset="0"/>
              </a:rPr>
              <a:t>как символ столицы и императорской власти, </a:t>
            </a:r>
            <a:r>
              <a:rPr lang="ru-RU" sz="2400" u="sng" dirty="0" smtClean="0">
                <a:latin typeface="Times New Roman" pitchFamily="18" charset="0"/>
                <a:cs typeface="Times New Roman" pitchFamily="18" charset="0"/>
              </a:rPr>
              <a:t>морской якорь </a:t>
            </a:r>
            <a:r>
              <a:rPr lang="ru-RU" sz="2400" dirty="0" smtClean="0">
                <a:latin typeface="Times New Roman" pitchFamily="18" charset="0"/>
                <a:cs typeface="Times New Roman" pitchFamily="18" charset="0"/>
              </a:rPr>
              <a:t>как символ морского порта и </a:t>
            </a:r>
            <a:r>
              <a:rPr lang="ru-RU" sz="2400" u="sng" dirty="0" smtClean="0">
                <a:latin typeface="Times New Roman" pitchFamily="18" charset="0"/>
                <a:cs typeface="Times New Roman" pitchFamily="18" charset="0"/>
              </a:rPr>
              <a:t>речной якорь </a:t>
            </a:r>
            <a:r>
              <a:rPr lang="ru-RU" sz="2400" dirty="0" smtClean="0">
                <a:latin typeface="Times New Roman" pitchFamily="18" charset="0"/>
                <a:cs typeface="Times New Roman" pitchFamily="18" charset="0"/>
              </a:rPr>
              <a:t>как символ речного порта. </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Флаг Санкт-Петербурга — официальный символ города. </a:t>
            </a: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85852" y="285728"/>
            <a:ext cx="7647836" cy="5962672"/>
          </a:xfrm>
        </p:spPr>
        <p:txBody>
          <a:bodyPr/>
          <a:lstStyle/>
          <a:p>
            <a:pPr algn="just">
              <a:buNone/>
            </a:pPr>
            <a:r>
              <a:rPr lang="ru-RU" sz="2800" dirty="0" smtClean="0">
                <a:latin typeface="Times New Roman" pitchFamily="18" charset="0"/>
                <a:cs typeface="Times New Roman" pitchFamily="18" charset="0"/>
              </a:rPr>
              <a:t>		С 1704 года на Адмиралтейском острове, находящемся на левом берегу Невы, развернулось строительство верфи – Адмиралтейства – по чертежу самого Петра.</a:t>
            </a:r>
            <a:endParaRPr lang="en-US" sz="2800" dirty="0" smtClean="0">
              <a:latin typeface="Times New Roman" pitchFamily="18" charset="0"/>
              <a:cs typeface="Times New Roman" pitchFamily="18" charset="0"/>
            </a:endParaRPr>
          </a:p>
          <a:p>
            <a:endParaRPr lang="en-US" dirty="0"/>
          </a:p>
          <a:p>
            <a:endParaRPr lang="ru-RU" dirty="0"/>
          </a:p>
        </p:txBody>
      </p:sp>
      <p:pic>
        <p:nvPicPr>
          <p:cNvPr id="21506" name="Picture 2" descr="http://sdelanounas.ru/images/img/d/x/dXBsb2FkLndpa2ltZWRpYS5vcmcvd2lraXBlZGlhL2NvbW1vbnMvdGh1bWIvYi9iMC9BZG1pcmFsdHkuanBnLzQ1MHB4LUFkbWlyYWx0eS5qcGc_X19pZD0xMzI4OQ==.jpg">
            <a:hlinkClick r:id="rId2"/>
          </p:cNvPr>
          <p:cNvPicPr>
            <a:picLocks noChangeAspect="1" noChangeArrowheads="1"/>
          </p:cNvPicPr>
          <p:nvPr/>
        </p:nvPicPr>
        <p:blipFill>
          <a:blip r:embed="rId3"/>
          <a:srcRect/>
          <a:stretch>
            <a:fillRect/>
          </a:stretch>
        </p:blipFill>
        <p:spPr bwMode="auto">
          <a:xfrm>
            <a:off x="1142976" y="2143116"/>
            <a:ext cx="3433120" cy="4572032"/>
          </a:xfrm>
          <a:prstGeom prst="rect">
            <a:avLst/>
          </a:prstGeom>
          <a:noFill/>
        </p:spPr>
      </p:pic>
      <p:pic>
        <p:nvPicPr>
          <p:cNvPr id="21510" name="Picture 6" descr="http://www.myworldshots.com/p1/m/Russia/St-Petersburg/View-on-Admiralty-Building-and-Neva-River-82.jpg">
            <a:hlinkClick r:id="rId4"/>
          </p:cNvPr>
          <p:cNvPicPr>
            <a:picLocks noChangeAspect="1" noChangeArrowheads="1"/>
          </p:cNvPicPr>
          <p:nvPr/>
        </p:nvPicPr>
        <p:blipFill>
          <a:blip r:embed="rId5"/>
          <a:srcRect/>
          <a:stretch>
            <a:fillRect/>
          </a:stretch>
        </p:blipFill>
        <p:spPr bwMode="auto">
          <a:xfrm>
            <a:off x="5214942" y="2214554"/>
            <a:ext cx="3317915" cy="442918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4572000" y="285750"/>
            <a:ext cx="4267200" cy="4094163"/>
          </a:xfrm>
          <a:prstGeom prst="rect">
            <a:avLst/>
          </a:prstGeom>
          <a:noFill/>
          <a:ln w="9525">
            <a:noFill/>
            <a:miter lim="800000"/>
            <a:headEnd/>
            <a:tailEnd/>
          </a:ln>
        </p:spPr>
        <p:txBody>
          <a:bodyPr wrap="none">
            <a:spAutoFit/>
          </a:bodyPr>
          <a:lstStyle/>
          <a:p>
            <a:r>
              <a:rPr lang="ru-RU" sz="2000" b="0">
                <a:solidFill>
                  <a:srgbClr val="7030A0"/>
                </a:solidFill>
              </a:rPr>
              <a:t>Памятник из бронзы:</a:t>
            </a:r>
          </a:p>
          <a:p>
            <a:r>
              <a:rPr lang="ru-RU" sz="2000" b="0">
                <a:solidFill>
                  <a:srgbClr val="7030A0"/>
                </a:solidFill>
              </a:rPr>
              <a:t>Честь царю, хвала!</a:t>
            </a:r>
          </a:p>
          <a:p>
            <a:r>
              <a:rPr lang="ru-RU" sz="2000" b="0">
                <a:solidFill>
                  <a:srgbClr val="7030A0"/>
                </a:solidFill>
              </a:rPr>
              <a:t>Мчится, словно ветер, конь,</a:t>
            </a:r>
          </a:p>
          <a:p>
            <a:r>
              <a:rPr lang="ru-RU" sz="2000" b="0">
                <a:solidFill>
                  <a:srgbClr val="7030A0"/>
                </a:solidFill>
              </a:rPr>
              <a:t>Тянет удила.</a:t>
            </a:r>
          </a:p>
          <a:p>
            <a:endParaRPr lang="ru-RU" sz="2000" b="0">
              <a:solidFill>
                <a:srgbClr val="7030A0"/>
              </a:solidFill>
            </a:endParaRPr>
          </a:p>
          <a:p>
            <a:r>
              <a:rPr lang="ru-RU" sz="2000" b="0">
                <a:solidFill>
                  <a:srgbClr val="7030A0"/>
                </a:solidFill>
              </a:rPr>
              <a:t>На коне сидит герой,</a:t>
            </a:r>
          </a:p>
          <a:p>
            <a:r>
              <a:rPr lang="ru-RU" sz="2000" b="0">
                <a:solidFill>
                  <a:srgbClr val="7030A0"/>
                </a:solidFill>
              </a:rPr>
              <a:t>Он красивый, молодой.</a:t>
            </a:r>
          </a:p>
          <a:p>
            <a:r>
              <a:rPr lang="ru-RU" sz="2000" b="0">
                <a:solidFill>
                  <a:srgbClr val="7030A0"/>
                </a:solidFill>
              </a:rPr>
              <a:t>Это - память в честь Петра,</a:t>
            </a:r>
          </a:p>
          <a:p>
            <a:r>
              <a:rPr lang="ru-RU" sz="2000" b="0">
                <a:solidFill>
                  <a:srgbClr val="7030A0"/>
                </a:solidFill>
              </a:rPr>
              <a:t>Много сделал он добра.</a:t>
            </a:r>
          </a:p>
          <a:p>
            <a:endParaRPr lang="ru-RU" sz="2000" b="0">
              <a:solidFill>
                <a:srgbClr val="7030A0"/>
              </a:solidFill>
            </a:endParaRPr>
          </a:p>
          <a:p>
            <a:r>
              <a:rPr lang="ru-RU" sz="2000" b="0">
                <a:solidFill>
                  <a:srgbClr val="7030A0"/>
                </a:solidFill>
              </a:rPr>
              <a:t>Скачет воин в будни, </a:t>
            </a:r>
          </a:p>
          <a:p>
            <a:r>
              <a:rPr lang="ru-RU" sz="2000" b="0">
                <a:solidFill>
                  <a:srgbClr val="7030A0"/>
                </a:solidFill>
              </a:rPr>
              <a:t>                   в праздник,</a:t>
            </a:r>
          </a:p>
          <a:p>
            <a:r>
              <a:rPr lang="ru-RU" sz="2000" b="0">
                <a:solidFill>
                  <a:srgbClr val="7030A0"/>
                </a:solidFill>
              </a:rPr>
              <a:t>А зовётся …</a:t>
            </a:r>
          </a:p>
        </p:txBody>
      </p:sp>
      <p:sp>
        <p:nvSpPr>
          <p:cNvPr id="22533" name="Text Box 5"/>
          <p:cNvSpPr txBox="1">
            <a:spLocks noChangeArrowheads="1"/>
          </p:cNvSpPr>
          <p:nvPr/>
        </p:nvSpPr>
        <p:spPr bwMode="auto">
          <a:xfrm>
            <a:off x="5572125" y="6215063"/>
            <a:ext cx="3001963" cy="400050"/>
          </a:xfrm>
          <a:prstGeom prst="rect">
            <a:avLst/>
          </a:prstGeom>
          <a:noFill/>
          <a:ln w="9525">
            <a:noFill/>
            <a:miter lim="800000"/>
            <a:headEnd/>
            <a:tailEnd/>
          </a:ln>
        </p:spPr>
        <p:txBody>
          <a:bodyPr>
            <a:spAutoFit/>
          </a:bodyPr>
          <a:lstStyle/>
          <a:p>
            <a:r>
              <a:rPr lang="ru-RU" sz="2000">
                <a:solidFill>
                  <a:srgbClr val="FF0000"/>
                </a:solidFill>
              </a:rPr>
              <a:t>Медный всадник</a:t>
            </a:r>
          </a:p>
        </p:txBody>
      </p:sp>
      <p:pic>
        <p:nvPicPr>
          <p:cNvPr id="22535" name="Picture 7" descr="0100-506"/>
          <p:cNvPicPr>
            <a:picLocks noChangeAspect="1" noChangeArrowheads="1"/>
          </p:cNvPicPr>
          <p:nvPr/>
        </p:nvPicPr>
        <p:blipFill>
          <a:blip r:embed="rId2"/>
          <a:srcRect/>
          <a:stretch>
            <a:fillRect/>
          </a:stretch>
        </p:blipFill>
        <p:spPr bwMode="auto">
          <a:xfrm>
            <a:off x="334963" y="1639888"/>
            <a:ext cx="4144962" cy="8388350"/>
          </a:xfrm>
          <a:prstGeom prst="rect">
            <a:avLst/>
          </a:prstGeom>
          <a:noFill/>
        </p:spPr>
      </p:pic>
      <p:pic>
        <p:nvPicPr>
          <p:cNvPr id="22538" name="Picture 10" descr="8763"/>
          <p:cNvPicPr>
            <a:picLocks noChangeAspect="1" noChangeArrowheads="1"/>
          </p:cNvPicPr>
          <p:nvPr/>
        </p:nvPicPr>
        <p:blipFill>
          <a:blip r:embed="rId3"/>
          <a:srcRect/>
          <a:stretch>
            <a:fillRect/>
          </a:stretch>
        </p:blipFill>
        <p:spPr bwMode="auto">
          <a:xfrm>
            <a:off x="6669088" y="3870325"/>
            <a:ext cx="2182812" cy="225583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fade">
                                      <p:cBhvr>
                                        <p:cTn id="7" dur="1000"/>
                                        <p:tgtEl>
                                          <p:spTgt spid="22533"/>
                                        </p:tgtEl>
                                      </p:cBhvr>
                                    </p:animEffect>
                                    <p:anim calcmode="lin" valueType="num">
                                      <p:cBhvr>
                                        <p:cTn id="8" dur="1000" fill="hold"/>
                                        <p:tgtEl>
                                          <p:spTgt spid="22533"/>
                                        </p:tgtEl>
                                        <p:attrNameLst>
                                          <p:attrName>ppt_x</p:attrName>
                                        </p:attrNameLst>
                                      </p:cBhvr>
                                      <p:tavLst>
                                        <p:tav tm="0">
                                          <p:val>
                                            <p:strVal val="#ppt_x"/>
                                          </p:val>
                                        </p:tav>
                                        <p:tav tm="100000">
                                          <p:val>
                                            <p:strVal val="#ppt_x"/>
                                          </p:val>
                                        </p:tav>
                                      </p:tavLst>
                                    </p:anim>
                                    <p:anim calcmode="lin" valueType="num">
                                      <p:cBhvr>
                                        <p:cTn id="9" dur="900" decel="100000" fill="hold"/>
                                        <p:tgtEl>
                                          <p:spTgt spid="2253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533"/>
                                        </p:tgtEl>
                                        <p:attrNameLst>
                                          <p:attrName>ppt_y</p:attrName>
                                        </p:attrNameLst>
                                      </p:cBhvr>
                                      <p:tavLst>
                                        <p:tav tm="0">
                                          <p:val>
                                            <p:strVal val="#ppt_y-.03"/>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22535"/>
                                        </p:tgtEl>
                                        <p:attrNameLst>
                                          <p:attrName>style.visibility</p:attrName>
                                        </p:attrNameLst>
                                      </p:cBhvr>
                                      <p:to>
                                        <p:strVal val="visible"/>
                                      </p:to>
                                    </p:set>
                                    <p:anim calcmode="lin" valueType="num">
                                      <p:cBhvr>
                                        <p:cTn id="13" dur="500" fill="hold"/>
                                        <p:tgtEl>
                                          <p:spTgt spid="22535"/>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2535"/>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2535"/>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548680"/>
            <a:ext cx="7429552" cy="439718"/>
          </a:xfrm>
        </p:spPr>
        <p:txBody>
          <a:bodyPr>
            <a:noAutofit/>
          </a:bodyPr>
          <a:lstStyle/>
          <a:p>
            <a:pPr algn="ctr"/>
            <a:r>
              <a:rPr lang="ru-RU" sz="3200" b="1" dirty="0" smtClean="0">
                <a:latin typeface="Times New Roman" pitchFamily="18" charset="0"/>
                <a:cs typeface="Times New Roman" pitchFamily="18" charset="0"/>
              </a:rPr>
              <a:t>Памятник Петру I</a:t>
            </a:r>
            <a:r>
              <a:rPr lang="en-US" sz="3200" b="1" dirty="0" smtClean="0">
                <a:latin typeface="Times New Roman" pitchFamily="18" charset="0"/>
                <a:cs typeface="Times New Roman" pitchFamily="18" charset="0"/>
              </a:rPr>
              <a:t> </a:t>
            </a:r>
            <a:r>
              <a:rPr lang="ru-RU" sz="3200" b="1" dirty="0" smtClean="0">
                <a:latin typeface="Times New Roman" pitchFamily="18" charset="0"/>
                <a:cs typeface="Times New Roman" pitchFamily="18" charset="0"/>
              </a:rPr>
              <a:t>(Медный всадник)</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1285852" y="857232"/>
            <a:ext cx="7498080" cy="4800600"/>
          </a:xfrm>
        </p:spPr>
        <p:txBody>
          <a:bodyPr/>
          <a:lstStyle/>
          <a:p>
            <a:pPr algn="just">
              <a:buNone/>
            </a:pPr>
            <a:r>
              <a:rPr lang="ru-RU" dirty="0" smtClean="0">
                <a:latin typeface="Times New Roman" pitchFamily="18" charset="0"/>
                <a:cs typeface="Times New Roman" pitchFamily="18" charset="0"/>
              </a:rPr>
              <a:t>		В 1782 году на площади Декабристов (Сенатской площади) был воздвигнут памятник Петру I – первая конная статуя в Петербурге.</a:t>
            </a:r>
            <a:endParaRPr lang="ru-RU" dirty="0">
              <a:latin typeface="Times New Roman" pitchFamily="18" charset="0"/>
              <a:cs typeface="Times New Roman" pitchFamily="18" charset="0"/>
            </a:endParaRPr>
          </a:p>
        </p:txBody>
      </p:sp>
      <p:pic>
        <p:nvPicPr>
          <p:cNvPr id="20482" name="Picture 2" descr="http://ic.pics.livejournal.com/a_poli/8872958/1781059/1781059_640.jpg">
            <a:hlinkClick r:id="rId2"/>
          </p:cNvPr>
          <p:cNvPicPr>
            <a:picLocks noChangeAspect="1" noChangeArrowheads="1"/>
          </p:cNvPicPr>
          <p:nvPr/>
        </p:nvPicPr>
        <p:blipFill>
          <a:blip r:embed="rId3"/>
          <a:srcRect/>
          <a:stretch>
            <a:fillRect/>
          </a:stretch>
        </p:blipFill>
        <p:spPr bwMode="auto">
          <a:xfrm>
            <a:off x="2571736" y="2857496"/>
            <a:ext cx="5143536" cy="385765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0"/>
            <a:ext cx="7858180" cy="4800600"/>
          </a:xfrm>
        </p:spPr>
        <p:txBody>
          <a:bodyPr>
            <a:normAutofit/>
          </a:bodyPr>
          <a:lstStyle/>
          <a:p>
            <a:pPr algn="just">
              <a:buNone/>
            </a:pPr>
            <a:r>
              <a:rPr lang="ru-RU" sz="2800" dirty="0" smtClean="0">
                <a:latin typeface="Times New Roman" pitchFamily="18" charset="0"/>
                <a:cs typeface="Times New Roman" pitchFamily="18" charset="0"/>
              </a:rPr>
              <a:t>		Две площади – Декабристов и Исаакиевскую – связывает Исаакиевский собор. Исаакиевский собор, четвертый по счету с таким названием, строился 40 лет. Он замышлялся как главный храм Российской империи. Храм поражает роскошью позолоты, разнообразием цветного мрамора, обилием живописи и мозаики.</a:t>
            </a:r>
            <a:endParaRPr lang="ru-RU" sz="2800" dirty="0">
              <a:latin typeface="Times New Roman" pitchFamily="18" charset="0"/>
              <a:cs typeface="Times New Roman" pitchFamily="18" charset="0"/>
            </a:endParaRPr>
          </a:p>
        </p:txBody>
      </p:sp>
      <p:pic>
        <p:nvPicPr>
          <p:cNvPr id="19458" name="Picture 2" descr="http://spbfoto.spb.ru/foto/data/media/1/DSC_5389.jpg">
            <a:hlinkClick r:id="rId2"/>
          </p:cNvPr>
          <p:cNvPicPr>
            <a:picLocks noChangeAspect="1" noChangeArrowheads="1"/>
          </p:cNvPicPr>
          <p:nvPr/>
        </p:nvPicPr>
        <p:blipFill>
          <a:blip r:embed="rId3"/>
          <a:srcRect/>
          <a:stretch>
            <a:fillRect/>
          </a:stretch>
        </p:blipFill>
        <p:spPr bwMode="auto">
          <a:xfrm>
            <a:off x="0" y="3714752"/>
            <a:ext cx="5220231" cy="3143248"/>
          </a:xfrm>
          <a:prstGeom prst="rect">
            <a:avLst/>
          </a:prstGeom>
          <a:noFill/>
        </p:spPr>
      </p:pic>
      <p:pic>
        <p:nvPicPr>
          <p:cNvPr id="19460" name="Picture 4" descr="http://music-roads.ru/upload/sankt-peterburg-isaakievskaya-ploschad-2-view.jpg">
            <a:hlinkClick r:id="rId4"/>
          </p:cNvPr>
          <p:cNvPicPr>
            <a:picLocks noChangeAspect="1" noChangeArrowheads="1"/>
          </p:cNvPicPr>
          <p:nvPr/>
        </p:nvPicPr>
        <p:blipFill>
          <a:blip r:embed="rId5"/>
          <a:srcRect/>
          <a:stretch>
            <a:fillRect/>
          </a:stretch>
        </p:blipFill>
        <p:spPr bwMode="auto">
          <a:xfrm>
            <a:off x="4879741" y="3714728"/>
            <a:ext cx="4264259" cy="314327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0"/>
            <a:ext cx="7498080" cy="1143000"/>
          </a:xfrm>
        </p:spPr>
        <p:txBody>
          <a:bodyPr/>
          <a:lstStyle/>
          <a:p>
            <a:pPr algn="ctr"/>
            <a:r>
              <a:rPr lang="ru-RU" b="1" dirty="0" smtClean="0">
                <a:latin typeface="Times New Roman" pitchFamily="18" charset="0"/>
                <a:cs typeface="Times New Roman" pitchFamily="18" charset="0"/>
              </a:rPr>
              <a:t>Исаакиевский  собор.</a:t>
            </a:r>
            <a:endParaRPr lang="ru-RU" b="1" dirty="0">
              <a:latin typeface="Times New Roman" pitchFamily="18" charset="0"/>
              <a:cs typeface="Times New Roman" pitchFamily="18" charset="0"/>
            </a:endParaRPr>
          </a:p>
        </p:txBody>
      </p:sp>
      <p:sp>
        <p:nvSpPr>
          <p:cNvPr id="6" name="Содержимое 5"/>
          <p:cNvSpPr>
            <a:spLocks noGrp="1"/>
          </p:cNvSpPr>
          <p:nvPr>
            <p:ph idx="1"/>
          </p:nvPr>
        </p:nvSpPr>
        <p:spPr/>
        <p:txBody>
          <a:bodyPr/>
          <a:lstStyle/>
          <a:p>
            <a:pPr>
              <a:buNone/>
            </a:pPr>
            <a:r>
              <a:rPr lang="ru-RU" dirty="0" smtClean="0"/>
              <a:t> </a:t>
            </a:r>
            <a:endParaRPr lang="ru-RU" dirty="0"/>
          </a:p>
        </p:txBody>
      </p:sp>
      <p:pic>
        <p:nvPicPr>
          <p:cNvPr id="18436" name="Picture 4" descr="http://img.aucland.ru/market-photos/b025fa4279Wi5K5c.jpg">
            <a:hlinkClick r:id="rId2"/>
          </p:cNvPr>
          <p:cNvPicPr>
            <a:picLocks noChangeAspect="1" noChangeArrowheads="1"/>
          </p:cNvPicPr>
          <p:nvPr/>
        </p:nvPicPr>
        <p:blipFill>
          <a:blip r:embed="rId3"/>
          <a:srcRect/>
          <a:stretch>
            <a:fillRect/>
          </a:stretch>
        </p:blipFill>
        <p:spPr bwMode="auto">
          <a:xfrm>
            <a:off x="4667197" y="3500398"/>
            <a:ext cx="4476803" cy="3357602"/>
          </a:xfrm>
          <a:prstGeom prst="rect">
            <a:avLst/>
          </a:prstGeom>
          <a:noFill/>
        </p:spPr>
      </p:pic>
      <p:pic>
        <p:nvPicPr>
          <p:cNvPr id="18434" name="Picture 2" descr="http://www.svadba-club.ru/fileadmin/images/%D0%9D%D0%BE%D0%B2%D0%BE%D1%81%D1%82%D0%B8/Mesta_progulki_dlya_fotosessii/isaakievskii.jpg">
            <a:hlinkClick r:id="rId4"/>
          </p:cNvPr>
          <p:cNvPicPr>
            <a:picLocks noChangeAspect="1" noChangeArrowheads="1"/>
          </p:cNvPicPr>
          <p:nvPr/>
        </p:nvPicPr>
        <p:blipFill>
          <a:blip r:embed="rId5"/>
          <a:srcRect/>
          <a:stretch>
            <a:fillRect/>
          </a:stretch>
        </p:blipFill>
        <p:spPr bwMode="auto">
          <a:xfrm>
            <a:off x="142844" y="1000108"/>
            <a:ext cx="5012299" cy="378621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4572000" y="285750"/>
            <a:ext cx="4376738" cy="6248400"/>
          </a:xfrm>
          <a:prstGeom prst="rect">
            <a:avLst/>
          </a:prstGeom>
          <a:noFill/>
          <a:ln w="9525">
            <a:noFill/>
            <a:miter lim="800000"/>
            <a:headEnd/>
            <a:tailEnd/>
          </a:ln>
        </p:spPr>
        <p:txBody>
          <a:bodyPr wrap="none">
            <a:spAutoFit/>
          </a:bodyPr>
          <a:lstStyle/>
          <a:p>
            <a:r>
              <a:rPr lang="ru-RU" sz="2000">
                <a:solidFill>
                  <a:srgbClr val="7030A0"/>
                </a:solidFill>
              </a:rPr>
              <a:t>На площади Дворцовой</a:t>
            </a:r>
          </a:p>
          <a:p>
            <a:r>
              <a:rPr lang="ru-RU" sz="2000">
                <a:solidFill>
                  <a:srgbClr val="7030A0"/>
                </a:solidFill>
              </a:rPr>
              <a:t>Стоит он много лет…</a:t>
            </a:r>
          </a:p>
          <a:p>
            <a:r>
              <a:rPr lang="ru-RU" sz="2000">
                <a:solidFill>
                  <a:srgbClr val="7030A0"/>
                </a:solidFill>
              </a:rPr>
              <a:t>Все им восхищаются</a:t>
            </a:r>
          </a:p>
          <a:p>
            <a:r>
              <a:rPr lang="ru-RU" sz="2000">
                <a:solidFill>
                  <a:srgbClr val="7030A0"/>
                </a:solidFill>
              </a:rPr>
              <a:t>Здесь равнодушных нет.</a:t>
            </a:r>
          </a:p>
          <a:p>
            <a:endParaRPr lang="ru-RU" sz="2000">
              <a:solidFill>
                <a:srgbClr val="7030A0"/>
              </a:solidFill>
            </a:endParaRPr>
          </a:p>
          <a:p>
            <a:r>
              <a:rPr lang="ru-RU" sz="2000">
                <a:solidFill>
                  <a:srgbClr val="7030A0"/>
                </a:solidFill>
              </a:rPr>
              <a:t>Из разных стран художники</a:t>
            </a:r>
          </a:p>
          <a:p>
            <a:r>
              <a:rPr lang="ru-RU" sz="2000">
                <a:solidFill>
                  <a:srgbClr val="7030A0"/>
                </a:solidFill>
              </a:rPr>
              <a:t>Картины привезли,</a:t>
            </a:r>
          </a:p>
          <a:p>
            <a:r>
              <a:rPr lang="ru-RU" sz="2000">
                <a:solidFill>
                  <a:srgbClr val="7030A0"/>
                </a:solidFill>
              </a:rPr>
              <a:t>Чтоб их полотна дивные </a:t>
            </a:r>
          </a:p>
          <a:p>
            <a:r>
              <a:rPr lang="ru-RU" sz="2000">
                <a:solidFill>
                  <a:srgbClr val="7030A0"/>
                </a:solidFill>
              </a:rPr>
              <a:t>Увидеть все могли.</a:t>
            </a:r>
          </a:p>
          <a:p>
            <a:endParaRPr lang="ru-RU" sz="2000">
              <a:solidFill>
                <a:srgbClr val="7030A0"/>
              </a:solidFill>
            </a:endParaRPr>
          </a:p>
          <a:p>
            <a:r>
              <a:rPr lang="ru-RU" sz="2000">
                <a:solidFill>
                  <a:srgbClr val="7030A0"/>
                </a:solidFill>
              </a:rPr>
              <a:t>И чего здесь только нету:</a:t>
            </a:r>
          </a:p>
          <a:p>
            <a:r>
              <a:rPr lang="ru-RU" sz="2000">
                <a:solidFill>
                  <a:srgbClr val="7030A0"/>
                </a:solidFill>
              </a:rPr>
              <a:t>Знаменитостей портреты,</a:t>
            </a:r>
          </a:p>
          <a:p>
            <a:r>
              <a:rPr lang="ru-RU" sz="2000">
                <a:solidFill>
                  <a:srgbClr val="7030A0"/>
                </a:solidFill>
              </a:rPr>
              <a:t>Удивительные вазы,</a:t>
            </a:r>
          </a:p>
          <a:p>
            <a:r>
              <a:rPr lang="ru-RU" sz="2000">
                <a:solidFill>
                  <a:srgbClr val="7030A0"/>
                </a:solidFill>
              </a:rPr>
              <a:t>Украшения в алмазах…</a:t>
            </a:r>
          </a:p>
          <a:p>
            <a:endParaRPr lang="ru-RU" sz="2000">
              <a:solidFill>
                <a:srgbClr val="7030A0"/>
              </a:solidFill>
            </a:endParaRPr>
          </a:p>
          <a:p>
            <a:r>
              <a:rPr lang="ru-RU" sz="2000">
                <a:solidFill>
                  <a:srgbClr val="7030A0"/>
                </a:solidFill>
              </a:rPr>
              <a:t>Раньше был он для царей,</a:t>
            </a:r>
          </a:p>
          <a:p>
            <a:r>
              <a:rPr lang="ru-RU" sz="2000">
                <a:solidFill>
                  <a:srgbClr val="7030A0"/>
                </a:solidFill>
              </a:rPr>
              <a:t>А теперь тут стал музей.</a:t>
            </a:r>
          </a:p>
          <a:p>
            <a:r>
              <a:rPr lang="ru-RU" sz="2000">
                <a:solidFill>
                  <a:srgbClr val="7030A0"/>
                </a:solidFill>
              </a:rPr>
              <a:t>Это наш, это ваш</a:t>
            </a:r>
          </a:p>
          <a:p>
            <a:r>
              <a:rPr lang="ru-RU" sz="2000">
                <a:solidFill>
                  <a:srgbClr val="7030A0"/>
                </a:solidFill>
              </a:rPr>
              <a:t>Петербургский …</a:t>
            </a:r>
          </a:p>
          <a:p>
            <a:endParaRPr lang="ru-RU" sz="2000">
              <a:solidFill>
                <a:srgbClr val="000000"/>
              </a:solidFill>
            </a:endParaRPr>
          </a:p>
        </p:txBody>
      </p:sp>
      <p:sp>
        <p:nvSpPr>
          <p:cNvPr id="14341" name="Text Box 5"/>
          <p:cNvSpPr txBox="1">
            <a:spLocks noChangeArrowheads="1"/>
          </p:cNvSpPr>
          <p:nvPr/>
        </p:nvSpPr>
        <p:spPr bwMode="auto">
          <a:xfrm>
            <a:off x="7380288" y="6215063"/>
            <a:ext cx="1549400" cy="400050"/>
          </a:xfrm>
          <a:prstGeom prst="rect">
            <a:avLst/>
          </a:prstGeom>
          <a:noFill/>
          <a:ln w="9525">
            <a:noFill/>
            <a:miter lim="800000"/>
            <a:headEnd/>
            <a:tailEnd/>
          </a:ln>
        </p:spPr>
        <p:txBody>
          <a:bodyPr>
            <a:spAutoFit/>
          </a:bodyPr>
          <a:lstStyle/>
          <a:p>
            <a:r>
              <a:rPr lang="ru-RU" sz="2000">
                <a:solidFill>
                  <a:srgbClr val="FF0000"/>
                </a:solidFill>
              </a:rPr>
              <a:t>Эрмитаж</a:t>
            </a:r>
          </a:p>
        </p:txBody>
      </p:sp>
      <p:pic>
        <p:nvPicPr>
          <p:cNvPr id="14344" name="Picture 8" descr="click?url=http%3A%2F%2Fvmoskvy"/>
          <p:cNvPicPr>
            <a:picLocks noChangeAspect="1" noChangeArrowheads="1"/>
          </p:cNvPicPr>
          <p:nvPr/>
        </p:nvPicPr>
        <p:blipFill>
          <a:blip r:embed="rId2"/>
          <a:srcRect/>
          <a:stretch>
            <a:fillRect/>
          </a:stretch>
        </p:blipFill>
        <p:spPr bwMode="auto">
          <a:xfrm>
            <a:off x="96838" y="188913"/>
            <a:ext cx="4267200" cy="3255962"/>
          </a:xfrm>
          <a:prstGeom prst="rect">
            <a:avLst/>
          </a:prstGeom>
          <a:noFill/>
        </p:spPr>
      </p:pic>
      <p:pic>
        <p:nvPicPr>
          <p:cNvPr id="14346" name="Picture 10" descr="click?url=http%3A%2F%2Fchat"/>
          <p:cNvPicPr>
            <a:picLocks noChangeAspect="1" noChangeArrowheads="1"/>
          </p:cNvPicPr>
          <p:nvPr/>
        </p:nvPicPr>
        <p:blipFill>
          <a:blip r:embed="rId3"/>
          <a:srcRect/>
          <a:stretch>
            <a:fillRect/>
          </a:stretch>
        </p:blipFill>
        <p:spPr bwMode="auto">
          <a:xfrm>
            <a:off x="96838" y="3614738"/>
            <a:ext cx="4194175" cy="32067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41"/>
                                        </p:tgtEl>
                                        <p:attrNameLst>
                                          <p:attrName>style.visibility</p:attrName>
                                        </p:attrNameLst>
                                      </p:cBhvr>
                                      <p:to>
                                        <p:strVal val="visible"/>
                                      </p:to>
                                    </p:set>
                                    <p:anim calcmode="lin" valueType="num">
                                      <p:cBhvr additive="base">
                                        <p:cTn id="7" dur="500" fill="hold"/>
                                        <p:tgtEl>
                                          <p:spTgt spid="14341"/>
                                        </p:tgtEl>
                                        <p:attrNameLst>
                                          <p:attrName>ppt_x</p:attrName>
                                        </p:attrNameLst>
                                      </p:cBhvr>
                                      <p:tavLst>
                                        <p:tav tm="0">
                                          <p:val>
                                            <p:strVal val="#ppt_x"/>
                                          </p:val>
                                        </p:tav>
                                        <p:tav tm="100000">
                                          <p:val>
                                            <p:strVal val="#ppt_x"/>
                                          </p:val>
                                        </p:tav>
                                      </p:tavLst>
                                    </p:anim>
                                    <p:anim calcmode="lin" valueType="num">
                                      <p:cBhvr additive="base">
                                        <p:cTn id="8" dur="500" fill="hold"/>
                                        <p:tgtEl>
                                          <p:spTgt spid="14341"/>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14344"/>
                                        </p:tgtEl>
                                        <p:attrNameLst>
                                          <p:attrName>style.visibility</p:attrName>
                                        </p:attrNameLst>
                                      </p:cBhvr>
                                      <p:to>
                                        <p:strVal val="visible"/>
                                      </p:to>
                                    </p:set>
                                    <p:animEffect transition="in" filter="blinds(horizontal)">
                                      <p:cBhvr>
                                        <p:cTn id="11" dur="500"/>
                                        <p:tgtEl>
                                          <p:spTgt spid="14344"/>
                                        </p:tgtEl>
                                      </p:cBhvr>
                                    </p:animEffect>
                                  </p:childTnLst>
                                </p:cTn>
                              </p:par>
                              <p:par>
                                <p:cTn id="12" presetID="3" presetClass="entr" presetSubtype="10" fill="hold" nodeType="withEffect">
                                  <p:stCondLst>
                                    <p:cond delay="0"/>
                                  </p:stCondLst>
                                  <p:childTnLst>
                                    <p:set>
                                      <p:cBhvr>
                                        <p:cTn id="13" dur="1" fill="hold">
                                          <p:stCondLst>
                                            <p:cond delay="0"/>
                                          </p:stCondLst>
                                        </p:cTn>
                                        <p:tgtEl>
                                          <p:spTgt spid="14346"/>
                                        </p:tgtEl>
                                        <p:attrNameLst>
                                          <p:attrName>style.visibility</p:attrName>
                                        </p:attrNameLst>
                                      </p:cBhvr>
                                      <p:to>
                                        <p:strVal val="visible"/>
                                      </p:to>
                                    </p:set>
                                    <p:animEffect transition="in" filter="blinds(horizontal)">
                                      <p:cBhvr>
                                        <p:cTn id="14"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85728"/>
            <a:ext cx="7498080" cy="1143000"/>
          </a:xfrm>
        </p:spPr>
        <p:txBody>
          <a:bodyPr/>
          <a:lstStyle/>
          <a:p>
            <a:pPr algn="ctr"/>
            <a:r>
              <a:rPr lang="ru-RU" b="1" dirty="0" smtClean="0">
                <a:latin typeface="Times New Roman" pitchFamily="18" charset="0"/>
                <a:cs typeface="Times New Roman" pitchFamily="18" charset="0"/>
              </a:rPr>
              <a:t>Зимний дворец. Эрмитаж</a:t>
            </a:r>
            <a:r>
              <a:rPr lang="ru-RU" b="1" dirty="0" smtClean="0"/>
              <a:t>.</a:t>
            </a:r>
            <a:endParaRPr lang="ru-RU" b="1" dirty="0"/>
          </a:p>
        </p:txBody>
      </p:sp>
      <p:sp>
        <p:nvSpPr>
          <p:cNvPr id="3" name="Содержимое 2"/>
          <p:cNvSpPr>
            <a:spLocks noGrp="1"/>
          </p:cNvSpPr>
          <p:nvPr>
            <p:ph idx="1"/>
          </p:nvPr>
        </p:nvSpPr>
        <p:spPr/>
        <p:txBody>
          <a:bodyPr>
            <a:normAutofit/>
          </a:bodyPr>
          <a:lstStyle/>
          <a:p>
            <a:pPr algn="just">
              <a:buNone/>
            </a:pPr>
            <a:r>
              <a:rPr lang="ru-RU" dirty="0" smtClean="0">
                <a:latin typeface="Times New Roman" pitchFamily="18" charset="0"/>
                <a:cs typeface="Times New Roman" pitchFamily="18" charset="0"/>
              </a:rPr>
              <a:t>  		Свое название Дворцовая площадь получила в середине XVIII века, когда на берегу Невы возник Зимний дворец – резиденция российских императоров. Ныне он входит в комплекс Государственного Эрмитажа, состоящий из пяти зданий. Для хранения быстро разраставшихся богатейших коллекций Екатерина II повелела возвести новое здание. К Зимнему дворцу был присоединен павильон, получивший название “Малый Эрмитаж”. Сейчас в Эрмитаже около трех миллионов экспонатов.</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uroboz.ru/cmsdb/article_images/images/30(33).jpg">
            <a:hlinkClick r:id="rId2"/>
          </p:cNvPr>
          <p:cNvPicPr>
            <a:picLocks noChangeAspect="1" noChangeArrowheads="1"/>
          </p:cNvPicPr>
          <p:nvPr/>
        </p:nvPicPr>
        <p:blipFill>
          <a:blip r:embed="rId3"/>
          <a:srcRect/>
          <a:stretch>
            <a:fillRect/>
          </a:stretch>
        </p:blipFill>
        <p:spPr bwMode="auto">
          <a:xfrm>
            <a:off x="214282" y="142852"/>
            <a:ext cx="4500594" cy="3375445"/>
          </a:xfrm>
          <a:prstGeom prst="rect">
            <a:avLst/>
          </a:prstGeom>
          <a:noFill/>
        </p:spPr>
      </p:pic>
      <p:sp>
        <p:nvSpPr>
          <p:cNvPr id="6" name="Содержимое 5"/>
          <p:cNvSpPr>
            <a:spLocks noGrp="1"/>
          </p:cNvSpPr>
          <p:nvPr>
            <p:ph idx="1"/>
          </p:nvPr>
        </p:nvSpPr>
        <p:spPr/>
        <p:txBody>
          <a:bodyPr/>
          <a:lstStyle/>
          <a:p>
            <a:pPr>
              <a:buNone/>
            </a:pPr>
            <a:r>
              <a:rPr lang="ru-RU" dirty="0" smtClean="0"/>
              <a:t>  </a:t>
            </a:r>
            <a:endParaRPr lang="ru-RU" dirty="0"/>
          </a:p>
        </p:txBody>
      </p:sp>
      <p:pic>
        <p:nvPicPr>
          <p:cNvPr id="16388" name="Picture 4" descr="http://pazitiff.info/uploads/posts/2013-06/thumbs/1372602144_dvorec-0006.jpg">
            <a:hlinkClick r:id="rId4"/>
          </p:cNvPr>
          <p:cNvPicPr>
            <a:picLocks noChangeAspect="1" noChangeArrowheads="1"/>
          </p:cNvPicPr>
          <p:nvPr/>
        </p:nvPicPr>
        <p:blipFill>
          <a:blip r:embed="rId5"/>
          <a:srcRect/>
          <a:stretch>
            <a:fillRect/>
          </a:stretch>
        </p:blipFill>
        <p:spPr bwMode="auto">
          <a:xfrm>
            <a:off x="4667219" y="142852"/>
            <a:ext cx="4476781" cy="3357586"/>
          </a:xfrm>
          <a:prstGeom prst="rect">
            <a:avLst/>
          </a:prstGeom>
          <a:noFill/>
        </p:spPr>
      </p:pic>
      <p:pic>
        <p:nvPicPr>
          <p:cNvPr id="16390" name="Picture 6" descr="http://yestidea.ru/wp-content/uploads/2013/01/20211_original.jpg">
            <a:hlinkClick r:id="rId6"/>
          </p:cNvPr>
          <p:cNvPicPr>
            <a:picLocks noChangeAspect="1" noChangeArrowheads="1"/>
          </p:cNvPicPr>
          <p:nvPr/>
        </p:nvPicPr>
        <p:blipFill>
          <a:blip r:embed="rId7"/>
          <a:srcRect/>
          <a:stretch>
            <a:fillRect/>
          </a:stretch>
        </p:blipFill>
        <p:spPr bwMode="auto">
          <a:xfrm>
            <a:off x="4667219" y="3500414"/>
            <a:ext cx="4476781" cy="3357586"/>
          </a:xfrm>
          <a:prstGeom prst="rect">
            <a:avLst/>
          </a:prstGeom>
          <a:noFill/>
        </p:spPr>
      </p:pic>
      <p:pic>
        <p:nvPicPr>
          <p:cNvPr id="16392" name="Picture 8" descr="http://prv3.lori-images.net/ermitazh-v-sankt-peterburge-0004097207-preview.jpg">
            <a:hlinkClick r:id="rId8"/>
          </p:cNvPr>
          <p:cNvPicPr>
            <a:picLocks noChangeAspect="1" noChangeArrowheads="1"/>
          </p:cNvPicPr>
          <p:nvPr/>
        </p:nvPicPr>
        <p:blipFill>
          <a:blip r:embed="rId9"/>
          <a:srcRect/>
          <a:stretch>
            <a:fillRect/>
          </a:stretch>
        </p:blipFill>
        <p:spPr bwMode="auto">
          <a:xfrm>
            <a:off x="142844" y="3428928"/>
            <a:ext cx="4596075" cy="342907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323850" y="260350"/>
            <a:ext cx="5141913" cy="1323975"/>
          </a:xfrm>
          <a:prstGeom prst="rect">
            <a:avLst/>
          </a:prstGeom>
          <a:noFill/>
          <a:ln w="9525">
            <a:noFill/>
            <a:miter lim="800000"/>
            <a:headEnd/>
            <a:tailEnd/>
          </a:ln>
        </p:spPr>
        <p:txBody>
          <a:bodyPr wrap="none">
            <a:spAutoFit/>
          </a:bodyPr>
          <a:lstStyle/>
          <a:p>
            <a:r>
              <a:rPr lang="ru-RU" sz="2000" b="0">
                <a:solidFill>
                  <a:srgbClr val="7030A0"/>
                </a:solidFill>
              </a:rPr>
              <a:t>Есть удивительный город, а в нём</a:t>
            </a:r>
          </a:p>
          <a:p>
            <a:r>
              <a:rPr lang="ru-RU" sz="2000" b="0">
                <a:solidFill>
                  <a:srgbClr val="7030A0"/>
                </a:solidFill>
              </a:rPr>
              <a:t>Жители ходят ночью, как днём.</a:t>
            </a:r>
          </a:p>
          <a:p>
            <a:r>
              <a:rPr lang="ru-RU" sz="2000" b="0">
                <a:solidFill>
                  <a:srgbClr val="7030A0"/>
                </a:solidFill>
              </a:rPr>
              <a:t>Белые ночи! Светлые очень!</a:t>
            </a:r>
          </a:p>
          <a:p>
            <a:r>
              <a:rPr lang="ru-RU" sz="2000" b="0">
                <a:solidFill>
                  <a:srgbClr val="7030A0"/>
                </a:solidFill>
              </a:rPr>
              <a:t>Кто пропустить это чудо захочет?</a:t>
            </a:r>
          </a:p>
        </p:txBody>
      </p:sp>
      <p:pic>
        <p:nvPicPr>
          <p:cNvPr id="10245" name="Picture 5" descr="32-33"/>
          <p:cNvPicPr>
            <a:picLocks noChangeAspect="1" noChangeArrowheads="1"/>
          </p:cNvPicPr>
          <p:nvPr/>
        </p:nvPicPr>
        <p:blipFill>
          <a:blip r:embed="rId2"/>
          <a:srcRect/>
          <a:stretch>
            <a:fillRect/>
          </a:stretch>
        </p:blipFill>
        <p:spPr bwMode="auto">
          <a:xfrm>
            <a:off x="828675" y="1109663"/>
            <a:ext cx="8199438" cy="598011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fade">
                                      <p:cBhvr>
                                        <p:cTn id="7" dur="100"/>
                                        <p:tgtEl>
                                          <p:spTgt spid="10245"/>
                                        </p:tgtEl>
                                      </p:cBhvr>
                                    </p:animEffect>
                                    <p:anim calcmode="lin" valueType="num">
                                      <p:cBhvr>
                                        <p:cTn id="8" dur="400" fill="hold"/>
                                        <p:tgtEl>
                                          <p:spTgt spid="10245"/>
                                        </p:tgtEl>
                                        <p:attrNameLst>
                                          <p:attrName>ppt_x</p:attrName>
                                        </p:attrNameLst>
                                      </p:cBhvr>
                                      <p:tavLst>
                                        <p:tav tm="0">
                                          <p:val>
                                            <p:strVal val="#ppt_x"/>
                                          </p:val>
                                        </p:tav>
                                        <p:tav tm="100000">
                                          <p:val>
                                            <p:strVal val="#ppt_x"/>
                                          </p:val>
                                        </p:tav>
                                      </p:tavLst>
                                    </p:anim>
                                    <p:anim calcmode="lin" valueType="num">
                                      <p:cBhvr>
                                        <p:cTn id="9" dur="400" fill="hold"/>
                                        <p:tgtEl>
                                          <p:spTgt spid="1024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4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4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303213" y="481013"/>
            <a:ext cx="4149725" cy="4400550"/>
          </a:xfrm>
          <a:prstGeom prst="rect">
            <a:avLst/>
          </a:prstGeom>
          <a:noFill/>
          <a:ln w="9525">
            <a:noFill/>
            <a:miter lim="800000"/>
            <a:headEnd/>
            <a:tailEnd/>
          </a:ln>
        </p:spPr>
        <p:txBody>
          <a:bodyPr wrap="none">
            <a:spAutoFit/>
          </a:bodyPr>
          <a:lstStyle/>
          <a:p>
            <a:r>
              <a:rPr lang="ru-RU" sz="2000">
                <a:solidFill>
                  <a:srgbClr val="7030A0"/>
                </a:solidFill>
              </a:rPr>
              <a:t>Площадь эта главная,</a:t>
            </a:r>
          </a:p>
          <a:p>
            <a:r>
              <a:rPr lang="ru-RU" sz="2000">
                <a:solidFill>
                  <a:srgbClr val="7030A0"/>
                </a:solidFill>
              </a:rPr>
              <a:t>Площадь эта славная.</a:t>
            </a:r>
          </a:p>
          <a:p>
            <a:endParaRPr lang="ru-RU" sz="2000">
              <a:solidFill>
                <a:srgbClr val="7030A0"/>
              </a:solidFill>
            </a:endParaRPr>
          </a:p>
          <a:p>
            <a:r>
              <a:rPr lang="ru-RU" sz="2000">
                <a:solidFill>
                  <a:srgbClr val="7030A0"/>
                </a:solidFill>
              </a:rPr>
              <a:t>Побывать на ней все рады:</a:t>
            </a:r>
          </a:p>
          <a:p>
            <a:r>
              <a:rPr lang="ru-RU" sz="2000">
                <a:solidFill>
                  <a:srgbClr val="7030A0"/>
                </a:solidFill>
              </a:rPr>
              <a:t>Тут проводятся парады,</a:t>
            </a:r>
          </a:p>
          <a:p>
            <a:r>
              <a:rPr lang="ru-RU" sz="2000">
                <a:solidFill>
                  <a:srgbClr val="7030A0"/>
                </a:solidFill>
              </a:rPr>
              <a:t>Проходят демонстранты,</a:t>
            </a:r>
          </a:p>
          <a:p>
            <a:r>
              <a:rPr lang="ru-RU" sz="2000">
                <a:solidFill>
                  <a:srgbClr val="7030A0"/>
                </a:solidFill>
              </a:rPr>
              <a:t>Играют оркестранты.</a:t>
            </a:r>
          </a:p>
          <a:p>
            <a:r>
              <a:rPr lang="ru-RU" sz="2000">
                <a:solidFill>
                  <a:srgbClr val="7030A0"/>
                </a:solidFill>
              </a:rPr>
              <a:t>Бывают здесь гуляния,</a:t>
            </a:r>
          </a:p>
          <a:p>
            <a:r>
              <a:rPr lang="ru-RU" sz="2000">
                <a:solidFill>
                  <a:srgbClr val="7030A0"/>
                </a:solidFill>
              </a:rPr>
              <a:t>На лошадях катания.</a:t>
            </a:r>
          </a:p>
          <a:p>
            <a:endParaRPr lang="ru-RU" sz="2000">
              <a:solidFill>
                <a:srgbClr val="7030A0"/>
              </a:solidFill>
            </a:endParaRPr>
          </a:p>
          <a:p>
            <a:r>
              <a:rPr lang="ru-RU" sz="2000">
                <a:solidFill>
                  <a:srgbClr val="7030A0"/>
                </a:solidFill>
              </a:rPr>
              <a:t>Хоть она и старая,</a:t>
            </a:r>
          </a:p>
          <a:p>
            <a:r>
              <a:rPr lang="ru-RU" sz="2000">
                <a:solidFill>
                  <a:srgbClr val="7030A0"/>
                </a:solidFill>
              </a:rPr>
              <a:t>Но выглядит , как новая,</a:t>
            </a:r>
          </a:p>
          <a:p>
            <a:r>
              <a:rPr lang="ru-RU" sz="2000">
                <a:solidFill>
                  <a:srgbClr val="7030A0"/>
                </a:solidFill>
              </a:rPr>
              <a:t>Площадь наша главная</a:t>
            </a:r>
          </a:p>
          <a:p>
            <a:r>
              <a:rPr lang="ru-RU" sz="2000">
                <a:solidFill>
                  <a:srgbClr val="7030A0"/>
                </a:solidFill>
              </a:rPr>
              <a:t>По имени …</a:t>
            </a:r>
          </a:p>
        </p:txBody>
      </p:sp>
      <p:sp>
        <p:nvSpPr>
          <p:cNvPr id="13317" name="Text Box 5"/>
          <p:cNvSpPr txBox="1">
            <a:spLocks noChangeArrowheads="1"/>
          </p:cNvSpPr>
          <p:nvPr/>
        </p:nvSpPr>
        <p:spPr bwMode="auto">
          <a:xfrm>
            <a:off x="1571625" y="5072063"/>
            <a:ext cx="1947863" cy="400050"/>
          </a:xfrm>
          <a:prstGeom prst="rect">
            <a:avLst/>
          </a:prstGeom>
          <a:noFill/>
          <a:ln w="9525">
            <a:noFill/>
            <a:miter lim="800000"/>
            <a:headEnd/>
            <a:tailEnd/>
          </a:ln>
        </p:spPr>
        <p:txBody>
          <a:bodyPr>
            <a:spAutoFit/>
          </a:bodyPr>
          <a:lstStyle/>
          <a:p>
            <a:r>
              <a:rPr lang="ru-RU" sz="2000">
                <a:solidFill>
                  <a:srgbClr val="FF0000"/>
                </a:solidFill>
              </a:rPr>
              <a:t>Дворцовая</a:t>
            </a:r>
          </a:p>
        </p:txBody>
      </p:sp>
      <p:pic>
        <p:nvPicPr>
          <p:cNvPr id="13318" name="Picture 6" descr="00-16"/>
          <p:cNvPicPr>
            <a:picLocks noChangeAspect="1" noChangeArrowheads="1"/>
          </p:cNvPicPr>
          <p:nvPr/>
        </p:nvPicPr>
        <p:blipFill>
          <a:blip r:embed="rId2"/>
          <a:srcRect/>
          <a:stretch>
            <a:fillRect/>
          </a:stretch>
        </p:blipFill>
        <p:spPr bwMode="auto">
          <a:xfrm>
            <a:off x="4449763" y="3548063"/>
            <a:ext cx="4572000" cy="3170237"/>
          </a:xfrm>
          <a:prstGeom prst="rect">
            <a:avLst/>
          </a:prstGeom>
          <a:noFill/>
        </p:spPr>
      </p:pic>
      <p:pic>
        <p:nvPicPr>
          <p:cNvPr id="13321" name="Picture 9" descr="1989213"/>
          <p:cNvPicPr>
            <a:picLocks noChangeAspect="1" noChangeArrowheads="1"/>
          </p:cNvPicPr>
          <p:nvPr/>
        </p:nvPicPr>
        <p:blipFill>
          <a:blip r:embed="rId3"/>
          <a:srcRect/>
          <a:stretch>
            <a:fillRect/>
          </a:stretch>
        </p:blipFill>
        <p:spPr bwMode="auto">
          <a:xfrm>
            <a:off x="4456113" y="165100"/>
            <a:ext cx="4395787" cy="31210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7">
                                            <p:txEl>
                                              <p:pRg st="0" end="0"/>
                                            </p:txEl>
                                          </p:spTgt>
                                        </p:tgtEl>
                                        <p:attrNameLst>
                                          <p:attrName>style.visibility</p:attrName>
                                        </p:attrNameLst>
                                      </p:cBhvr>
                                      <p:to>
                                        <p:strVal val="visible"/>
                                      </p:to>
                                    </p:set>
                                    <p:anim calcmode="lin" valueType="num">
                                      <p:cBhvr additive="base">
                                        <p:cTn id="7" dur="500" fill="hold"/>
                                        <p:tgtEl>
                                          <p:spTgt spid="133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7">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13321"/>
                                        </p:tgtEl>
                                        <p:attrNameLst>
                                          <p:attrName>style.visibility</p:attrName>
                                        </p:attrNameLst>
                                      </p:cBhvr>
                                      <p:to>
                                        <p:strVal val="visible"/>
                                      </p:to>
                                    </p:set>
                                    <p:animEffect transition="in" filter="circle(in)">
                                      <p:cBhvr>
                                        <p:cTn id="11" dur="2000"/>
                                        <p:tgtEl>
                                          <p:spTgt spid="13321"/>
                                        </p:tgtEl>
                                      </p:cBhvr>
                                    </p:animEffect>
                                  </p:childTnLst>
                                </p:cTn>
                              </p:par>
                              <p:par>
                                <p:cTn id="12" presetID="6" presetClass="entr" presetSubtype="16" fill="hold" nodeType="withEffect">
                                  <p:stCondLst>
                                    <p:cond delay="0"/>
                                  </p:stCondLst>
                                  <p:childTnLst>
                                    <p:set>
                                      <p:cBhvr>
                                        <p:cTn id="13" dur="1" fill="hold">
                                          <p:stCondLst>
                                            <p:cond delay="0"/>
                                          </p:stCondLst>
                                        </p:cTn>
                                        <p:tgtEl>
                                          <p:spTgt spid="13318"/>
                                        </p:tgtEl>
                                        <p:attrNameLst>
                                          <p:attrName>style.visibility</p:attrName>
                                        </p:attrNameLst>
                                      </p:cBhvr>
                                      <p:to>
                                        <p:strVal val="visible"/>
                                      </p:to>
                                    </p:set>
                                    <p:animEffect transition="in" filter="circle(in)">
                                      <p:cBhvr>
                                        <p:cTn id="14"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0"/>
            <a:ext cx="7498080" cy="1143000"/>
          </a:xfrm>
        </p:spPr>
        <p:txBody>
          <a:bodyPr>
            <a:normAutofit fontScale="90000"/>
          </a:bodyPr>
          <a:lstStyle/>
          <a:p>
            <a:pPr algn="ctr"/>
            <a:r>
              <a:rPr lang="ru-RU" sz="3200" b="1" dirty="0" smtClean="0">
                <a:latin typeface="Times New Roman" pitchFamily="18" charset="0"/>
                <a:cs typeface="Times New Roman" pitchFamily="18" charset="0"/>
              </a:rPr>
              <a:t>Дворцовая площадь – архитектурная корона Северной столицы России.</a:t>
            </a:r>
            <a:endParaRPr lang="ru-RU" sz="3200" b="1" dirty="0">
              <a:latin typeface="Times New Roman" pitchFamily="18" charset="0"/>
              <a:cs typeface="Times New Roman" pitchFamily="18" charset="0"/>
            </a:endParaRPr>
          </a:p>
        </p:txBody>
      </p:sp>
      <p:sp>
        <p:nvSpPr>
          <p:cNvPr id="8" name="Содержимое 7"/>
          <p:cNvSpPr>
            <a:spLocks noGrp="1"/>
          </p:cNvSpPr>
          <p:nvPr>
            <p:ph idx="1"/>
          </p:nvPr>
        </p:nvSpPr>
        <p:spPr/>
        <p:txBody>
          <a:bodyPr/>
          <a:lstStyle/>
          <a:p>
            <a:pPr>
              <a:buNone/>
            </a:pPr>
            <a:r>
              <a:rPr lang="ru-RU" dirty="0" smtClean="0"/>
              <a:t> </a:t>
            </a:r>
            <a:endParaRPr lang="ru-RU" dirty="0"/>
          </a:p>
        </p:txBody>
      </p:sp>
      <p:pic>
        <p:nvPicPr>
          <p:cNvPr id="15362" name="Picture 2" descr="http://www.turismiweb.ee/files/trips/pet1.jpg">
            <a:hlinkClick r:id="rId2"/>
          </p:cNvPr>
          <p:cNvPicPr>
            <a:picLocks noChangeAspect="1" noChangeArrowheads="1"/>
          </p:cNvPicPr>
          <p:nvPr/>
        </p:nvPicPr>
        <p:blipFill>
          <a:blip r:embed="rId3"/>
          <a:srcRect/>
          <a:stretch>
            <a:fillRect/>
          </a:stretch>
        </p:blipFill>
        <p:spPr bwMode="auto">
          <a:xfrm>
            <a:off x="0" y="1142984"/>
            <a:ext cx="4429124" cy="3321844"/>
          </a:xfrm>
          <a:prstGeom prst="rect">
            <a:avLst/>
          </a:prstGeom>
          <a:noFill/>
        </p:spPr>
      </p:pic>
      <p:pic>
        <p:nvPicPr>
          <p:cNvPr id="15364" name="Picture 4" descr="http://static.infoturism.ro/poze-oferte/circuit/poze/770700.jpg">
            <a:hlinkClick r:id="rId4"/>
          </p:cNvPr>
          <p:cNvPicPr>
            <a:picLocks noChangeAspect="1" noChangeArrowheads="1"/>
          </p:cNvPicPr>
          <p:nvPr/>
        </p:nvPicPr>
        <p:blipFill>
          <a:blip r:embed="rId5"/>
          <a:srcRect/>
          <a:stretch>
            <a:fillRect/>
          </a:stretch>
        </p:blipFill>
        <p:spPr bwMode="auto">
          <a:xfrm>
            <a:off x="2285984" y="3786166"/>
            <a:ext cx="4095779" cy="3071834"/>
          </a:xfrm>
          <a:prstGeom prst="rect">
            <a:avLst/>
          </a:prstGeom>
          <a:noFill/>
        </p:spPr>
      </p:pic>
      <p:pic>
        <p:nvPicPr>
          <p:cNvPr id="15366" name="Picture 6" descr="http://vsegeo.ru/wp-content/gallery/russia/f29537702955.jpg">
            <a:hlinkClick r:id="rId6"/>
          </p:cNvPr>
          <p:cNvPicPr>
            <a:picLocks noChangeAspect="1" noChangeArrowheads="1"/>
          </p:cNvPicPr>
          <p:nvPr/>
        </p:nvPicPr>
        <p:blipFill>
          <a:blip r:embed="rId7"/>
          <a:srcRect/>
          <a:stretch>
            <a:fillRect/>
          </a:stretch>
        </p:blipFill>
        <p:spPr bwMode="auto">
          <a:xfrm>
            <a:off x="4315037" y="1142984"/>
            <a:ext cx="4828963" cy="321471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Невский проспект"/>
          <p:cNvPicPr>
            <a:picLocks noChangeAspect="1" noChangeArrowheads="1"/>
          </p:cNvPicPr>
          <p:nvPr/>
        </p:nvPicPr>
        <p:blipFill>
          <a:blip r:embed="rId2"/>
          <a:srcRect/>
          <a:stretch>
            <a:fillRect/>
          </a:stretch>
        </p:blipFill>
        <p:spPr bwMode="auto">
          <a:xfrm>
            <a:off x="0" y="3430921"/>
            <a:ext cx="4572000" cy="3427079"/>
          </a:xfrm>
          <a:prstGeom prst="rect">
            <a:avLst/>
          </a:prstGeom>
          <a:noFill/>
        </p:spPr>
      </p:pic>
      <p:sp>
        <p:nvSpPr>
          <p:cNvPr id="2" name="Заголовок 1"/>
          <p:cNvSpPr>
            <a:spLocks noGrp="1"/>
          </p:cNvSpPr>
          <p:nvPr>
            <p:ph type="title"/>
          </p:nvPr>
        </p:nvSpPr>
        <p:spPr>
          <a:xfrm>
            <a:off x="1428728" y="0"/>
            <a:ext cx="6851168" cy="511156"/>
          </a:xfrm>
        </p:spPr>
        <p:txBody>
          <a:bodyPr>
            <a:noAutofit/>
          </a:bodyPr>
          <a:lstStyle/>
          <a:p>
            <a:pPr algn="ctr"/>
            <a:r>
              <a:rPr lang="ru-RU" sz="3200" b="1" dirty="0" smtClean="0">
                <a:latin typeface="Times New Roman" pitchFamily="18" charset="0"/>
                <a:cs typeface="Times New Roman" pitchFamily="18" charset="0"/>
              </a:rPr>
              <a:t>Невский  проспект.</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928662" y="428604"/>
            <a:ext cx="8215338" cy="4800600"/>
          </a:xfrm>
        </p:spPr>
        <p:txBody>
          <a:bodyPr>
            <a:normAutofit/>
          </a:bodyPr>
          <a:lstStyle/>
          <a:p>
            <a:pPr algn="just">
              <a:buNone/>
            </a:pPr>
            <a:r>
              <a:rPr lang="ru-RU" sz="2400" dirty="0" smtClean="0">
                <a:latin typeface="Times New Roman" pitchFamily="18" charset="0"/>
                <a:cs typeface="Times New Roman" pitchFamily="18" charset="0"/>
              </a:rPr>
              <a:t>		</a:t>
            </a:r>
            <a:r>
              <a:rPr lang="ru-RU" sz="2300" dirty="0" smtClean="0">
                <a:latin typeface="Times New Roman" pitchFamily="18" charset="0"/>
                <a:cs typeface="Times New Roman" pitchFamily="18" charset="0"/>
              </a:rPr>
              <a:t>Невский проспект – главная улица Санкт – Петербурга. Все здания здесь имеют одинаковую высоту, хотя имеют различные сроки постройки. После возведения Зимнего дворца вышел указ 1762 года о том, что все строящиеся каменные здания не должны быть выше дворца.</a:t>
            </a:r>
          </a:p>
          <a:p>
            <a:pPr algn="just">
              <a:buNone/>
            </a:pPr>
            <a:r>
              <a:rPr lang="ru-RU" sz="2300" dirty="0" smtClean="0">
                <a:latin typeface="Times New Roman" pitchFamily="18" charset="0"/>
                <a:cs typeface="Times New Roman" pitchFamily="18" charset="0"/>
              </a:rPr>
              <a:t>		 Невский проспект можно смело назвать музеем под открытым небом: дворцы, соборы, знаменитые памятники создают его неповторимый архитектурный облик. </a:t>
            </a:r>
            <a:endParaRPr lang="ru-RU" sz="2300" dirty="0">
              <a:latin typeface="Times New Roman" pitchFamily="18" charset="0"/>
              <a:cs typeface="Times New Roman" pitchFamily="18" charset="0"/>
            </a:endParaRPr>
          </a:p>
        </p:txBody>
      </p:sp>
      <p:pic>
        <p:nvPicPr>
          <p:cNvPr id="14338" name="Picture 2" descr="http://img1.liveinternet.ru/images/attach/c/7/95/176/95176737_7.jpg">
            <a:hlinkClick r:id="rId3"/>
          </p:cNvPr>
          <p:cNvPicPr>
            <a:picLocks noChangeAspect="1" noChangeArrowheads="1"/>
          </p:cNvPicPr>
          <p:nvPr/>
        </p:nvPicPr>
        <p:blipFill>
          <a:blip r:embed="rId4"/>
          <a:srcRect/>
          <a:stretch>
            <a:fillRect/>
          </a:stretch>
        </p:blipFill>
        <p:spPr bwMode="auto">
          <a:xfrm>
            <a:off x="4495589" y="3643314"/>
            <a:ext cx="4648411" cy="321468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1763713" y="4784725"/>
            <a:ext cx="6321425" cy="1938338"/>
          </a:xfrm>
          <a:prstGeom prst="rect">
            <a:avLst/>
          </a:prstGeom>
          <a:noFill/>
          <a:ln w="9525">
            <a:noFill/>
            <a:miter lim="800000"/>
            <a:headEnd/>
            <a:tailEnd/>
          </a:ln>
        </p:spPr>
        <p:txBody>
          <a:bodyPr wrap="none">
            <a:spAutoFit/>
          </a:bodyPr>
          <a:lstStyle/>
          <a:p>
            <a:r>
              <a:rPr lang="ru-RU" sz="2000">
                <a:solidFill>
                  <a:srgbClr val="7030A0"/>
                </a:solidFill>
              </a:rPr>
              <a:t>Храм распахнул колоннаду дугой.</a:t>
            </a:r>
          </a:p>
          <a:p>
            <a:r>
              <a:rPr lang="ru-RU" sz="2000">
                <a:solidFill>
                  <a:srgbClr val="7030A0"/>
                </a:solidFill>
              </a:rPr>
              <a:t>Вознесся над куполом крест золотой.</a:t>
            </a:r>
          </a:p>
          <a:p>
            <a:r>
              <a:rPr lang="ru-RU" sz="2000">
                <a:solidFill>
                  <a:srgbClr val="7030A0"/>
                </a:solidFill>
              </a:rPr>
              <a:t>Взят пудостский камень для стен и колон</a:t>
            </a:r>
          </a:p>
          <a:p>
            <a:r>
              <a:rPr lang="ru-RU" sz="2000">
                <a:solidFill>
                  <a:srgbClr val="7030A0"/>
                </a:solidFill>
              </a:rPr>
              <a:t>(Для храма впервые использован он).</a:t>
            </a:r>
          </a:p>
          <a:p>
            <a:r>
              <a:rPr lang="ru-RU" sz="2000">
                <a:solidFill>
                  <a:srgbClr val="7030A0"/>
                </a:solidFill>
              </a:rPr>
              <a:t>На Невском, где всё изумляет наш взор,</a:t>
            </a:r>
          </a:p>
          <a:p>
            <a:r>
              <a:rPr lang="ru-RU" sz="2000">
                <a:solidFill>
                  <a:srgbClr val="7030A0"/>
                </a:solidFill>
              </a:rPr>
              <a:t>Воздвиг Воронихин …</a:t>
            </a:r>
          </a:p>
        </p:txBody>
      </p:sp>
      <p:sp>
        <p:nvSpPr>
          <p:cNvPr id="25605" name="Text Box 5"/>
          <p:cNvSpPr txBox="1">
            <a:spLocks noChangeArrowheads="1"/>
          </p:cNvSpPr>
          <p:nvPr/>
        </p:nvSpPr>
        <p:spPr bwMode="auto">
          <a:xfrm>
            <a:off x="5364163" y="6381750"/>
            <a:ext cx="2714625" cy="400050"/>
          </a:xfrm>
          <a:prstGeom prst="rect">
            <a:avLst/>
          </a:prstGeom>
          <a:noFill/>
          <a:ln w="9525">
            <a:noFill/>
            <a:miter lim="800000"/>
            <a:headEnd/>
            <a:tailEnd/>
          </a:ln>
        </p:spPr>
        <p:txBody>
          <a:bodyPr wrap="none">
            <a:spAutoFit/>
          </a:bodyPr>
          <a:lstStyle/>
          <a:p>
            <a:r>
              <a:rPr lang="ru-RU" sz="2000">
                <a:solidFill>
                  <a:srgbClr val="FF0000"/>
                </a:solidFill>
              </a:rPr>
              <a:t>Казанский собор</a:t>
            </a:r>
          </a:p>
        </p:txBody>
      </p:sp>
      <p:pic>
        <p:nvPicPr>
          <p:cNvPr id="25607" name="Picture 7" descr="07050042"/>
          <p:cNvPicPr>
            <a:picLocks noChangeAspect="1" noChangeArrowheads="1"/>
          </p:cNvPicPr>
          <p:nvPr/>
        </p:nvPicPr>
        <p:blipFill>
          <a:blip r:embed="rId2"/>
          <a:srcRect/>
          <a:stretch>
            <a:fillRect/>
          </a:stretch>
        </p:blipFill>
        <p:spPr bwMode="auto">
          <a:xfrm>
            <a:off x="1517650" y="19050"/>
            <a:ext cx="6010275" cy="46259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additive="base">
                                        <p:cTn id="7" dur="500" fill="hold"/>
                                        <p:tgtEl>
                                          <p:spTgt spid="25605"/>
                                        </p:tgtEl>
                                        <p:attrNameLst>
                                          <p:attrName>ppt_x</p:attrName>
                                        </p:attrNameLst>
                                      </p:cBhvr>
                                      <p:tavLst>
                                        <p:tav tm="0">
                                          <p:val>
                                            <p:strVal val="#ppt_x"/>
                                          </p:val>
                                        </p:tav>
                                        <p:tav tm="100000">
                                          <p:val>
                                            <p:strVal val="#ppt_x"/>
                                          </p:val>
                                        </p:tav>
                                      </p:tavLst>
                                    </p:anim>
                                    <p:anim calcmode="lin" valueType="num">
                                      <p:cBhvr additive="base">
                                        <p:cTn id="8" dur="500" fill="hold"/>
                                        <p:tgtEl>
                                          <p:spTgt spid="25605"/>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25607"/>
                                        </p:tgtEl>
                                        <p:attrNameLst>
                                          <p:attrName>style.visibility</p:attrName>
                                        </p:attrNameLst>
                                      </p:cBhvr>
                                      <p:to>
                                        <p:strVal val="visible"/>
                                      </p:to>
                                    </p:set>
                                    <p:animEffect transition="in" filter="circle(in)">
                                      <p:cBhvr>
                                        <p:cTn id="11" dur="2000"/>
                                        <p:tgtEl>
                                          <p:spTgt spid="25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0"/>
            <a:ext cx="6851168" cy="725470"/>
          </a:xfrm>
        </p:spPr>
        <p:txBody>
          <a:bodyPr>
            <a:normAutofit/>
          </a:bodyPr>
          <a:lstStyle/>
          <a:p>
            <a:pPr algn="ctr"/>
            <a:r>
              <a:rPr lang="ru-RU" b="1" dirty="0" smtClean="0">
                <a:latin typeface="Times New Roman" pitchFamily="18" charset="0"/>
                <a:cs typeface="Times New Roman" pitchFamily="18" charset="0"/>
              </a:rPr>
              <a:t>Казанский собор.</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357290" y="785794"/>
            <a:ext cx="7498080" cy="4800600"/>
          </a:xfrm>
        </p:spPr>
        <p:txBody>
          <a:bodyPr>
            <a:normAutofit/>
          </a:bodyPr>
          <a:lstStyle/>
          <a:p>
            <a:pPr algn="just">
              <a:buNone/>
            </a:pPr>
            <a:r>
              <a:rPr lang="ru-RU" sz="2000" dirty="0" smtClean="0">
                <a:latin typeface="Times New Roman" pitchFamily="18" charset="0"/>
                <a:cs typeface="Times New Roman" pitchFamily="18" charset="0"/>
              </a:rPr>
              <a:t>		На Невском проспекте находится Казанский собор, ставший памятником победы русского оружия над наполеоновской Францией. Несколько десятилетий здание занимал Музей религии и атеизма. Сейчас храм возвращен в лоно церкви. В соборе хранится одна из святынь русского православия – Казанская икона Божьей Матери. Она была с Кутузовым в походах и на полях сражений, ею благословляли воинов перед Бородинской битвой.</a:t>
            </a:r>
            <a:endParaRPr lang="ru-RU" sz="2000" dirty="0">
              <a:latin typeface="Times New Roman" pitchFamily="18" charset="0"/>
              <a:cs typeface="Times New Roman" pitchFamily="18" charset="0"/>
            </a:endParaRPr>
          </a:p>
        </p:txBody>
      </p:sp>
      <p:pic>
        <p:nvPicPr>
          <p:cNvPr id="13314" name="Picture 2" descr="http://i004.radikal.ru/1106/60/840c10961549.jpg">
            <a:hlinkClick r:id="rId2"/>
          </p:cNvPr>
          <p:cNvPicPr>
            <a:picLocks noChangeAspect="1" noChangeArrowheads="1"/>
          </p:cNvPicPr>
          <p:nvPr/>
        </p:nvPicPr>
        <p:blipFill>
          <a:blip r:embed="rId3"/>
          <a:srcRect/>
          <a:stretch>
            <a:fillRect/>
          </a:stretch>
        </p:blipFill>
        <p:spPr bwMode="auto">
          <a:xfrm>
            <a:off x="2000233" y="3421442"/>
            <a:ext cx="5715040" cy="3436557"/>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6493978" cy="582594"/>
          </a:xfrm>
        </p:spPr>
        <p:txBody>
          <a:bodyPr>
            <a:normAutofit/>
          </a:bodyPr>
          <a:lstStyle/>
          <a:p>
            <a:pPr algn="ctr"/>
            <a:r>
              <a:rPr lang="ru-RU" b="1" dirty="0" smtClean="0">
                <a:latin typeface="Times New Roman" pitchFamily="18" charset="0"/>
                <a:cs typeface="Times New Roman" pitchFamily="18" charset="0"/>
              </a:rPr>
              <a:t>Русский музей.</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1428728" y="928670"/>
            <a:ext cx="7498080" cy="4800600"/>
          </a:xfrm>
        </p:spPr>
        <p:txBody>
          <a:bodyPr/>
          <a:lstStyle/>
          <a:p>
            <a:pPr algn="just">
              <a:buNone/>
            </a:pPr>
            <a:r>
              <a:rPr lang="ru-RU" sz="2800" dirty="0" smtClean="0">
                <a:latin typeface="Times New Roman" pitchFamily="18" charset="0"/>
                <a:cs typeface="Times New Roman" pitchFamily="18" charset="0"/>
              </a:rPr>
              <a:t>		Открытие Русского музея состоялось 19 марта 1898 года. Государственный Русский музей располагает значительной коллекцией древнерусского искусства</a:t>
            </a:r>
            <a:r>
              <a:rPr lang="ru-RU" dirty="0" smtClean="0"/>
              <a:t>.</a:t>
            </a:r>
            <a:endParaRPr lang="ru-RU" dirty="0"/>
          </a:p>
        </p:txBody>
      </p:sp>
      <p:pic>
        <p:nvPicPr>
          <p:cNvPr id="12290" name="Picture 2" descr="http://www.oltatravel.com/images/excursions/9661536b3825a075d7b9dce02268c842-b.jpg">
            <a:hlinkClick r:id="rId2"/>
          </p:cNvPr>
          <p:cNvPicPr>
            <a:picLocks noChangeAspect="1" noChangeArrowheads="1"/>
          </p:cNvPicPr>
          <p:nvPr/>
        </p:nvPicPr>
        <p:blipFill>
          <a:blip r:embed="rId3"/>
          <a:srcRect/>
          <a:stretch>
            <a:fillRect/>
          </a:stretch>
        </p:blipFill>
        <p:spPr bwMode="auto">
          <a:xfrm>
            <a:off x="4474416" y="2786058"/>
            <a:ext cx="4669584" cy="3500438"/>
          </a:xfrm>
          <a:prstGeom prst="rect">
            <a:avLst/>
          </a:prstGeom>
          <a:noFill/>
        </p:spPr>
      </p:pic>
      <p:pic>
        <p:nvPicPr>
          <p:cNvPr id="12292" name="Picture 4" descr="http://900igr.net/datai/mkhk/Russkaja-zhivopis-19-veka/0005-003-Zal-14.jpg">
            <a:hlinkClick r:id="rId4"/>
          </p:cNvPr>
          <p:cNvPicPr>
            <a:picLocks noChangeAspect="1" noChangeArrowheads="1"/>
          </p:cNvPicPr>
          <p:nvPr/>
        </p:nvPicPr>
        <p:blipFill>
          <a:blip r:embed="rId5"/>
          <a:srcRect/>
          <a:stretch>
            <a:fillRect/>
          </a:stretch>
        </p:blipFill>
        <p:spPr bwMode="auto">
          <a:xfrm>
            <a:off x="285720" y="3500414"/>
            <a:ext cx="4898542" cy="335758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latin typeface="Times New Roman" pitchFamily="18" charset="0"/>
                <a:cs typeface="Times New Roman" pitchFamily="18" charset="0"/>
              </a:rPr>
              <a:t>Памятник Екатерине II.</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1435608" y="1447800"/>
            <a:ext cx="7498080" cy="5195910"/>
          </a:xfrm>
        </p:spPr>
        <p:txBody>
          <a:bodyPr>
            <a:normAutofit/>
          </a:bodyPr>
          <a:lstStyle/>
          <a:p>
            <a:pPr algn="just">
              <a:buNone/>
            </a:pPr>
            <a:r>
              <a:rPr lang="ru-RU" dirty="0" smtClean="0"/>
              <a:t>	</a:t>
            </a:r>
            <a:r>
              <a:rPr lang="ru-RU" sz="2800" dirty="0" smtClean="0">
                <a:latin typeface="Times New Roman" pitchFamily="18" charset="0"/>
                <a:cs typeface="Times New Roman" pitchFamily="18" charset="0"/>
              </a:rPr>
              <a:t>			В 1873 году в центре сквера 				площадей Островского и 				Ломоносова был установлен 				памятник Екатерине II. У ног 				императрицы изображены ее 				сподвижники: вельможи, 				военачальники, деятели 				науки и культуры</a:t>
            </a:r>
            <a:r>
              <a:rPr lang="ru-RU" dirty="0" smtClean="0"/>
              <a:t>.</a:t>
            </a:r>
            <a:endParaRPr lang="ru-RU" dirty="0"/>
          </a:p>
        </p:txBody>
      </p:sp>
      <p:pic>
        <p:nvPicPr>
          <p:cNvPr id="11266" name="Picture 2" descr="http://tourout.ru/file/wtggi4l83nou/447x/9npncgiec1lq.jpg">
            <a:hlinkClick r:id="rId2"/>
          </p:cNvPr>
          <p:cNvPicPr>
            <a:picLocks noChangeAspect="1" noChangeArrowheads="1"/>
          </p:cNvPicPr>
          <p:nvPr/>
        </p:nvPicPr>
        <p:blipFill>
          <a:blip r:embed="rId3"/>
          <a:srcRect/>
          <a:stretch>
            <a:fillRect/>
          </a:stretch>
        </p:blipFill>
        <p:spPr bwMode="auto">
          <a:xfrm>
            <a:off x="428596" y="1500174"/>
            <a:ext cx="3643306" cy="488693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latin typeface="Times New Roman" pitchFamily="18" charset="0"/>
                <a:cs typeface="Times New Roman" pitchFamily="18" charset="0"/>
              </a:rPr>
              <a:t>Храм Воскресения Христова</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 (Спас на Крови).</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just">
              <a:buNone/>
            </a:pPr>
            <a:r>
              <a:rPr lang="ru-RU" dirty="0" smtClean="0">
                <a:latin typeface="Times New Roman" pitchFamily="18" charset="0"/>
                <a:cs typeface="Times New Roman" pitchFamily="18" charset="0"/>
              </a:rPr>
              <a:t>  		Архитектор </a:t>
            </a:r>
            <a:r>
              <a:rPr lang="ru-RU" dirty="0" err="1" smtClean="0">
                <a:latin typeface="Times New Roman" pitchFamily="18" charset="0"/>
                <a:cs typeface="Times New Roman" pitchFamily="18" charset="0"/>
              </a:rPr>
              <a:t>А.А.Парланд</a:t>
            </a:r>
            <a:r>
              <a:rPr lang="ru-RU" dirty="0" smtClean="0">
                <a:latin typeface="Times New Roman" pitchFamily="18" charset="0"/>
                <a:cs typeface="Times New Roman" pitchFamily="18" charset="0"/>
              </a:rPr>
              <a:t> использовал формы и приемы, характерные для московского храма Василия Блаженного. Общая площадь храма 1642 кв.м, а высота – 81 метр. </a:t>
            </a:r>
          </a:p>
          <a:p>
            <a:pPr algn="just">
              <a:buNone/>
            </a:pPr>
            <a:r>
              <a:rPr lang="ru-RU" dirty="0" smtClean="0">
                <a:latin typeface="Times New Roman" pitchFamily="18" charset="0"/>
                <a:cs typeface="Times New Roman" pitchFamily="18" charset="0"/>
              </a:rPr>
              <a:t>		Стены храма почти сплошь покрыты мозаичными изображениями. Изготовлением мозаик занимались отечественные и заграничные фирмы.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a:t>
            </a:r>
            <a:endParaRPr lang="ru-RU" dirty="0"/>
          </a:p>
        </p:txBody>
      </p:sp>
      <p:pic>
        <p:nvPicPr>
          <p:cNvPr id="9218" name="Picture 2" descr="http://tainy.net/wp-content/uploads/2012/03/999553-650x719.jpg">
            <a:hlinkClick r:id="rId2"/>
          </p:cNvPr>
          <p:cNvPicPr>
            <a:picLocks noChangeAspect="1" noChangeArrowheads="1"/>
          </p:cNvPicPr>
          <p:nvPr/>
        </p:nvPicPr>
        <p:blipFill>
          <a:blip r:embed="rId3"/>
          <a:srcRect/>
          <a:stretch>
            <a:fillRect/>
          </a:stretch>
        </p:blipFill>
        <p:spPr bwMode="auto">
          <a:xfrm>
            <a:off x="1714479" y="0"/>
            <a:ext cx="6194321" cy="6858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1538" y="428604"/>
            <a:ext cx="7862150" cy="6143668"/>
          </a:xfrm>
        </p:spPr>
        <p:txBody>
          <a:bodyPr>
            <a:normAutofit fontScale="92500" lnSpcReduction="10000"/>
          </a:bodyPr>
          <a:lstStyle/>
          <a:p>
            <a:pPr algn="just">
              <a:buNone/>
            </a:pPr>
            <a:r>
              <a:rPr lang="ru-RU" dirty="0" smtClean="0"/>
              <a:t>		Петербург имеет самое большое количество мостов среди городов мира, значительно больше, чем в Венеции, Амстердаме и Стокгольме. Северную Пальмиру можно назвать своеобразным музеем мостов. Сейчас их свыше пятисот, и они соединяют сто с лишним петербургских островов, играя огромную роль в формировании облика города.</a:t>
            </a:r>
          </a:p>
          <a:p>
            <a:pPr algn="just"/>
            <a:endParaRPr lang="ru-RU" dirty="0" smtClean="0"/>
          </a:p>
          <a:p>
            <a:pPr algn="just">
              <a:buNone/>
            </a:pPr>
            <a:r>
              <a:rPr lang="ru-RU" dirty="0" smtClean="0"/>
              <a:t>		Во время царствования Петра мостов через Неву не было. Император хотел, чтобы петербуржцы для передвижения использовали речные суда. Только после его смерти появились три наплавных моста, которые убирали во время ледохода весной и ледостава – поздней осенью. Постоянные мосты начали сооружать лишь в середине XIX века.</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179388" y="260350"/>
            <a:ext cx="5962650" cy="2554288"/>
          </a:xfrm>
          <a:prstGeom prst="rect">
            <a:avLst/>
          </a:prstGeom>
          <a:noFill/>
          <a:ln w="9525">
            <a:noFill/>
            <a:miter lim="800000"/>
            <a:headEnd/>
            <a:tailEnd/>
          </a:ln>
        </p:spPr>
        <p:txBody>
          <a:bodyPr wrap="none">
            <a:spAutoFit/>
          </a:bodyPr>
          <a:lstStyle/>
          <a:p>
            <a:r>
              <a:rPr lang="ru-RU" sz="2000" b="0">
                <a:solidFill>
                  <a:srgbClr val="7030A0"/>
                </a:solidFill>
              </a:rPr>
              <a:t>Летнее чудо! Как же тут спать?</a:t>
            </a:r>
          </a:p>
          <a:p>
            <a:r>
              <a:rPr lang="ru-RU" sz="2000" b="0">
                <a:solidFill>
                  <a:srgbClr val="7030A0"/>
                </a:solidFill>
              </a:rPr>
              <a:t>Праздником надо те ночи назвать.</a:t>
            </a:r>
          </a:p>
          <a:p>
            <a:r>
              <a:rPr lang="ru-RU" sz="2000" b="0">
                <a:solidFill>
                  <a:srgbClr val="7030A0"/>
                </a:solidFill>
              </a:rPr>
              <a:t>Можно читать, можно играть,</a:t>
            </a:r>
          </a:p>
          <a:p>
            <a:r>
              <a:rPr lang="ru-RU" sz="2000" b="0">
                <a:solidFill>
                  <a:srgbClr val="7030A0"/>
                </a:solidFill>
              </a:rPr>
              <a:t>Можно совсем не ложиться в кровать…</a:t>
            </a:r>
          </a:p>
          <a:p>
            <a:r>
              <a:rPr lang="ru-RU" sz="2000" b="0">
                <a:solidFill>
                  <a:srgbClr val="7030A0"/>
                </a:solidFill>
              </a:rPr>
              <a:t>Если ты знаешь тот город, мой друг,</a:t>
            </a:r>
          </a:p>
          <a:p>
            <a:r>
              <a:rPr lang="ru-RU" sz="2000" b="0">
                <a:solidFill>
                  <a:srgbClr val="7030A0"/>
                </a:solidFill>
              </a:rPr>
              <a:t>Мне подскажи.</a:t>
            </a:r>
          </a:p>
          <a:p>
            <a:r>
              <a:rPr lang="ru-RU" sz="2000" b="0">
                <a:solidFill>
                  <a:srgbClr val="7030A0"/>
                </a:solidFill>
              </a:rPr>
              <a:t>Это -</a:t>
            </a:r>
          </a:p>
          <a:p>
            <a:endParaRPr lang="ru-RU" sz="2000" b="0">
              <a:solidFill>
                <a:srgbClr val="000000"/>
              </a:solidFill>
            </a:endParaRPr>
          </a:p>
        </p:txBody>
      </p:sp>
      <p:sp>
        <p:nvSpPr>
          <p:cNvPr id="11270" name="Text Box 6"/>
          <p:cNvSpPr txBox="1">
            <a:spLocks noChangeArrowheads="1"/>
          </p:cNvSpPr>
          <p:nvPr/>
        </p:nvSpPr>
        <p:spPr bwMode="auto">
          <a:xfrm>
            <a:off x="684213" y="2714625"/>
            <a:ext cx="2959100" cy="400050"/>
          </a:xfrm>
          <a:prstGeom prst="rect">
            <a:avLst/>
          </a:prstGeom>
          <a:noFill/>
          <a:ln w="9525">
            <a:noFill/>
            <a:miter lim="800000"/>
            <a:headEnd/>
            <a:tailEnd/>
          </a:ln>
        </p:spPr>
        <p:txBody>
          <a:bodyPr>
            <a:spAutoFit/>
          </a:bodyPr>
          <a:lstStyle/>
          <a:p>
            <a:r>
              <a:rPr lang="ru-RU" sz="2000">
                <a:solidFill>
                  <a:srgbClr val="FF0000"/>
                </a:solidFill>
              </a:rPr>
              <a:t>Санкт -Петербург</a:t>
            </a:r>
          </a:p>
        </p:txBody>
      </p:sp>
      <p:pic>
        <p:nvPicPr>
          <p:cNvPr id="11272" name="Picture 8" descr="0100-469"/>
          <p:cNvPicPr>
            <a:picLocks noChangeAspect="1" noChangeArrowheads="1"/>
          </p:cNvPicPr>
          <p:nvPr/>
        </p:nvPicPr>
        <p:blipFill>
          <a:blip r:embed="rId2"/>
          <a:srcRect/>
          <a:stretch>
            <a:fillRect/>
          </a:stretch>
        </p:blipFill>
        <p:spPr bwMode="auto">
          <a:xfrm>
            <a:off x="195263" y="3408363"/>
            <a:ext cx="4151312" cy="3144837"/>
          </a:xfrm>
          <a:prstGeom prst="rect">
            <a:avLst/>
          </a:prstGeom>
          <a:noFill/>
        </p:spPr>
      </p:pic>
      <p:pic>
        <p:nvPicPr>
          <p:cNvPr id="11275" name="Picture 11" descr="click?url=http%3A%2F%2Fwww"/>
          <p:cNvPicPr>
            <a:picLocks noChangeAspect="1" noChangeArrowheads="1"/>
          </p:cNvPicPr>
          <p:nvPr/>
        </p:nvPicPr>
        <p:blipFill>
          <a:blip r:embed="rId3"/>
          <a:srcRect/>
          <a:stretch>
            <a:fillRect/>
          </a:stretch>
        </p:blipFill>
        <p:spPr bwMode="auto">
          <a:xfrm>
            <a:off x="4479925" y="1968500"/>
            <a:ext cx="4438650" cy="30114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70"/>
                                        </p:tgtEl>
                                        <p:attrNameLst>
                                          <p:attrName>style.visibility</p:attrName>
                                        </p:attrNameLst>
                                      </p:cBhvr>
                                      <p:to>
                                        <p:strVal val="visible"/>
                                      </p:to>
                                    </p:set>
                                    <p:anim calcmode="lin" valueType="num">
                                      <p:cBhvr additive="base">
                                        <p:cTn id="7" dur="500" fill="hold"/>
                                        <p:tgtEl>
                                          <p:spTgt spid="11270"/>
                                        </p:tgtEl>
                                        <p:attrNameLst>
                                          <p:attrName>ppt_x</p:attrName>
                                        </p:attrNameLst>
                                      </p:cBhvr>
                                      <p:tavLst>
                                        <p:tav tm="0">
                                          <p:val>
                                            <p:strVal val="#ppt_x"/>
                                          </p:val>
                                        </p:tav>
                                        <p:tav tm="100000">
                                          <p:val>
                                            <p:strVal val="#ppt_x"/>
                                          </p:val>
                                        </p:tav>
                                      </p:tavLst>
                                    </p:anim>
                                    <p:anim calcmode="lin" valueType="num">
                                      <p:cBhvr additive="base">
                                        <p:cTn id="8" dur="500" fill="hold"/>
                                        <p:tgtEl>
                                          <p:spTgt spid="11270"/>
                                        </p:tgtEl>
                                        <p:attrNameLst>
                                          <p:attrName>ppt_y</p:attrName>
                                        </p:attrNameLst>
                                      </p:cBhvr>
                                      <p:tavLst>
                                        <p:tav tm="0">
                                          <p:val>
                                            <p:strVal val="1+#ppt_h/2"/>
                                          </p:val>
                                        </p:tav>
                                        <p:tav tm="100000">
                                          <p:val>
                                            <p:strVal val="#ppt_y"/>
                                          </p:val>
                                        </p:tav>
                                      </p:tavLst>
                                    </p:anim>
                                  </p:childTnLst>
                                </p:cTn>
                              </p:par>
                              <p:par>
                                <p:cTn id="9" presetID="43" presetClass="entr" presetSubtype="0" fill="hold" nodeType="withEffect">
                                  <p:stCondLst>
                                    <p:cond delay="0"/>
                                  </p:stCondLst>
                                  <p:childTnLst>
                                    <p:set>
                                      <p:cBhvr>
                                        <p:cTn id="10" dur="1" fill="hold">
                                          <p:stCondLst>
                                            <p:cond delay="0"/>
                                          </p:stCondLst>
                                        </p:cTn>
                                        <p:tgtEl>
                                          <p:spTgt spid="11275"/>
                                        </p:tgtEl>
                                        <p:attrNameLst>
                                          <p:attrName>style.visibility</p:attrName>
                                        </p:attrNameLst>
                                      </p:cBhvr>
                                      <p:to>
                                        <p:strVal val="visible"/>
                                      </p:to>
                                    </p:set>
                                    <p:animEffect transition="in" filter="fade">
                                      <p:cBhvr>
                                        <p:cTn id="11" dur="100"/>
                                        <p:tgtEl>
                                          <p:spTgt spid="11275"/>
                                        </p:tgtEl>
                                      </p:cBhvr>
                                    </p:animEffect>
                                    <p:anim calcmode="lin" valueType="num">
                                      <p:cBhvr>
                                        <p:cTn id="12" dur="400" fill="hold"/>
                                        <p:tgtEl>
                                          <p:spTgt spid="11275"/>
                                        </p:tgtEl>
                                        <p:attrNameLst>
                                          <p:attrName>ppt_x</p:attrName>
                                        </p:attrNameLst>
                                      </p:cBhvr>
                                      <p:tavLst>
                                        <p:tav tm="0">
                                          <p:val>
                                            <p:strVal val="#ppt_x"/>
                                          </p:val>
                                        </p:tav>
                                        <p:tav tm="100000">
                                          <p:val>
                                            <p:strVal val="#ppt_x"/>
                                          </p:val>
                                        </p:tav>
                                      </p:tavLst>
                                    </p:anim>
                                    <p:anim calcmode="lin" valueType="num">
                                      <p:cBhvr>
                                        <p:cTn id="13" dur="400" fill="hold"/>
                                        <p:tgtEl>
                                          <p:spTgt spid="11275"/>
                                        </p:tgtEl>
                                        <p:attrNameLst>
                                          <p:attrName>ppt_y</p:attrName>
                                        </p:attrNameLst>
                                      </p:cBhvr>
                                      <p:tavLst>
                                        <p:tav tm="0">
                                          <p:val>
                                            <p:strVal val="#ppt_y+0.31"/>
                                          </p:val>
                                        </p:tav>
                                        <p:tav tm="100000">
                                          <p:val>
                                            <p:strVal val="#ppt_y+0.31"/>
                                          </p:val>
                                        </p:tav>
                                      </p:tavLst>
                                    </p:anim>
                                    <p:anim calcmode="lin" valueType="num">
                                      <p:cBhvr>
                                        <p:cTn id="14" dur="600" decel="50000" fill="hold">
                                          <p:stCondLst>
                                            <p:cond delay="400"/>
                                          </p:stCondLst>
                                        </p:cTn>
                                        <p:tgtEl>
                                          <p:spTgt spid="1127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600" decel="50000" fill="hold">
                                          <p:stCondLst>
                                            <p:cond delay="400"/>
                                          </p:stCondLst>
                                        </p:cTn>
                                        <p:tgtEl>
                                          <p:spTgt spid="1127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6" presetID="43" presetClass="entr" presetSubtype="0" fill="hold" nodeType="withEffect">
                                  <p:stCondLst>
                                    <p:cond delay="0"/>
                                  </p:stCondLst>
                                  <p:childTnLst>
                                    <p:set>
                                      <p:cBhvr>
                                        <p:cTn id="17" dur="1" fill="hold">
                                          <p:stCondLst>
                                            <p:cond delay="0"/>
                                          </p:stCondLst>
                                        </p:cTn>
                                        <p:tgtEl>
                                          <p:spTgt spid="11272"/>
                                        </p:tgtEl>
                                        <p:attrNameLst>
                                          <p:attrName>style.visibility</p:attrName>
                                        </p:attrNameLst>
                                      </p:cBhvr>
                                      <p:to>
                                        <p:strVal val="visible"/>
                                      </p:to>
                                    </p:set>
                                    <p:animEffect transition="in" filter="fade">
                                      <p:cBhvr>
                                        <p:cTn id="18" dur="100"/>
                                        <p:tgtEl>
                                          <p:spTgt spid="11272"/>
                                        </p:tgtEl>
                                      </p:cBhvr>
                                    </p:animEffect>
                                    <p:anim calcmode="lin" valueType="num">
                                      <p:cBhvr>
                                        <p:cTn id="19" dur="400" fill="hold"/>
                                        <p:tgtEl>
                                          <p:spTgt spid="11272"/>
                                        </p:tgtEl>
                                        <p:attrNameLst>
                                          <p:attrName>ppt_x</p:attrName>
                                        </p:attrNameLst>
                                      </p:cBhvr>
                                      <p:tavLst>
                                        <p:tav tm="0">
                                          <p:val>
                                            <p:strVal val="#ppt_x"/>
                                          </p:val>
                                        </p:tav>
                                        <p:tav tm="100000">
                                          <p:val>
                                            <p:strVal val="#ppt_x"/>
                                          </p:val>
                                        </p:tav>
                                      </p:tavLst>
                                    </p:anim>
                                    <p:anim calcmode="lin" valueType="num">
                                      <p:cBhvr>
                                        <p:cTn id="20" dur="400" fill="hold"/>
                                        <p:tgtEl>
                                          <p:spTgt spid="11272"/>
                                        </p:tgtEl>
                                        <p:attrNameLst>
                                          <p:attrName>ppt_y</p:attrName>
                                        </p:attrNameLst>
                                      </p:cBhvr>
                                      <p:tavLst>
                                        <p:tav tm="0">
                                          <p:val>
                                            <p:strVal val="#ppt_y+0.31"/>
                                          </p:val>
                                        </p:tav>
                                        <p:tav tm="100000">
                                          <p:val>
                                            <p:strVal val="#ppt_y+0.31"/>
                                          </p:val>
                                        </p:tav>
                                      </p:tavLst>
                                    </p:anim>
                                    <p:anim calcmode="lin" valueType="num">
                                      <p:cBhvr>
                                        <p:cTn id="21" dur="600" decel="50000" fill="hold">
                                          <p:stCondLst>
                                            <p:cond delay="400"/>
                                          </p:stCondLst>
                                        </p:cTn>
                                        <p:tgtEl>
                                          <p:spTgt spid="1127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2" dur="600" decel="50000" fill="hold">
                                          <p:stCondLst>
                                            <p:cond delay="400"/>
                                          </p:stCondLst>
                                        </p:cTn>
                                        <p:tgtEl>
                                          <p:spTgt spid="1127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p:cNvPicPr>
            <a:picLocks noChangeAspect="1" noChangeArrowheads="1"/>
          </p:cNvPicPr>
          <p:nvPr/>
        </p:nvPicPr>
        <p:blipFill>
          <a:blip r:embed="rId2"/>
          <a:srcRect/>
          <a:stretch>
            <a:fillRect/>
          </a:stretch>
        </p:blipFill>
        <p:spPr bwMode="auto">
          <a:xfrm>
            <a:off x="2786050" y="0"/>
            <a:ext cx="3452837" cy="2071702"/>
          </a:xfrm>
          <a:prstGeom prst="rect">
            <a:avLst/>
          </a:prstGeom>
          <a:noFill/>
          <a:ln w="9525">
            <a:noFill/>
            <a:miter lim="800000"/>
            <a:headEnd/>
            <a:tailEnd/>
          </a:ln>
          <a:effectLst/>
        </p:spPr>
      </p:pic>
      <p:pic>
        <p:nvPicPr>
          <p:cNvPr id="16392" name="Picture 8"/>
          <p:cNvPicPr>
            <a:picLocks noChangeAspect="1" noChangeArrowheads="1"/>
          </p:cNvPicPr>
          <p:nvPr/>
        </p:nvPicPr>
        <p:blipFill>
          <a:blip r:embed="rId3"/>
          <a:srcRect/>
          <a:stretch>
            <a:fillRect/>
          </a:stretch>
        </p:blipFill>
        <p:spPr bwMode="auto">
          <a:xfrm>
            <a:off x="0" y="0"/>
            <a:ext cx="2857507" cy="2143130"/>
          </a:xfrm>
          <a:prstGeom prst="rect">
            <a:avLst/>
          </a:prstGeom>
          <a:noFill/>
          <a:ln w="9525">
            <a:noFill/>
            <a:miter lim="800000"/>
            <a:headEnd/>
            <a:tailEnd/>
          </a:ln>
          <a:effectLst/>
        </p:spPr>
      </p:pic>
      <p:pic>
        <p:nvPicPr>
          <p:cNvPr id="16393" name="Picture 9"/>
          <p:cNvPicPr>
            <a:picLocks noChangeAspect="1" noChangeArrowheads="1"/>
          </p:cNvPicPr>
          <p:nvPr/>
        </p:nvPicPr>
        <p:blipFill>
          <a:blip r:embed="rId4"/>
          <a:srcRect/>
          <a:stretch>
            <a:fillRect/>
          </a:stretch>
        </p:blipFill>
        <p:spPr bwMode="auto">
          <a:xfrm>
            <a:off x="0" y="2143116"/>
            <a:ext cx="1905000" cy="1428750"/>
          </a:xfrm>
          <a:prstGeom prst="rect">
            <a:avLst/>
          </a:prstGeom>
          <a:noFill/>
          <a:ln w="9525">
            <a:noFill/>
            <a:miter lim="800000"/>
            <a:headEnd/>
            <a:tailEnd/>
          </a:ln>
          <a:effectLst/>
        </p:spPr>
      </p:pic>
      <p:sp>
        <p:nvSpPr>
          <p:cNvPr id="11" name="Содержимое 10"/>
          <p:cNvSpPr>
            <a:spLocks noGrp="1"/>
          </p:cNvSpPr>
          <p:nvPr>
            <p:ph idx="1"/>
          </p:nvPr>
        </p:nvSpPr>
        <p:spPr>
          <a:xfrm>
            <a:off x="1857356" y="1857364"/>
            <a:ext cx="7498080" cy="4800600"/>
          </a:xfrm>
        </p:spPr>
        <p:txBody>
          <a:bodyPr/>
          <a:lstStyle/>
          <a:p>
            <a:pPr>
              <a:buNone/>
            </a:pPr>
            <a:r>
              <a:rPr lang="ru-RU" dirty="0" smtClean="0"/>
              <a:t> </a:t>
            </a:r>
            <a:endParaRPr lang="ru-RU" dirty="0"/>
          </a:p>
        </p:txBody>
      </p:sp>
      <p:pic>
        <p:nvPicPr>
          <p:cNvPr id="7172" name="Picture 4" descr="http://img1.liveinternet.ru/images/attach/c/3/76/561/76561869_9A.jpg">
            <a:hlinkClick r:id="rId5"/>
          </p:cNvPr>
          <p:cNvPicPr>
            <a:picLocks noChangeAspect="1" noChangeArrowheads="1"/>
          </p:cNvPicPr>
          <p:nvPr/>
        </p:nvPicPr>
        <p:blipFill>
          <a:blip r:embed="rId6"/>
          <a:srcRect/>
          <a:stretch>
            <a:fillRect/>
          </a:stretch>
        </p:blipFill>
        <p:spPr bwMode="auto">
          <a:xfrm>
            <a:off x="6245244" y="0"/>
            <a:ext cx="2898756" cy="2214578"/>
          </a:xfrm>
          <a:prstGeom prst="rect">
            <a:avLst/>
          </a:prstGeom>
          <a:noFill/>
        </p:spPr>
      </p:pic>
      <p:pic>
        <p:nvPicPr>
          <p:cNvPr id="7176" name="Picture 8" descr="http://www.failopomoika.com/forums/monthly_08_2010/user166/post387254_img1.jpg">
            <a:hlinkClick r:id="rId7"/>
          </p:cNvPr>
          <p:cNvPicPr>
            <a:picLocks noChangeAspect="1" noChangeArrowheads="1"/>
          </p:cNvPicPr>
          <p:nvPr/>
        </p:nvPicPr>
        <p:blipFill>
          <a:blip r:embed="rId8"/>
          <a:srcRect/>
          <a:stretch>
            <a:fillRect/>
          </a:stretch>
        </p:blipFill>
        <p:spPr bwMode="auto">
          <a:xfrm>
            <a:off x="5689111" y="1928802"/>
            <a:ext cx="3454889" cy="2357454"/>
          </a:xfrm>
          <a:prstGeom prst="rect">
            <a:avLst/>
          </a:prstGeom>
          <a:noFill/>
        </p:spPr>
      </p:pic>
      <p:pic>
        <p:nvPicPr>
          <p:cNvPr id="7178" name="Picture 10" descr="http://www.edu54.ru/sites/default/files/images/2011/01/41ecb99a36881457b4622805adf09afa3f72c22f.preview.JPG">
            <a:hlinkClick r:id="rId9"/>
          </p:cNvPr>
          <p:cNvPicPr>
            <a:picLocks noChangeAspect="1" noChangeArrowheads="1"/>
          </p:cNvPicPr>
          <p:nvPr/>
        </p:nvPicPr>
        <p:blipFill>
          <a:blip r:embed="rId10"/>
          <a:srcRect/>
          <a:stretch>
            <a:fillRect/>
          </a:stretch>
        </p:blipFill>
        <p:spPr bwMode="auto">
          <a:xfrm>
            <a:off x="5810226" y="4357670"/>
            <a:ext cx="3333774" cy="2500330"/>
          </a:xfrm>
          <a:prstGeom prst="rect">
            <a:avLst/>
          </a:prstGeom>
          <a:noFill/>
        </p:spPr>
      </p:pic>
      <p:pic>
        <p:nvPicPr>
          <p:cNvPr id="16387" name="Picture 3"/>
          <p:cNvPicPr>
            <a:picLocks noChangeAspect="1" noChangeArrowheads="1"/>
          </p:cNvPicPr>
          <p:nvPr/>
        </p:nvPicPr>
        <p:blipFill>
          <a:blip r:embed="rId11"/>
          <a:srcRect/>
          <a:stretch>
            <a:fillRect/>
          </a:stretch>
        </p:blipFill>
        <p:spPr bwMode="auto">
          <a:xfrm>
            <a:off x="142844" y="3643314"/>
            <a:ext cx="1905000" cy="1428750"/>
          </a:xfrm>
          <a:prstGeom prst="rect">
            <a:avLst/>
          </a:prstGeom>
          <a:noFill/>
          <a:ln w="9525">
            <a:noFill/>
            <a:miter lim="800000"/>
            <a:headEnd/>
            <a:tailEnd/>
          </a:ln>
          <a:effectLst/>
        </p:spPr>
      </p:pic>
      <p:pic>
        <p:nvPicPr>
          <p:cNvPr id="7180" name="Picture 12" descr="http://ka7-tour.ru/wp-content/uploads/2011/05/1238294575_12.jpg">
            <a:hlinkClick r:id="rId12"/>
          </p:cNvPr>
          <p:cNvPicPr>
            <a:picLocks noChangeAspect="1" noChangeArrowheads="1"/>
          </p:cNvPicPr>
          <p:nvPr/>
        </p:nvPicPr>
        <p:blipFill>
          <a:blip r:embed="rId13"/>
          <a:srcRect/>
          <a:stretch>
            <a:fillRect/>
          </a:stretch>
        </p:blipFill>
        <p:spPr bwMode="auto">
          <a:xfrm>
            <a:off x="0" y="4643398"/>
            <a:ext cx="3242097" cy="2214602"/>
          </a:xfrm>
          <a:prstGeom prst="rect">
            <a:avLst/>
          </a:prstGeom>
          <a:noFill/>
        </p:spPr>
      </p:pic>
      <p:pic>
        <p:nvPicPr>
          <p:cNvPr id="7174" name="Picture 6" descr="http://img1.liveinternet.ru/images/attach/c/2/71/533/71533879_1299223695_5387aefca36a8f8eb28619b7d525f7d9.jpg">
            <a:hlinkClick r:id="rId14"/>
          </p:cNvPr>
          <p:cNvPicPr>
            <a:picLocks noChangeAspect="1" noChangeArrowheads="1"/>
          </p:cNvPicPr>
          <p:nvPr/>
        </p:nvPicPr>
        <p:blipFill>
          <a:blip r:embed="rId15"/>
          <a:srcRect/>
          <a:stretch>
            <a:fillRect/>
          </a:stretch>
        </p:blipFill>
        <p:spPr bwMode="auto">
          <a:xfrm>
            <a:off x="2428860" y="4184201"/>
            <a:ext cx="3571868" cy="2673799"/>
          </a:xfrm>
          <a:prstGeom prst="rect">
            <a:avLst/>
          </a:prstGeom>
          <a:noFill/>
        </p:spPr>
      </p:pic>
      <p:pic>
        <p:nvPicPr>
          <p:cNvPr id="7170" name="Picture 2" descr="http://s005.radikal.ru/i211/1005/ef/71daef410837.jpg">
            <a:hlinkClick r:id="rId16"/>
          </p:cNvPr>
          <p:cNvPicPr>
            <a:picLocks noChangeAspect="1" noChangeArrowheads="1"/>
          </p:cNvPicPr>
          <p:nvPr/>
        </p:nvPicPr>
        <p:blipFill>
          <a:blip r:embed="rId17"/>
          <a:srcRect/>
          <a:stretch>
            <a:fillRect/>
          </a:stretch>
        </p:blipFill>
        <p:spPr bwMode="auto">
          <a:xfrm>
            <a:off x="1928794" y="1857364"/>
            <a:ext cx="3925333" cy="29440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42976" y="285728"/>
            <a:ext cx="7790712" cy="5962672"/>
          </a:xfrm>
        </p:spPr>
        <p:txBody>
          <a:bodyPr>
            <a:normAutofit/>
          </a:bodyPr>
          <a:lstStyle/>
          <a:p>
            <a:pPr algn="just">
              <a:buNone/>
            </a:pPr>
            <a:r>
              <a:rPr lang="ru-RU" dirty="0" smtClean="0">
                <a:latin typeface="Times New Roman" pitchFamily="18" charset="0"/>
                <a:cs typeface="Times New Roman" pitchFamily="18" charset="0"/>
              </a:rPr>
              <a:t> 		Белые ночи – время, когда “одна заря сменить другую спешит, дав ночи полчаса”, когда от заката до рассвета так светло, что можно читать без лампы.</a:t>
            </a:r>
          </a:p>
          <a:p>
            <a:pPr algn="just">
              <a:buNone/>
            </a:pPr>
            <a:r>
              <a:rPr lang="ru-RU" dirty="0" smtClean="0">
                <a:latin typeface="Times New Roman" pitchFamily="18" charset="0"/>
                <a:cs typeface="Times New Roman" pitchFamily="18" charset="0"/>
              </a:rPr>
              <a:t>		Белые ночи начинаются в мае и заканчиваются в июле. На улицах почти столько же народа, сколько и днем. Люди любуются разводными мостами. </a:t>
            </a:r>
          </a:p>
          <a:p>
            <a:pPr algn="just">
              <a:buNone/>
            </a:pPr>
            <a:r>
              <a:rPr lang="ru-RU" dirty="0" smtClean="0">
                <a:latin typeface="Times New Roman" pitchFamily="18" charset="0"/>
                <a:cs typeface="Times New Roman" pitchFamily="18" charset="0"/>
              </a:rPr>
              <a:t>		Ночью, когда разводятся мосты, в город входят большие корабли. В пять часов утра все мосты сводятся и становятся продолжением улиц.</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img0.liveinternet.ru/images/attach/b/3/13/736/13736253_fountain_0027.jpg">
            <a:hlinkClick r:id="rId2"/>
          </p:cNvPr>
          <p:cNvPicPr>
            <a:picLocks noChangeAspect="1" noChangeArrowheads="1"/>
          </p:cNvPicPr>
          <p:nvPr/>
        </p:nvPicPr>
        <p:blipFill>
          <a:blip r:embed="rId3"/>
          <a:srcRect/>
          <a:stretch>
            <a:fillRect/>
          </a:stretch>
        </p:blipFill>
        <p:spPr bwMode="auto">
          <a:xfrm>
            <a:off x="4857752" y="3911207"/>
            <a:ext cx="3929058" cy="2946793"/>
          </a:xfrm>
          <a:prstGeom prst="rect">
            <a:avLst/>
          </a:prstGeom>
          <a:noFill/>
        </p:spPr>
      </p:pic>
      <p:sp>
        <p:nvSpPr>
          <p:cNvPr id="2" name="Заголовок 1"/>
          <p:cNvSpPr>
            <a:spLocks noGrp="1"/>
          </p:cNvSpPr>
          <p:nvPr>
            <p:ph type="title"/>
          </p:nvPr>
        </p:nvSpPr>
        <p:spPr>
          <a:xfrm>
            <a:off x="1214414" y="0"/>
            <a:ext cx="7279796" cy="725470"/>
          </a:xfrm>
        </p:spPr>
        <p:txBody>
          <a:bodyPr>
            <a:normAutofit/>
          </a:bodyPr>
          <a:lstStyle/>
          <a:p>
            <a:pPr algn="ctr"/>
            <a:r>
              <a:rPr lang="ru-RU" b="1" dirty="0" smtClean="0">
                <a:latin typeface="Times New Roman" pitchFamily="18" charset="0"/>
                <a:cs typeface="Times New Roman" pitchFamily="18" charset="0"/>
              </a:rPr>
              <a:t>Петергоф.</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714348" y="500042"/>
            <a:ext cx="8215370" cy="4800600"/>
          </a:xfrm>
        </p:spPr>
        <p:txBody>
          <a:bodyPr>
            <a:normAutofit/>
          </a:bodyPr>
          <a:lstStyle/>
          <a:p>
            <a:pPr algn="just">
              <a:buNone/>
            </a:pPr>
            <a:r>
              <a:rPr lang="ru-RU"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Северную столицу, подобно драгоценному ожерелью, окружают пригороды, где расположены бывшие царские резиденции.</a:t>
            </a:r>
          </a:p>
          <a:p>
            <a:pPr algn="just">
              <a:buNone/>
            </a:pPr>
            <a:r>
              <a:rPr lang="ru-RU" sz="2000" dirty="0" smtClean="0">
                <a:latin typeface="Times New Roman" pitchFamily="18" charset="0"/>
                <a:cs typeface="Times New Roman" pitchFamily="18" charset="0"/>
              </a:rPr>
              <a:t>		В первую очередь стоит сказать о Петергофе, чей архитектурно-парковый ансамбль XVIII – XIX веков , украшен более чем сотней фонтанов. На его территории – площадью свыше 1000 гектаров – построено около тридцати зданий и павильонов. Петр I лично указал место для устройства дворца, начертил планы разбивки парка, расположения зданий, размещения фонтанов. </a:t>
            </a:r>
          </a:p>
          <a:p>
            <a:pPr algn="just">
              <a:buNone/>
            </a:pPr>
            <a:r>
              <a:rPr lang="ru-RU" sz="2000" dirty="0" smtClean="0">
                <a:latin typeface="Times New Roman" pitchFamily="18" charset="0"/>
                <a:cs typeface="Times New Roman" pitchFamily="18" charset="0"/>
              </a:rPr>
              <a:t>		Заслуженную славу приобрели 	</a:t>
            </a:r>
            <a:r>
              <a:rPr lang="ru-RU" sz="2000" dirty="0" err="1" smtClean="0">
                <a:latin typeface="Times New Roman" pitchFamily="18" charset="0"/>
                <a:cs typeface="Times New Roman" pitchFamily="18" charset="0"/>
              </a:rPr>
              <a:t>петергофские</a:t>
            </a:r>
            <a:r>
              <a:rPr lang="ru-RU" sz="2000" dirty="0" smtClean="0">
                <a:latin typeface="Times New Roman" pitchFamily="18" charset="0"/>
                <a:cs typeface="Times New Roman" pitchFamily="18" charset="0"/>
              </a:rPr>
              <a:t> фонтаны – уникальные 	гидротехнические сооружения.</a:t>
            </a:r>
            <a:endParaRPr lang="ru-RU" sz="2000" dirty="0">
              <a:latin typeface="Times New Roman" pitchFamily="18" charset="0"/>
              <a:cs typeface="Times New Roman" pitchFamily="18" charset="0"/>
            </a:endParaRPr>
          </a:p>
        </p:txBody>
      </p:sp>
      <p:pic>
        <p:nvPicPr>
          <p:cNvPr id="5122" name="Picture 2" descr="http://optika4.ru/uploads/posts/2012-01/thumbs/1327423736_piter.jpg">
            <a:hlinkClick r:id="rId4"/>
          </p:cNvPr>
          <p:cNvPicPr>
            <a:picLocks noChangeAspect="1" noChangeArrowheads="1"/>
          </p:cNvPicPr>
          <p:nvPr/>
        </p:nvPicPr>
        <p:blipFill>
          <a:blip r:embed="rId5"/>
          <a:srcRect/>
          <a:stretch>
            <a:fillRect/>
          </a:stretch>
        </p:blipFill>
        <p:spPr bwMode="auto">
          <a:xfrm>
            <a:off x="642910" y="3966354"/>
            <a:ext cx="3857620" cy="289164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428625" y="285750"/>
            <a:ext cx="4816475" cy="1985963"/>
          </a:xfrm>
          <a:prstGeom prst="rect">
            <a:avLst/>
          </a:prstGeom>
          <a:noFill/>
          <a:ln w="9525">
            <a:noFill/>
            <a:miter lim="800000"/>
            <a:headEnd/>
            <a:tailEnd/>
          </a:ln>
        </p:spPr>
        <p:txBody>
          <a:bodyPr>
            <a:spAutoFit/>
          </a:bodyPr>
          <a:lstStyle/>
          <a:p>
            <a:r>
              <a:rPr lang="ru-RU" sz="2000">
                <a:solidFill>
                  <a:srgbClr val="7030A0"/>
                </a:solidFill>
              </a:rPr>
              <a:t>Есть в Петербурге чудо – сад</a:t>
            </a:r>
          </a:p>
          <a:p>
            <a:r>
              <a:rPr lang="ru-RU" sz="2000">
                <a:solidFill>
                  <a:srgbClr val="7030A0"/>
                </a:solidFill>
              </a:rPr>
              <a:t>Украшен кружевом оград</a:t>
            </a:r>
          </a:p>
          <a:p>
            <a:r>
              <a:rPr lang="ru-RU" sz="2000">
                <a:solidFill>
                  <a:srgbClr val="7030A0"/>
                </a:solidFill>
              </a:rPr>
              <a:t>Дворец в нём есть царя Петра</a:t>
            </a:r>
          </a:p>
          <a:p>
            <a:r>
              <a:rPr lang="ru-RU" sz="2000">
                <a:solidFill>
                  <a:srgbClr val="7030A0"/>
                </a:solidFill>
              </a:rPr>
              <a:t>И статуи, как божества.</a:t>
            </a:r>
          </a:p>
          <a:p>
            <a:r>
              <a:rPr lang="ru-RU" sz="2000">
                <a:solidFill>
                  <a:srgbClr val="7030A0"/>
                </a:solidFill>
              </a:rPr>
              <a:t>В тени аллей, возле оград,</a:t>
            </a:r>
          </a:p>
          <a:p>
            <a:r>
              <a:rPr lang="ru-RU" sz="2000">
                <a:solidFill>
                  <a:srgbClr val="7030A0"/>
                </a:solidFill>
              </a:rPr>
              <a:t>Скажите, что это за сад?</a:t>
            </a:r>
          </a:p>
        </p:txBody>
      </p:sp>
      <p:pic>
        <p:nvPicPr>
          <p:cNvPr id="19462" name="Picture 6" descr="64-24"/>
          <p:cNvPicPr>
            <a:picLocks noChangeAspect="1" noChangeArrowheads="1"/>
          </p:cNvPicPr>
          <p:nvPr/>
        </p:nvPicPr>
        <p:blipFill>
          <a:blip r:embed="rId2"/>
          <a:srcRect/>
          <a:stretch>
            <a:fillRect/>
          </a:stretch>
        </p:blipFill>
        <p:spPr bwMode="auto">
          <a:xfrm>
            <a:off x="5619750" y="420688"/>
            <a:ext cx="3279775" cy="11301412"/>
          </a:xfrm>
          <a:prstGeom prst="rect">
            <a:avLst/>
          </a:prstGeom>
          <a:noFill/>
        </p:spPr>
      </p:pic>
      <p:pic>
        <p:nvPicPr>
          <p:cNvPr id="19463" name="Picture 7" descr="64-28"/>
          <p:cNvPicPr>
            <a:picLocks noChangeAspect="1" noChangeArrowheads="1"/>
          </p:cNvPicPr>
          <p:nvPr/>
        </p:nvPicPr>
        <p:blipFill>
          <a:blip r:embed="rId3"/>
          <a:srcRect/>
          <a:stretch>
            <a:fillRect/>
          </a:stretch>
        </p:blipFill>
        <p:spPr bwMode="auto">
          <a:xfrm>
            <a:off x="298450" y="3133725"/>
            <a:ext cx="5164138" cy="6815138"/>
          </a:xfrm>
          <a:prstGeom prst="rect">
            <a:avLst/>
          </a:prstGeom>
          <a:noFill/>
        </p:spPr>
      </p:pic>
      <p:sp>
        <p:nvSpPr>
          <p:cNvPr id="19464" name="Text Box 8"/>
          <p:cNvSpPr txBox="1">
            <a:spLocks noChangeArrowheads="1"/>
          </p:cNvSpPr>
          <p:nvPr/>
        </p:nvSpPr>
        <p:spPr bwMode="auto">
          <a:xfrm>
            <a:off x="2627313" y="2428875"/>
            <a:ext cx="2301875" cy="400050"/>
          </a:xfrm>
          <a:prstGeom prst="rect">
            <a:avLst/>
          </a:prstGeom>
          <a:noFill/>
          <a:ln w="9525">
            <a:noFill/>
            <a:miter lim="800000"/>
            <a:headEnd/>
            <a:tailEnd/>
          </a:ln>
        </p:spPr>
        <p:txBody>
          <a:bodyPr>
            <a:spAutoFit/>
          </a:bodyPr>
          <a:lstStyle/>
          <a:p>
            <a:r>
              <a:rPr lang="ru-RU" sz="2000">
                <a:solidFill>
                  <a:srgbClr val="FF0000"/>
                </a:solidFill>
              </a:rPr>
              <a:t>Летний  сад</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4">
                                            <p:txEl>
                                              <p:pRg st="0" end="0"/>
                                            </p:txEl>
                                          </p:spTgt>
                                        </p:tgtEl>
                                        <p:attrNameLst>
                                          <p:attrName>style.visibility</p:attrName>
                                        </p:attrNameLst>
                                      </p:cBhvr>
                                      <p:to>
                                        <p:strVal val="visible"/>
                                      </p:to>
                                    </p:set>
                                    <p:anim calcmode="lin" valueType="num">
                                      <p:cBhvr additive="base">
                                        <p:cTn id="7" dur="500" fill="hold"/>
                                        <p:tgtEl>
                                          <p:spTgt spid="1946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4">
                                            <p:txEl>
                                              <p:pRg st="0" end="0"/>
                                            </p:txEl>
                                          </p:spTgt>
                                        </p:tgtEl>
                                        <p:attrNameLst>
                                          <p:attrName>ppt_y</p:attrName>
                                        </p:attrNameLst>
                                      </p:cBhvr>
                                      <p:tavLst>
                                        <p:tav tm="0">
                                          <p:val>
                                            <p:strVal val="1+#ppt_h/2"/>
                                          </p:val>
                                        </p:tav>
                                        <p:tav tm="100000">
                                          <p:val>
                                            <p:strVal val="#ppt_y"/>
                                          </p:val>
                                        </p:tav>
                                      </p:tavLst>
                                    </p:anim>
                                  </p:childTnLst>
                                </p:cTn>
                              </p:par>
                              <p:par>
                                <p:cTn id="9" presetID="37" presetClass="entr" presetSubtype="0" fill="hold" nodeType="withEffect">
                                  <p:stCondLst>
                                    <p:cond delay="0"/>
                                  </p:stCondLst>
                                  <p:childTnLst>
                                    <p:set>
                                      <p:cBhvr>
                                        <p:cTn id="10" dur="1" fill="hold">
                                          <p:stCondLst>
                                            <p:cond delay="0"/>
                                          </p:stCondLst>
                                        </p:cTn>
                                        <p:tgtEl>
                                          <p:spTgt spid="19462"/>
                                        </p:tgtEl>
                                        <p:attrNameLst>
                                          <p:attrName>style.visibility</p:attrName>
                                        </p:attrNameLst>
                                      </p:cBhvr>
                                      <p:to>
                                        <p:strVal val="visible"/>
                                      </p:to>
                                    </p:set>
                                    <p:animEffect transition="in" filter="fade">
                                      <p:cBhvr>
                                        <p:cTn id="11" dur="1000"/>
                                        <p:tgtEl>
                                          <p:spTgt spid="19462"/>
                                        </p:tgtEl>
                                      </p:cBhvr>
                                    </p:animEffect>
                                    <p:anim calcmode="lin" valueType="num">
                                      <p:cBhvr>
                                        <p:cTn id="12" dur="1000" fill="hold"/>
                                        <p:tgtEl>
                                          <p:spTgt spid="19462"/>
                                        </p:tgtEl>
                                        <p:attrNameLst>
                                          <p:attrName>ppt_x</p:attrName>
                                        </p:attrNameLst>
                                      </p:cBhvr>
                                      <p:tavLst>
                                        <p:tav tm="0">
                                          <p:val>
                                            <p:strVal val="#ppt_x"/>
                                          </p:val>
                                        </p:tav>
                                        <p:tav tm="100000">
                                          <p:val>
                                            <p:strVal val="#ppt_x"/>
                                          </p:val>
                                        </p:tav>
                                      </p:tavLst>
                                    </p:anim>
                                    <p:anim calcmode="lin" valueType="num">
                                      <p:cBhvr>
                                        <p:cTn id="13" dur="900" decel="100000" fill="hold"/>
                                        <p:tgtEl>
                                          <p:spTgt spid="19462"/>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9462"/>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19463"/>
                                        </p:tgtEl>
                                        <p:attrNameLst>
                                          <p:attrName>style.visibility</p:attrName>
                                        </p:attrNameLst>
                                      </p:cBhvr>
                                      <p:to>
                                        <p:strVal val="visible"/>
                                      </p:to>
                                    </p:set>
                                    <p:animEffect transition="in" filter="fade">
                                      <p:cBhvr>
                                        <p:cTn id="17" dur="1000"/>
                                        <p:tgtEl>
                                          <p:spTgt spid="19463"/>
                                        </p:tgtEl>
                                      </p:cBhvr>
                                    </p:animEffect>
                                    <p:anim calcmode="lin" valueType="num">
                                      <p:cBhvr>
                                        <p:cTn id="18" dur="1000" fill="hold"/>
                                        <p:tgtEl>
                                          <p:spTgt spid="19463"/>
                                        </p:tgtEl>
                                        <p:attrNameLst>
                                          <p:attrName>ppt_x</p:attrName>
                                        </p:attrNameLst>
                                      </p:cBhvr>
                                      <p:tavLst>
                                        <p:tav tm="0">
                                          <p:val>
                                            <p:strVal val="#ppt_x"/>
                                          </p:val>
                                        </p:tav>
                                        <p:tav tm="100000">
                                          <p:val>
                                            <p:strVal val="#ppt_x"/>
                                          </p:val>
                                        </p:tav>
                                      </p:tavLst>
                                    </p:anim>
                                    <p:anim calcmode="lin" valueType="num">
                                      <p:cBhvr>
                                        <p:cTn id="19" dur="900" decel="100000" fill="hold"/>
                                        <p:tgtEl>
                                          <p:spTgt spid="19463"/>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946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285750" y="3786188"/>
            <a:ext cx="4211638" cy="1941512"/>
          </a:xfrm>
          <a:prstGeom prst="rect">
            <a:avLst/>
          </a:prstGeom>
          <a:noFill/>
          <a:ln w="9525">
            <a:noFill/>
            <a:miter lim="800000"/>
            <a:headEnd/>
            <a:tailEnd/>
          </a:ln>
        </p:spPr>
        <p:txBody>
          <a:bodyPr>
            <a:spAutoFit/>
          </a:bodyPr>
          <a:lstStyle/>
          <a:p>
            <a:r>
              <a:rPr lang="ru-RU" sz="2000">
                <a:solidFill>
                  <a:srgbClr val="7030A0"/>
                </a:solidFill>
              </a:rPr>
              <a:t>В начале Невского стоит</a:t>
            </a:r>
          </a:p>
          <a:p>
            <a:r>
              <a:rPr lang="ru-RU" sz="2000">
                <a:solidFill>
                  <a:srgbClr val="7030A0"/>
                </a:solidFill>
              </a:rPr>
              <a:t>Прекрасно здание на вид.</a:t>
            </a:r>
          </a:p>
          <a:p>
            <a:r>
              <a:rPr lang="ru-RU" sz="2000">
                <a:solidFill>
                  <a:srgbClr val="7030A0"/>
                </a:solidFill>
              </a:rPr>
              <a:t>Колонны, статуи и шпиль,</a:t>
            </a:r>
          </a:p>
          <a:p>
            <a:r>
              <a:rPr lang="ru-RU" sz="2000">
                <a:solidFill>
                  <a:srgbClr val="7030A0"/>
                </a:solidFill>
              </a:rPr>
              <a:t>И только в вышине</a:t>
            </a:r>
          </a:p>
          <a:p>
            <a:r>
              <a:rPr lang="ru-RU" sz="2000">
                <a:solidFill>
                  <a:srgbClr val="7030A0"/>
                </a:solidFill>
              </a:rPr>
              <a:t>Горит кораблик золотой</a:t>
            </a:r>
          </a:p>
          <a:p>
            <a:r>
              <a:rPr lang="ru-RU" sz="2000">
                <a:solidFill>
                  <a:srgbClr val="7030A0"/>
                </a:solidFill>
              </a:rPr>
              <a:t>Весь в солнечном огне.</a:t>
            </a:r>
          </a:p>
        </p:txBody>
      </p:sp>
      <p:sp>
        <p:nvSpPr>
          <p:cNvPr id="20486" name="Text Box 6"/>
          <p:cNvSpPr txBox="1">
            <a:spLocks noChangeArrowheads="1"/>
          </p:cNvSpPr>
          <p:nvPr/>
        </p:nvSpPr>
        <p:spPr bwMode="auto">
          <a:xfrm>
            <a:off x="900113" y="6143625"/>
            <a:ext cx="2743200" cy="400050"/>
          </a:xfrm>
          <a:prstGeom prst="rect">
            <a:avLst/>
          </a:prstGeom>
          <a:noFill/>
          <a:ln w="9525">
            <a:noFill/>
            <a:miter lim="800000"/>
            <a:headEnd/>
            <a:tailEnd/>
          </a:ln>
        </p:spPr>
        <p:txBody>
          <a:bodyPr>
            <a:spAutoFit/>
          </a:bodyPr>
          <a:lstStyle/>
          <a:p>
            <a:r>
              <a:rPr lang="ru-RU" sz="2000">
                <a:solidFill>
                  <a:srgbClr val="FF0000"/>
                </a:solidFill>
              </a:rPr>
              <a:t>Адмиралтейство</a:t>
            </a:r>
          </a:p>
        </p:txBody>
      </p:sp>
      <p:pic>
        <p:nvPicPr>
          <p:cNvPr id="20488" name="Picture 8" descr="click?url=http%3A%2F%2Fwww"/>
          <p:cNvPicPr>
            <a:picLocks noChangeAspect="1" noChangeArrowheads="1"/>
          </p:cNvPicPr>
          <p:nvPr/>
        </p:nvPicPr>
        <p:blipFill>
          <a:blip r:embed="rId2"/>
          <a:srcRect/>
          <a:stretch>
            <a:fillRect/>
          </a:stretch>
        </p:blipFill>
        <p:spPr bwMode="auto">
          <a:xfrm>
            <a:off x="4548188" y="280988"/>
            <a:ext cx="4351337" cy="114966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6"/>
                                        </p:tgtEl>
                                        <p:attrNameLst>
                                          <p:attrName>style.visibility</p:attrName>
                                        </p:attrNameLst>
                                      </p:cBhvr>
                                      <p:to>
                                        <p:strVal val="visible"/>
                                      </p:to>
                                    </p:set>
                                    <p:anim calcmode="lin" valueType="num">
                                      <p:cBhvr additive="base">
                                        <p:cTn id="7" dur="500" fill="hold"/>
                                        <p:tgtEl>
                                          <p:spTgt spid="20486"/>
                                        </p:tgtEl>
                                        <p:attrNameLst>
                                          <p:attrName>ppt_x</p:attrName>
                                        </p:attrNameLst>
                                      </p:cBhvr>
                                      <p:tavLst>
                                        <p:tav tm="0">
                                          <p:val>
                                            <p:strVal val="#ppt_x"/>
                                          </p:val>
                                        </p:tav>
                                        <p:tav tm="100000">
                                          <p:val>
                                            <p:strVal val="#ppt_x"/>
                                          </p:val>
                                        </p:tav>
                                      </p:tavLst>
                                    </p:anim>
                                    <p:anim calcmode="lin" valueType="num">
                                      <p:cBhvr additive="base">
                                        <p:cTn id="8" dur="500" fill="hold"/>
                                        <p:tgtEl>
                                          <p:spTgt spid="20486"/>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20488"/>
                                        </p:tgtEl>
                                        <p:attrNameLst>
                                          <p:attrName>style.visibility</p:attrName>
                                        </p:attrNameLst>
                                      </p:cBhvr>
                                      <p:to>
                                        <p:strVal val="visible"/>
                                      </p:to>
                                    </p:set>
                                    <p:animEffect transition="in" filter="circle(in)">
                                      <p:cBhvr>
                                        <p:cTn id="11" dur="2000"/>
                                        <p:tgtEl>
                                          <p:spTgt spid="20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4-05"/>
          <p:cNvPicPr>
            <a:picLocks noChangeAspect="1" noChangeArrowheads="1"/>
          </p:cNvPicPr>
          <p:nvPr/>
        </p:nvPicPr>
        <p:blipFill>
          <a:blip r:embed="rId2"/>
          <a:srcRect/>
          <a:stretch>
            <a:fillRect/>
          </a:stretch>
        </p:blipFill>
        <p:spPr bwMode="auto">
          <a:xfrm>
            <a:off x="1219200" y="152400"/>
            <a:ext cx="6784975" cy="8607425"/>
          </a:xfrm>
          <a:prstGeom prst="rect">
            <a:avLst/>
          </a:prstGeom>
          <a:noFill/>
        </p:spPr>
      </p:pic>
      <p:sp>
        <p:nvSpPr>
          <p:cNvPr id="13315" name="Text Box 5"/>
          <p:cNvSpPr txBox="1">
            <a:spLocks noChangeArrowheads="1"/>
          </p:cNvSpPr>
          <p:nvPr/>
        </p:nvSpPr>
        <p:spPr bwMode="auto">
          <a:xfrm>
            <a:off x="714375" y="4857750"/>
            <a:ext cx="5251450" cy="1631950"/>
          </a:xfrm>
          <a:prstGeom prst="rect">
            <a:avLst/>
          </a:prstGeom>
          <a:noFill/>
          <a:ln w="9525">
            <a:noFill/>
            <a:miter lim="800000"/>
            <a:headEnd/>
            <a:tailEnd/>
          </a:ln>
        </p:spPr>
        <p:txBody>
          <a:bodyPr wrap="none">
            <a:spAutoFit/>
          </a:bodyPr>
          <a:lstStyle/>
          <a:p>
            <a:r>
              <a:rPr lang="ru-RU" sz="2000" b="0">
                <a:solidFill>
                  <a:srgbClr val="7030A0"/>
                </a:solidFill>
              </a:rPr>
              <a:t>Невский.</a:t>
            </a:r>
          </a:p>
          <a:p>
            <a:r>
              <a:rPr lang="ru-RU" sz="2000" b="0">
                <a:solidFill>
                  <a:srgbClr val="7030A0"/>
                </a:solidFill>
              </a:rPr>
              <a:t>Свернём на Большую Морскую.</a:t>
            </a:r>
          </a:p>
          <a:p>
            <a:r>
              <a:rPr lang="ru-RU" sz="2000" b="0">
                <a:solidFill>
                  <a:srgbClr val="7030A0"/>
                </a:solidFill>
              </a:rPr>
              <a:t>Арку увидим. Скажите какую?</a:t>
            </a:r>
          </a:p>
          <a:p>
            <a:r>
              <a:rPr lang="ru-RU" sz="2000" b="0">
                <a:solidFill>
                  <a:srgbClr val="7030A0"/>
                </a:solidFill>
              </a:rPr>
              <a:t>Арки у нас есть любого масштаба,</a:t>
            </a:r>
          </a:p>
          <a:p>
            <a:r>
              <a:rPr lang="ru-RU" sz="2000" b="0">
                <a:solidFill>
                  <a:srgbClr val="7030A0"/>
                </a:solidFill>
              </a:rPr>
              <a:t>Но главная- в здании…</a:t>
            </a:r>
          </a:p>
        </p:txBody>
      </p:sp>
      <p:sp>
        <p:nvSpPr>
          <p:cNvPr id="15366" name="Text Box 6"/>
          <p:cNvSpPr txBox="1">
            <a:spLocks noChangeArrowheads="1"/>
          </p:cNvSpPr>
          <p:nvPr/>
        </p:nvSpPr>
        <p:spPr bwMode="auto">
          <a:xfrm>
            <a:off x="6011863" y="6072188"/>
            <a:ext cx="2632075" cy="400050"/>
          </a:xfrm>
          <a:prstGeom prst="rect">
            <a:avLst/>
          </a:prstGeom>
          <a:noFill/>
          <a:ln w="9525">
            <a:noFill/>
            <a:miter lim="800000"/>
            <a:headEnd/>
            <a:tailEnd/>
          </a:ln>
        </p:spPr>
        <p:txBody>
          <a:bodyPr>
            <a:spAutoFit/>
          </a:bodyPr>
          <a:lstStyle/>
          <a:p>
            <a:r>
              <a:rPr lang="ru-RU" sz="2000">
                <a:solidFill>
                  <a:srgbClr val="FF0000"/>
                </a:solidFill>
              </a:rPr>
              <a:t>Главного штаба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6">
                                            <p:txEl>
                                              <p:pRg st="0" end="0"/>
                                            </p:txEl>
                                          </p:spTgt>
                                        </p:tgtEl>
                                        <p:attrNameLst>
                                          <p:attrName>style.visibility</p:attrName>
                                        </p:attrNameLst>
                                      </p:cBhvr>
                                      <p:to>
                                        <p:strVal val="visible"/>
                                      </p:to>
                                    </p:set>
                                    <p:anim calcmode="lin" valueType="num">
                                      <p:cBhvr additive="base">
                                        <p:cTn id="7" dur="500" fill="hold"/>
                                        <p:tgtEl>
                                          <p:spTgt spid="153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6">
                                            <p:txEl>
                                              <p:pRg st="0" end="0"/>
                                            </p:txEl>
                                          </p:spTgt>
                                        </p:tgtEl>
                                        <p:attrNameLst>
                                          <p:attrName>ppt_y</p:attrName>
                                        </p:attrNameLst>
                                      </p:cBhvr>
                                      <p:tavLst>
                                        <p:tav tm="0">
                                          <p:val>
                                            <p:strVal val="1+#ppt_h/2"/>
                                          </p:val>
                                        </p:tav>
                                        <p:tav tm="100000">
                                          <p:val>
                                            <p:strVal val="#ppt_y"/>
                                          </p:val>
                                        </p:tav>
                                      </p:tavLst>
                                    </p:anim>
                                  </p:childTnLst>
                                </p:cTn>
                              </p:par>
                              <p:par>
                                <p:cTn id="9" presetID="43" presetClass="entr" presetSubtype="0" fill="hold" nodeType="withEffect">
                                  <p:stCondLst>
                                    <p:cond delay="0"/>
                                  </p:stCondLst>
                                  <p:childTnLst>
                                    <p:set>
                                      <p:cBhvr>
                                        <p:cTn id="10" dur="1" fill="hold">
                                          <p:stCondLst>
                                            <p:cond delay="0"/>
                                          </p:stCondLst>
                                        </p:cTn>
                                        <p:tgtEl>
                                          <p:spTgt spid="15364"/>
                                        </p:tgtEl>
                                        <p:attrNameLst>
                                          <p:attrName>style.visibility</p:attrName>
                                        </p:attrNameLst>
                                      </p:cBhvr>
                                      <p:to>
                                        <p:strVal val="visible"/>
                                      </p:to>
                                    </p:set>
                                    <p:animEffect transition="in" filter="fade">
                                      <p:cBhvr>
                                        <p:cTn id="11" dur="100"/>
                                        <p:tgtEl>
                                          <p:spTgt spid="15364"/>
                                        </p:tgtEl>
                                      </p:cBhvr>
                                    </p:animEffect>
                                    <p:anim calcmode="lin" valueType="num">
                                      <p:cBhvr>
                                        <p:cTn id="12" dur="400" fill="hold"/>
                                        <p:tgtEl>
                                          <p:spTgt spid="15364"/>
                                        </p:tgtEl>
                                        <p:attrNameLst>
                                          <p:attrName>ppt_x</p:attrName>
                                        </p:attrNameLst>
                                      </p:cBhvr>
                                      <p:tavLst>
                                        <p:tav tm="0">
                                          <p:val>
                                            <p:strVal val="#ppt_x"/>
                                          </p:val>
                                        </p:tav>
                                        <p:tav tm="100000">
                                          <p:val>
                                            <p:strVal val="#ppt_x"/>
                                          </p:val>
                                        </p:tav>
                                      </p:tavLst>
                                    </p:anim>
                                    <p:anim calcmode="lin" valueType="num">
                                      <p:cBhvr>
                                        <p:cTn id="13" dur="400" fill="hold"/>
                                        <p:tgtEl>
                                          <p:spTgt spid="15364"/>
                                        </p:tgtEl>
                                        <p:attrNameLst>
                                          <p:attrName>ppt_y</p:attrName>
                                        </p:attrNameLst>
                                      </p:cBhvr>
                                      <p:tavLst>
                                        <p:tav tm="0">
                                          <p:val>
                                            <p:strVal val="#ppt_y+0.31"/>
                                          </p:val>
                                        </p:tav>
                                        <p:tav tm="100000">
                                          <p:val>
                                            <p:strVal val="#ppt_y+0.31"/>
                                          </p:val>
                                        </p:tav>
                                      </p:tavLst>
                                    </p:anim>
                                    <p:anim calcmode="lin" valueType="num">
                                      <p:cBhvr>
                                        <p:cTn id="14" dur="600" decel="50000" fill="hold">
                                          <p:stCondLst>
                                            <p:cond delay="400"/>
                                          </p:stCondLst>
                                        </p:cTn>
                                        <p:tgtEl>
                                          <p:spTgt spid="153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5" dur="600" decel="50000" fill="hold">
                                          <p:stCondLst>
                                            <p:cond delay="400"/>
                                          </p:stCondLst>
                                        </p:cTn>
                                        <p:tgtEl>
                                          <p:spTgt spid="153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428625" y="3000375"/>
            <a:ext cx="5857875" cy="3478213"/>
          </a:xfrm>
          <a:prstGeom prst="rect">
            <a:avLst/>
          </a:prstGeom>
          <a:noFill/>
          <a:ln w="9525">
            <a:noFill/>
            <a:miter lim="800000"/>
            <a:headEnd/>
            <a:tailEnd/>
          </a:ln>
        </p:spPr>
        <p:txBody>
          <a:bodyPr>
            <a:spAutoFit/>
          </a:bodyPr>
          <a:lstStyle/>
          <a:p>
            <a:r>
              <a:rPr lang="ru-RU" sz="2000" b="0">
                <a:solidFill>
                  <a:srgbClr val="7030A0"/>
                </a:solidFill>
              </a:rPr>
              <a:t>Дорога в Россию была далека.</a:t>
            </a:r>
          </a:p>
          <a:p>
            <a:r>
              <a:rPr lang="ru-RU" sz="2000" b="0">
                <a:solidFill>
                  <a:srgbClr val="7030A0"/>
                </a:solidFill>
              </a:rPr>
              <a:t>Вернулись домой через Нарву войска.</a:t>
            </a:r>
          </a:p>
          <a:p>
            <a:r>
              <a:rPr lang="ru-RU" sz="2000" b="0">
                <a:solidFill>
                  <a:srgbClr val="7030A0"/>
                </a:solidFill>
              </a:rPr>
              <a:t>Под аркой прошли победители.</a:t>
            </a:r>
          </a:p>
          <a:p>
            <a:r>
              <a:rPr lang="ru-RU" sz="2000" b="0">
                <a:solidFill>
                  <a:srgbClr val="7030A0"/>
                </a:solidFill>
              </a:rPr>
              <a:t>Цветами встречали их жители</a:t>
            </a:r>
            <a:r>
              <a:rPr lang="ru-RU" sz="2000" b="0">
                <a:solidFill>
                  <a:srgbClr val="7030A0"/>
                </a:solidFill>
                <a:latin typeface="Arial" charset="0"/>
              </a:rPr>
              <a:t>!</a:t>
            </a:r>
            <a:endParaRPr lang="ru-RU" sz="2000" b="0">
              <a:solidFill>
                <a:srgbClr val="7030A0"/>
              </a:solidFill>
            </a:endParaRPr>
          </a:p>
          <a:p>
            <a:r>
              <a:rPr lang="ru-RU" sz="2000" b="0">
                <a:solidFill>
                  <a:srgbClr val="7030A0"/>
                </a:solidFill>
              </a:rPr>
              <a:t>Тогда деревянными были ворота.</a:t>
            </a:r>
          </a:p>
          <a:p>
            <a:r>
              <a:rPr lang="ru-RU" sz="2000" b="0">
                <a:solidFill>
                  <a:srgbClr val="7030A0"/>
                </a:solidFill>
              </a:rPr>
              <a:t>Настала пора их сменить, укрепить.</a:t>
            </a:r>
          </a:p>
          <a:p>
            <a:r>
              <a:rPr lang="ru-RU" sz="2000" b="0">
                <a:solidFill>
                  <a:srgbClr val="7030A0"/>
                </a:solidFill>
              </a:rPr>
              <a:t>Поручена Стасову эта работы,</a:t>
            </a:r>
          </a:p>
          <a:p>
            <a:r>
              <a:rPr lang="ru-RU" sz="2000" b="0">
                <a:solidFill>
                  <a:srgbClr val="7030A0"/>
                </a:solidFill>
              </a:rPr>
              <a:t>Сумел он отлично задачу решить.</a:t>
            </a:r>
          </a:p>
          <a:p>
            <a:r>
              <a:rPr lang="ru-RU" sz="2000" b="0">
                <a:solidFill>
                  <a:srgbClr val="7030A0"/>
                </a:solidFill>
              </a:rPr>
              <a:t>А Клодта работа – шестерка коней.</a:t>
            </a:r>
          </a:p>
          <a:p>
            <a:r>
              <a:rPr lang="ru-RU" sz="2000" b="0">
                <a:solidFill>
                  <a:srgbClr val="7030A0"/>
                </a:solidFill>
              </a:rPr>
              <a:t>(Под ней расположен в воротах музей.)</a:t>
            </a:r>
          </a:p>
        </p:txBody>
      </p:sp>
      <p:sp>
        <p:nvSpPr>
          <p:cNvPr id="16390" name="Text Box 6"/>
          <p:cNvSpPr txBox="1">
            <a:spLocks noChangeArrowheads="1"/>
          </p:cNvSpPr>
          <p:nvPr/>
        </p:nvSpPr>
        <p:spPr bwMode="auto">
          <a:xfrm>
            <a:off x="6135688" y="6072188"/>
            <a:ext cx="2651125" cy="400050"/>
          </a:xfrm>
          <a:prstGeom prst="rect">
            <a:avLst/>
          </a:prstGeom>
          <a:noFill/>
          <a:ln w="9525">
            <a:noFill/>
            <a:miter lim="800000"/>
            <a:headEnd/>
            <a:tailEnd/>
          </a:ln>
        </p:spPr>
        <p:txBody>
          <a:bodyPr>
            <a:spAutoFit/>
          </a:bodyPr>
          <a:lstStyle/>
          <a:p>
            <a:r>
              <a:rPr lang="ru-RU" sz="2000">
                <a:solidFill>
                  <a:srgbClr val="FF0000"/>
                </a:solidFill>
              </a:rPr>
              <a:t>Нарвские ворота</a:t>
            </a:r>
          </a:p>
        </p:txBody>
      </p:sp>
      <p:pic>
        <p:nvPicPr>
          <p:cNvPr id="16392" name="Picture 8" descr="Narvskie_vorota1"/>
          <p:cNvPicPr>
            <a:picLocks noChangeAspect="1" noChangeArrowheads="1"/>
          </p:cNvPicPr>
          <p:nvPr/>
        </p:nvPicPr>
        <p:blipFill>
          <a:blip r:embed="rId2"/>
          <a:srcRect/>
          <a:stretch>
            <a:fillRect/>
          </a:stretch>
        </p:blipFill>
        <p:spPr bwMode="auto">
          <a:xfrm>
            <a:off x="5095875" y="188913"/>
            <a:ext cx="3852863" cy="294481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500" fill="hold"/>
                                        <p:tgtEl>
                                          <p:spTgt spid="16390"/>
                                        </p:tgtEl>
                                        <p:attrNameLst>
                                          <p:attrName>ppt_x</p:attrName>
                                        </p:attrNameLst>
                                      </p:cBhvr>
                                      <p:tavLst>
                                        <p:tav tm="0">
                                          <p:val>
                                            <p:strVal val="#ppt_x"/>
                                          </p:val>
                                        </p:tav>
                                        <p:tav tm="100000">
                                          <p:val>
                                            <p:strVal val="#ppt_x"/>
                                          </p:val>
                                        </p:tav>
                                      </p:tavLst>
                                    </p:anim>
                                    <p:anim calcmode="lin" valueType="num">
                                      <p:cBhvr additive="base">
                                        <p:cTn id="8" dur="500" fill="hold"/>
                                        <p:tgtEl>
                                          <p:spTgt spid="16390"/>
                                        </p:tgtEl>
                                        <p:attrNameLst>
                                          <p:attrName>ppt_y</p:attrName>
                                        </p:attrNameLst>
                                      </p:cBhvr>
                                      <p:tavLst>
                                        <p:tav tm="0">
                                          <p:val>
                                            <p:strVal val="1+#ppt_h/2"/>
                                          </p:val>
                                        </p:tav>
                                        <p:tav tm="100000">
                                          <p:val>
                                            <p:strVal val="#ppt_y"/>
                                          </p:val>
                                        </p:tav>
                                      </p:tavLst>
                                    </p:anim>
                                  </p:childTnLst>
                                </p:cTn>
                              </p:par>
                              <p:par>
                                <p:cTn id="9" presetID="29" presetClass="entr" presetSubtype="0" fill="hold" nodeType="withEffect">
                                  <p:stCondLst>
                                    <p:cond delay="0"/>
                                  </p:stCondLst>
                                  <p:childTnLst>
                                    <p:set>
                                      <p:cBhvr>
                                        <p:cTn id="10" dur="1" fill="hold">
                                          <p:stCondLst>
                                            <p:cond delay="0"/>
                                          </p:stCondLst>
                                        </p:cTn>
                                        <p:tgtEl>
                                          <p:spTgt spid="16392"/>
                                        </p:tgtEl>
                                        <p:attrNameLst>
                                          <p:attrName>style.visibility</p:attrName>
                                        </p:attrNameLst>
                                      </p:cBhvr>
                                      <p:to>
                                        <p:strVal val="visible"/>
                                      </p:to>
                                    </p:set>
                                    <p:anim calcmode="lin" valueType="num">
                                      <p:cBhvr>
                                        <p:cTn id="11" dur="1000" fill="hold"/>
                                        <p:tgtEl>
                                          <p:spTgt spid="16392"/>
                                        </p:tgtEl>
                                        <p:attrNameLst>
                                          <p:attrName>ppt_x</p:attrName>
                                        </p:attrNameLst>
                                      </p:cBhvr>
                                      <p:tavLst>
                                        <p:tav tm="0">
                                          <p:val>
                                            <p:strVal val="#ppt_x-.2"/>
                                          </p:val>
                                        </p:tav>
                                        <p:tav tm="100000">
                                          <p:val>
                                            <p:strVal val="#ppt_x"/>
                                          </p:val>
                                        </p:tav>
                                      </p:tavLst>
                                    </p:anim>
                                    <p:anim calcmode="lin" valueType="num">
                                      <p:cBhvr>
                                        <p:cTn id="12" dur="1000" fill="hold"/>
                                        <p:tgtEl>
                                          <p:spTgt spid="16392"/>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6"/>
          <p:cNvSpPr txBox="1">
            <a:spLocks noChangeArrowheads="1"/>
          </p:cNvSpPr>
          <p:nvPr/>
        </p:nvSpPr>
        <p:spPr bwMode="auto">
          <a:xfrm>
            <a:off x="214313" y="357188"/>
            <a:ext cx="5022850" cy="3786187"/>
          </a:xfrm>
          <a:prstGeom prst="rect">
            <a:avLst/>
          </a:prstGeom>
          <a:noFill/>
          <a:ln w="9525">
            <a:noFill/>
            <a:miter lim="800000"/>
            <a:headEnd/>
            <a:tailEnd/>
          </a:ln>
        </p:spPr>
        <p:txBody>
          <a:bodyPr wrap="none">
            <a:spAutoFit/>
          </a:bodyPr>
          <a:lstStyle/>
          <a:p>
            <a:r>
              <a:rPr lang="ru-RU" sz="2000" b="0">
                <a:solidFill>
                  <a:srgbClr val="7030A0"/>
                </a:solidFill>
              </a:rPr>
              <a:t>На площади столпотворение!</a:t>
            </a:r>
          </a:p>
          <a:p>
            <a:r>
              <a:rPr lang="ru-RU" sz="2000" b="0">
                <a:solidFill>
                  <a:srgbClr val="7030A0"/>
                </a:solidFill>
              </a:rPr>
              <a:t>Вот начался подъём столпа.</a:t>
            </a:r>
          </a:p>
          <a:p>
            <a:r>
              <a:rPr lang="ru-RU" sz="2000" b="0">
                <a:solidFill>
                  <a:srgbClr val="7030A0"/>
                </a:solidFill>
              </a:rPr>
              <a:t>Пришли канаты в натяжение</a:t>
            </a:r>
          </a:p>
          <a:p>
            <a:r>
              <a:rPr lang="ru-RU" sz="2000" b="0">
                <a:solidFill>
                  <a:srgbClr val="7030A0"/>
                </a:solidFill>
              </a:rPr>
              <a:t>Скрипят колёса… В напряжении</a:t>
            </a:r>
          </a:p>
          <a:p>
            <a:r>
              <a:rPr lang="ru-RU" sz="2000" b="0">
                <a:solidFill>
                  <a:srgbClr val="7030A0"/>
                </a:solidFill>
              </a:rPr>
              <a:t>Притихла горожан толпа.</a:t>
            </a:r>
          </a:p>
          <a:p>
            <a:endParaRPr lang="ru-RU" sz="2000" b="0">
              <a:solidFill>
                <a:srgbClr val="7030A0"/>
              </a:solidFill>
            </a:endParaRPr>
          </a:p>
          <a:p>
            <a:r>
              <a:rPr lang="ru-RU" sz="2000" b="0">
                <a:solidFill>
                  <a:srgbClr val="7030A0"/>
                </a:solidFill>
              </a:rPr>
              <a:t>А вдруг неправильный расчёт?</a:t>
            </a:r>
          </a:p>
          <a:p>
            <a:r>
              <a:rPr lang="ru-RU" sz="2000" b="0">
                <a:solidFill>
                  <a:srgbClr val="7030A0"/>
                </a:solidFill>
              </a:rPr>
              <a:t>Махина рухнет, упадёт!</a:t>
            </a:r>
          </a:p>
          <a:p>
            <a:r>
              <a:rPr lang="ru-RU" sz="2000" b="0">
                <a:solidFill>
                  <a:srgbClr val="7030A0"/>
                </a:solidFill>
              </a:rPr>
              <a:t>Глаза рукою прикрыла дама…</a:t>
            </a:r>
          </a:p>
          <a:p>
            <a:r>
              <a:rPr lang="ru-RU" sz="2000" b="0">
                <a:solidFill>
                  <a:srgbClr val="7030A0"/>
                </a:solidFill>
              </a:rPr>
              <a:t>Но нет! Колонна встала пряма!</a:t>
            </a:r>
          </a:p>
          <a:p>
            <a:r>
              <a:rPr lang="ru-RU" sz="2000" b="0">
                <a:solidFill>
                  <a:srgbClr val="7030A0"/>
                </a:solidFill>
              </a:rPr>
              <a:t>Исполнен грандиозный план.</a:t>
            </a:r>
          </a:p>
          <a:p>
            <a:r>
              <a:rPr lang="ru-RU" sz="2000" b="0">
                <a:solidFill>
                  <a:srgbClr val="7030A0"/>
                </a:solidFill>
              </a:rPr>
              <a:t>В веках прославлен Монферран!</a:t>
            </a:r>
          </a:p>
        </p:txBody>
      </p:sp>
      <p:sp>
        <p:nvSpPr>
          <p:cNvPr id="17415" name="Text Box 7"/>
          <p:cNvSpPr txBox="1">
            <a:spLocks noChangeArrowheads="1"/>
          </p:cNvSpPr>
          <p:nvPr/>
        </p:nvSpPr>
        <p:spPr bwMode="auto">
          <a:xfrm>
            <a:off x="4500563" y="5929313"/>
            <a:ext cx="4214812" cy="400050"/>
          </a:xfrm>
          <a:prstGeom prst="rect">
            <a:avLst/>
          </a:prstGeom>
          <a:noFill/>
          <a:ln w="9525">
            <a:noFill/>
            <a:miter lim="800000"/>
            <a:headEnd/>
            <a:tailEnd/>
          </a:ln>
        </p:spPr>
        <p:txBody>
          <a:bodyPr>
            <a:spAutoFit/>
          </a:bodyPr>
          <a:lstStyle/>
          <a:p>
            <a:r>
              <a:rPr lang="ru-RU" sz="2000">
                <a:solidFill>
                  <a:srgbClr val="FF0000"/>
                </a:solidFill>
              </a:rPr>
              <a:t>Александровская колонна</a:t>
            </a:r>
          </a:p>
        </p:txBody>
      </p:sp>
      <p:pic>
        <p:nvPicPr>
          <p:cNvPr id="17417" name="Picture 9" descr="34637_dvortsovaya2"/>
          <p:cNvPicPr>
            <a:picLocks noChangeAspect="1" noChangeArrowheads="1"/>
          </p:cNvPicPr>
          <p:nvPr/>
        </p:nvPicPr>
        <p:blipFill>
          <a:blip r:embed="rId2"/>
          <a:srcRect/>
          <a:stretch>
            <a:fillRect/>
          </a:stretch>
        </p:blipFill>
        <p:spPr bwMode="auto">
          <a:xfrm>
            <a:off x="5248275" y="384175"/>
            <a:ext cx="3683000" cy="47910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5"/>
                                        </p:tgtEl>
                                        <p:attrNameLst>
                                          <p:attrName>style.visibility</p:attrName>
                                        </p:attrNameLst>
                                      </p:cBhvr>
                                      <p:to>
                                        <p:strVal val="visible"/>
                                      </p:to>
                                    </p:set>
                                    <p:anim calcmode="lin" valueType="num">
                                      <p:cBhvr additive="base">
                                        <p:cTn id="7" dur="500" fill="hold"/>
                                        <p:tgtEl>
                                          <p:spTgt spid="17415"/>
                                        </p:tgtEl>
                                        <p:attrNameLst>
                                          <p:attrName>ppt_x</p:attrName>
                                        </p:attrNameLst>
                                      </p:cBhvr>
                                      <p:tavLst>
                                        <p:tav tm="0">
                                          <p:val>
                                            <p:strVal val="#ppt_x"/>
                                          </p:val>
                                        </p:tav>
                                        <p:tav tm="100000">
                                          <p:val>
                                            <p:strVal val="#ppt_x"/>
                                          </p:val>
                                        </p:tav>
                                      </p:tavLst>
                                    </p:anim>
                                    <p:anim calcmode="lin" valueType="num">
                                      <p:cBhvr additive="base">
                                        <p:cTn id="8" dur="500" fill="hold"/>
                                        <p:tgtEl>
                                          <p:spTgt spid="17415"/>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17417"/>
                                        </p:tgtEl>
                                        <p:attrNameLst>
                                          <p:attrName>style.visibility</p:attrName>
                                        </p:attrNameLst>
                                      </p:cBhvr>
                                      <p:to>
                                        <p:strVal val="visible"/>
                                      </p:to>
                                    </p:set>
                                    <p:animEffect transition="in" filter="blinds(horizontal)">
                                      <p:cBhvr>
                                        <p:cTn id="11"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214313" y="214313"/>
            <a:ext cx="5105400" cy="3216275"/>
          </a:xfrm>
          <a:prstGeom prst="rect">
            <a:avLst/>
          </a:prstGeom>
          <a:noFill/>
          <a:ln w="9525">
            <a:noFill/>
            <a:miter lim="800000"/>
            <a:headEnd/>
            <a:tailEnd/>
          </a:ln>
        </p:spPr>
        <p:txBody>
          <a:bodyPr>
            <a:spAutoFit/>
          </a:bodyPr>
          <a:lstStyle/>
          <a:p>
            <a:r>
              <a:rPr lang="ru-RU" sz="2000" b="0">
                <a:solidFill>
                  <a:srgbClr val="7030A0"/>
                </a:solidFill>
              </a:rPr>
              <a:t>Красивый мост, любимый нами,</a:t>
            </a:r>
          </a:p>
          <a:p>
            <a:r>
              <a:rPr lang="ru-RU" sz="2000" b="0">
                <a:solidFill>
                  <a:srgbClr val="7030A0"/>
                </a:solidFill>
              </a:rPr>
              <a:t>Известен четырьмя конями.</a:t>
            </a:r>
          </a:p>
          <a:p>
            <a:r>
              <a:rPr lang="ru-RU" sz="2000" b="0">
                <a:solidFill>
                  <a:srgbClr val="7030A0"/>
                </a:solidFill>
              </a:rPr>
              <a:t>Но имя носит он не Клодта,</a:t>
            </a:r>
          </a:p>
          <a:p>
            <a:r>
              <a:rPr lang="ru-RU" sz="2000" b="0">
                <a:solidFill>
                  <a:srgbClr val="7030A0"/>
                </a:solidFill>
              </a:rPr>
              <a:t>А полковника, чья рота</a:t>
            </a:r>
          </a:p>
          <a:p>
            <a:r>
              <a:rPr lang="ru-RU" sz="2000" b="0">
                <a:solidFill>
                  <a:srgbClr val="7030A0"/>
                </a:solidFill>
              </a:rPr>
              <a:t>Здесь мост срубила из осины.</a:t>
            </a:r>
          </a:p>
          <a:p>
            <a:r>
              <a:rPr lang="ru-RU" sz="2000" b="0">
                <a:solidFill>
                  <a:srgbClr val="7030A0"/>
                </a:solidFill>
              </a:rPr>
              <a:t>Недолговечна древесина…</a:t>
            </a:r>
          </a:p>
          <a:p>
            <a:r>
              <a:rPr lang="ru-RU" sz="2000" b="0">
                <a:solidFill>
                  <a:srgbClr val="7030A0"/>
                </a:solidFill>
              </a:rPr>
              <a:t>Опоры каменными стали,</a:t>
            </a:r>
          </a:p>
          <a:p>
            <a:r>
              <a:rPr lang="ru-RU" sz="2000" b="0">
                <a:solidFill>
                  <a:srgbClr val="7030A0"/>
                </a:solidFill>
              </a:rPr>
              <a:t>А мост всё так же люди звали</a:t>
            </a:r>
          </a:p>
          <a:p>
            <a:r>
              <a:rPr lang="ru-RU" sz="2000" b="0">
                <a:solidFill>
                  <a:srgbClr val="7030A0"/>
                </a:solidFill>
              </a:rPr>
              <a:t>По старой дедовской привычке..</a:t>
            </a:r>
          </a:p>
          <a:p>
            <a:r>
              <a:rPr lang="ru-RU" sz="2000" b="0">
                <a:solidFill>
                  <a:srgbClr val="7030A0"/>
                </a:solidFill>
              </a:rPr>
              <a:t>И мы зовём его…</a:t>
            </a:r>
          </a:p>
        </p:txBody>
      </p:sp>
      <p:sp>
        <p:nvSpPr>
          <p:cNvPr id="18437" name="Text Box 5"/>
          <p:cNvSpPr txBox="1">
            <a:spLocks noChangeArrowheads="1"/>
          </p:cNvSpPr>
          <p:nvPr/>
        </p:nvSpPr>
        <p:spPr bwMode="auto">
          <a:xfrm>
            <a:off x="827088" y="6215063"/>
            <a:ext cx="2459037" cy="400050"/>
          </a:xfrm>
          <a:prstGeom prst="rect">
            <a:avLst/>
          </a:prstGeom>
          <a:noFill/>
          <a:ln w="9525">
            <a:noFill/>
            <a:miter lim="800000"/>
            <a:headEnd/>
            <a:tailEnd/>
          </a:ln>
        </p:spPr>
        <p:txBody>
          <a:bodyPr>
            <a:spAutoFit/>
          </a:bodyPr>
          <a:lstStyle/>
          <a:p>
            <a:r>
              <a:rPr lang="ru-RU" sz="2000">
                <a:solidFill>
                  <a:srgbClr val="FF0000"/>
                </a:solidFill>
              </a:rPr>
              <a:t>Аничков мост</a:t>
            </a:r>
          </a:p>
        </p:txBody>
      </p:sp>
      <p:pic>
        <p:nvPicPr>
          <p:cNvPr id="18438" name="Picture 6" descr="00-01"/>
          <p:cNvPicPr>
            <a:picLocks noChangeAspect="1" noChangeArrowheads="1"/>
          </p:cNvPicPr>
          <p:nvPr/>
        </p:nvPicPr>
        <p:blipFill>
          <a:blip r:embed="rId2"/>
          <a:srcRect/>
          <a:stretch>
            <a:fillRect/>
          </a:stretch>
        </p:blipFill>
        <p:spPr bwMode="auto">
          <a:xfrm>
            <a:off x="3833813" y="3176588"/>
            <a:ext cx="5181600" cy="3644900"/>
          </a:xfrm>
          <a:prstGeom prst="rect">
            <a:avLst/>
          </a:prstGeom>
          <a:noFill/>
        </p:spPr>
      </p:pic>
      <p:pic>
        <p:nvPicPr>
          <p:cNvPr id="18440" name="Picture 8" descr="IMG_2067"/>
          <p:cNvPicPr>
            <a:picLocks noChangeAspect="1" noChangeArrowheads="1"/>
          </p:cNvPicPr>
          <p:nvPr/>
        </p:nvPicPr>
        <p:blipFill>
          <a:blip r:embed="rId3"/>
          <a:srcRect/>
          <a:stretch>
            <a:fillRect/>
          </a:stretch>
        </p:blipFill>
        <p:spPr bwMode="auto">
          <a:xfrm>
            <a:off x="5389563" y="158750"/>
            <a:ext cx="3595687" cy="2809875"/>
          </a:xfrm>
          <a:prstGeom prst="rect">
            <a:avLst/>
          </a:prstGeom>
          <a:noFill/>
        </p:spPr>
      </p:pic>
      <p:pic>
        <p:nvPicPr>
          <p:cNvPr id="18442" name="Picture 10" descr="anichkov_most"/>
          <p:cNvPicPr>
            <a:picLocks noChangeAspect="1" noChangeArrowheads="1"/>
          </p:cNvPicPr>
          <p:nvPr/>
        </p:nvPicPr>
        <p:blipFill>
          <a:blip r:embed="rId4"/>
          <a:srcRect/>
          <a:stretch>
            <a:fillRect/>
          </a:stretch>
        </p:blipFill>
        <p:spPr bwMode="auto">
          <a:xfrm>
            <a:off x="354013" y="3870325"/>
            <a:ext cx="3279775" cy="2328863"/>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500" fill="hold"/>
                                        <p:tgtEl>
                                          <p:spTgt spid="18437"/>
                                        </p:tgtEl>
                                        <p:attrNameLst>
                                          <p:attrName>ppt_x</p:attrName>
                                        </p:attrNameLst>
                                      </p:cBhvr>
                                      <p:tavLst>
                                        <p:tav tm="0">
                                          <p:val>
                                            <p:strVal val="#ppt_x"/>
                                          </p:val>
                                        </p:tav>
                                        <p:tav tm="100000">
                                          <p:val>
                                            <p:strVal val="#ppt_x"/>
                                          </p:val>
                                        </p:tav>
                                      </p:tavLst>
                                    </p:anim>
                                    <p:anim calcmode="lin" valueType="num">
                                      <p:cBhvr additive="base">
                                        <p:cTn id="8" dur="500" fill="hold"/>
                                        <p:tgtEl>
                                          <p:spTgt spid="18437"/>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18440"/>
                                        </p:tgtEl>
                                        <p:attrNameLst>
                                          <p:attrName>style.visibility</p:attrName>
                                        </p:attrNameLst>
                                      </p:cBhvr>
                                      <p:to>
                                        <p:strVal val="visible"/>
                                      </p:to>
                                    </p:set>
                                    <p:animEffect transition="in" filter="circle(in)">
                                      <p:cBhvr>
                                        <p:cTn id="11" dur="2000"/>
                                        <p:tgtEl>
                                          <p:spTgt spid="18440"/>
                                        </p:tgtEl>
                                      </p:cBhvr>
                                    </p:animEffect>
                                  </p:childTnLst>
                                </p:cTn>
                              </p:par>
                              <p:par>
                                <p:cTn id="12" presetID="6" presetClass="entr" presetSubtype="16" fill="hold" nodeType="withEffect">
                                  <p:stCondLst>
                                    <p:cond delay="0"/>
                                  </p:stCondLst>
                                  <p:childTnLst>
                                    <p:set>
                                      <p:cBhvr>
                                        <p:cTn id="13" dur="1" fill="hold">
                                          <p:stCondLst>
                                            <p:cond delay="0"/>
                                          </p:stCondLst>
                                        </p:cTn>
                                        <p:tgtEl>
                                          <p:spTgt spid="18438"/>
                                        </p:tgtEl>
                                        <p:attrNameLst>
                                          <p:attrName>style.visibility</p:attrName>
                                        </p:attrNameLst>
                                      </p:cBhvr>
                                      <p:to>
                                        <p:strVal val="visible"/>
                                      </p:to>
                                    </p:set>
                                    <p:animEffect transition="in" filter="circle(in)">
                                      <p:cBhvr>
                                        <p:cTn id="14" dur="2000"/>
                                        <p:tgtEl>
                                          <p:spTgt spid="18438"/>
                                        </p:tgtEl>
                                      </p:cBhvr>
                                    </p:animEffect>
                                  </p:childTnLst>
                                </p:cTn>
                              </p:par>
                              <p:par>
                                <p:cTn id="15" presetID="6" presetClass="entr" presetSubtype="16" fill="hold" nodeType="withEffect">
                                  <p:stCondLst>
                                    <p:cond delay="0"/>
                                  </p:stCondLst>
                                  <p:childTnLst>
                                    <p:set>
                                      <p:cBhvr>
                                        <p:cTn id="16" dur="1" fill="hold">
                                          <p:stCondLst>
                                            <p:cond delay="0"/>
                                          </p:stCondLst>
                                        </p:cTn>
                                        <p:tgtEl>
                                          <p:spTgt spid="18442"/>
                                        </p:tgtEl>
                                        <p:attrNameLst>
                                          <p:attrName>style.visibility</p:attrName>
                                        </p:attrNameLst>
                                      </p:cBhvr>
                                      <p:to>
                                        <p:strVal val="visible"/>
                                      </p:to>
                                    </p:set>
                                    <p:animEffect transition="in" filter="circle(in)">
                                      <p:cBhvr>
                                        <p:cTn id="17" dur="20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214313" y="214313"/>
            <a:ext cx="6319837" cy="2554287"/>
          </a:xfrm>
          <a:prstGeom prst="rect">
            <a:avLst/>
          </a:prstGeom>
          <a:noFill/>
          <a:ln w="9525">
            <a:noFill/>
            <a:miter lim="800000"/>
            <a:headEnd/>
            <a:tailEnd/>
          </a:ln>
        </p:spPr>
        <p:txBody>
          <a:bodyPr wrap="none">
            <a:spAutoFit/>
          </a:bodyPr>
          <a:lstStyle/>
          <a:p>
            <a:r>
              <a:rPr lang="ru-RU" sz="2000" b="0">
                <a:solidFill>
                  <a:srgbClr val="7030A0"/>
                </a:solidFill>
              </a:rPr>
              <a:t>Собору огромному равного нет.</a:t>
            </a:r>
          </a:p>
          <a:p>
            <a:r>
              <a:rPr lang="ru-RU" sz="2000" b="0">
                <a:solidFill>
                  <a:srgbClr val="7030A0"/>
                </a:solidFill>
              </a:rPr>
              <a:t>Его возводили почти сорок лет!</a:t>
            </a:r>
          </a:p>
          <a:p>
            <a:r>
              <a:rPr lang="ru-RU" sz="2000" b="0">
                <a:solidFill>
                  <a:srgbClr val="7030A0"/>
                </a:solidFill>
              </a:rPr>
              <a:t>Какой многотрудной должна быть работа,</a:t>
            </a:r>
          </a:p>
          <a:p>
            <a:r>
              <a:rPr lang="ru-RU" sz="2000" b="0">
                <a:solidFill>
                  <a:srgbClr val="7030A0"/>
                </a:solidFill>
              </a:rPr>
              <a:t>Чтоб стали вокруг сто двенадцать колонн</a:t>
            </a:r>
          </a:p>
          <a:p>
            <a:r>
              <a:rPr lang="ru-RU" sz="2000" b="0">
                <a:solidFill>
                  <a:srgbClr val="7030A0"/>
                </a:solidFill>
              </a:rPr>
              <a:t>И купол в лучах засверкал золотой!</a:t>
            </a:r>
          </a:p>
          <a:p>
            <a:r>
              <a:rPr lang="ru-RU" sz="2000" b="0">
                <a:solidFill>
                  <a:srgbClr val="7030A0"/>
                </a:solidFill>
              </a:rPr>
              <a:t>Но кто ж архитектор? Известен вам он.</a:t>
            </a:r>
          </a:p>
          <a:p>
            <a:r>
              <a:rPr lang="ru-RU" sz="2000" b="0">
                <a:solidFill>
                  <a:srgbClr val="7030A0"/>
                </a:solidFill>
              </a:rPr>
              <a:t>Построил в столице собор-великан</a:t>
            </a:r>
          </a:p>
          <a:p>
            <a:r>
              <a:rPr lang="ru-RU" sz="2000" b="0">
                <a:solidFill>
                  <a:srgbClr val="7030A0"/>
                </a:solidFill>
              </a:rPr>
              <a:t>Зодчий великий Огюст Монферан.</a:t>
            </a:r>
          </a:p>
        </p:txBody>
      </p:sp>
      <p:sp>
        <p:nvSpPr>
          <p:cNvPr id="24581" name="Text Box 5"/>
          <p:cNvSpPr txBox="1">
            <a:spLocks noChangeArrowheads="1"/>
          </p:cNvSpPr>
          <p:nvPr/>
        </p:nvSpPr>
        <p:spPr bwMode="auto">
          <a:xfrm>
            <a:off x="1214438" y="6000750"/>
            <a:ext cx="3429000" cy="396875"/>
          </a:xfrm>
          <a:prstGeom prst="rect">
            <a:avLst/>
          </a:prstGeom>
          <a:noFill/>
          <a:ln w="9525">
            <a:noFill/>
            <a:miter lim="800000"/>
            <a:headEnd/>
            <a:tailEnd/>
          </a:ln>
        </p:spPr>
        <p:txBody>
          <a:bodyPr>
            <a:spAutoFit/>
          </a:bodyPr>
          <a:lstStyle/>
          <a:p>
            <a:r>
              <a:rPr lang="ru-RU" sz="2000">
                <a:solidFill>
                  <a:srgbClr val="FF0000"/>
                </a:solidFill>
              </a:rPr>
              <a:t>Исаакиевский собор</a:t>
            </a:r>
          </a:p>
        </p:txBody>
      </p:sp>
      <p:pic>
        <p:nvPicPr>
          <p:cNvPr id="24584" name="Picture 8" descr="img_2811"/>
          <p:cNvPicPr>
            <a:picLocks noChangeAspect="1" noChangeArrowheads="1"/>
          </p:cNvPicPr>
          <p:nvPr/>
        </p:nvPicPr>
        <p:blipFill>
          <a:blip r:embed="rId2"/>
          <a:srcRect/>
          <a:stretch>
            <a:fillRect/>
          </a:stretch>
        </p:blipFill>
        <p:spPr bwMode="auto">
          <a:xfrm>
            <a:off x="5602288" y="2189163"/>
            <a:ext cx="3413125" cy="44672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1">
                                            <p:txEl>
                                              <p:pRg st="0" end="0"/>
                                            </p:txEl>
                                          </p:spTgt>
                                        </p:tgtEl>
                                        <p:attrNameLst>
                                          <p:attrName>style.visibility</p:attrName>
                                        </p:attrNameLst>
                                      </p:cBhvr>
                                      <p:to>
                                        <p:strVal val="visible"/>
                                      </p:to>
                                    </p:set>
                                    <p:anim calcmode="lin" valueType="num">
                                      <p:cBhvr additive="base">
                                        <p:cTn id="7" dur="500" fill="hold"/>
                                        <p:tgtEl>
                                          <p:spTgt spid="245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1">
                                            <p:txEl>
                                              <p:pRg st="0" end="0"/>
                                            </p:txEl>
                                          </p:spTgt>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24584"/>
                                        </p:tgtEl>
                                        <p:attrNameLst>
                                          <p:attrName>style.visibility</p:attrName>
                                        </p:attrNameLst>
                                      </p:cBhvr>
                                      <p:to>
                                        <p:strVal val="visible"/>
                                      </p:to>
                                    </p:set>
                                    <p:animEffect transition="in" filter="circle(in)">
                                      <p:cBhvr>
                                        <p:cTn id="11" dur="2000"/>
                                        <p:tgtEl>
                                          <p:spTgt spid="24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История города.</a:t>
            </a:r>
            <a:endParaRPr lang="ru-RU" b="1" dirty="0"/>
          </a:p>
        </p:txBody>
      </p:sp>
      <p:sp>
        <p:nvSpPr>
          <p:cNvPr id="3" name="Содержимое 2"/>
          <p:cNvSpPr>
            <a:spLocks noGrp="1"/>
          </p:cNvSpPr>
          <p:nvPr>
            <p:ph idx="1"/>
          </p:nvPr>
        </p:nvSpPr>
        <p:spPr/>
        <p:txBody>
          <a:bodyPr/>
          <a:lstStyle/>
          <a:p>
            <a:pPr>
              <a:buNone/>
            </a:pPr>
            <a:r>
              <a:rPr lang="ru-RU" dirty="0" smtClean="0">
                <a:latin typeface="Times New Roman" pitchFamily="18" charset="0"/>
                <a:cs typeface="Times New Roman" pitchFamily="18" charset="0"/>
              </a:rPr>
              <a:t>		Санкт-Петербург – один из немногих городов мира с точной датой рождения: 27 мая 1703 года в дельте Невы на Заячьем острове заложили крепость, получившую название Санкт – Питер – </a:t>
            </a:r>
            <a:r>
              <a:rPr lang="ru-RU" dirty="0" err="1" smtClean="0">
                <a:latin typeface="Times New Roman" pitchFamily="18" charset="0"/>
                <a:cs typeface="Times New Roman" pitchFamily="18" charset="0"/>
              </a:rPr>
              <a:t>Бурх</a:t>
            </a:r>
            <a:r>
              <a:rPr lang="ru-RU" dirty="0" smtClean="0">
                <a:latin typeface="Times New Roman" pitchFamily="18" charset="0"/>
                <a:cs typeface="Times New Roman" pitchFamily="18" charset="0"/>
              </a:rPr>
              <a:t> (Город Святого Петра). Сооружение ее было закончено в небывало короткий срок – всего за четыре месяца.</a:t>
            </a: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14313" y="285750"/>
            <a:ext cx="4891087" cy="4519613"/>
          </a:xfrm>
          <a:prstGeom prst="rect">
            <a:avLst/>
          </a:prstGeom>
          <a:noFill/>
          <a:ln w="9525">
            <a:noFill/>
            <a:miter lim="800000"/>
            <a:headEnd/>
            <a:tailEnd/>
          </a:ln>
        </p:spPr>
        <p:txBody>
          <a:bodyPr>
            <a:spAutoFit/>
          </a:bodyPr>
          <a:lstStyle/>
          <a:p>
            <a:r>
              <a:rPr lang="ru-RU" sz="2000" b="0">
                <a:solidFill>
                  <a:srgbClr val="7030A0"/>
                </a:solidFill>
              </a:rPr>
              <a:t>Высоких не любил хором</a:t>
            </a:r>
          </a:p>
          <a:p>
            <a:r>
              <a:rPr lang="ru-RU" sz="2000" b="0">
                <a:solidFill>
                  <a:srgbClr val="7030A0"/>
                </a:solidFill>
              </a:rPr>
              <a:t>Царь Пётр.</a:t>
            </a:r>
          </a:p>
          <a:p>
            <a:r>
              <a:rPr lang="ru-RU" sz="2000" b="0">
                <a:solidFill>
                  <a:srgbClr val="7030A0"/>
                </a:solidFill>
              </a:rPr>
              <a:t>И первый царский дом</a:t>
            </a:r>
          </a:p>
          <a:p>
            <a:r>
              <a:rPr lang="ru-RU" sz="2000" b="0">
                <a:solidFill>
                  <a:srgbClr val="7030A0"/>
                </a:solidFill>
              </a:rPr>
              <a:t>Велел построить по росту</a:t>
            </a:r>
          </a:p>
          <a:p>
            <a:r>
              <a:rPr lang="ru-RU" sz="2000" b="0">
                <a:solidFill>
                  <a:srgbClr val="7030A0"/>
                </a:solidFill>
              </a:rPr>
              <a:t>В нём по-солдатски просто</a:t>
            </a:r>
          </a:p>
          <a:p>
            <a:r>
              <a:rPr lang="ru-RU" sz="2000" b="0">
                <a:solidFill>
                  <a:srgbClr val="7030A0"/>
                </a:solidFill>
              </a:rPr>
              <a:t>Он жил, работал и мечтал…</a:t>
            </a:r>
          </a:p>
          <a:p>
            <a:r>
              <a:rPr lang="ru-RU" sz="2000" b="0">
                <a:solidFill>
                  <a:srgbClr val="7030A0"/>
                </a:solidFill>
              </a:rPr>
              <a:t>Был царь велик, а домик мал</a:t>
            </a:r>
          </a:p>
          <a:p>
            <a:r>
              <a:rPr lang="ru-RU" sz="2000" b="0">
                <a:solidFill>
                  <a:srgbClr val="7030A0"/>
                </a:solidFill>
              </a:rPr>
              <a:t>(Под крышей черепичной,</a:t>
            </a:r>
          </a:p>
          <a:p>
            <a:r>
              <a:rPr lang="ru-RU" sz="2000" b="0">
                <a:solidFill>
                  <a:srgbClr val="7030A0"/>
                </a:solidFill>
              </a:rPr>
              <a:t>Раскрашен под кирпичный).</a:t>
            </a:r>
          </a:p>
          <a:p>
            <a:r>
              <a:rPr lang="ru-RU" sz="2000" b="0">
                <a:solidFill>
                  <a:srgbClr val="7030A0"/>
                </a:solidFill>
              </a:rPr>
              <a:t>Прошли года.</a:t>
            </a:r>
          </a:p>
          <a:p>
            <a:r>
              <a:rPr lang="ru-RU" sz="2000" b="0">
                <a:solidFill>
                  <a:srgbClr val="7030A0"/>
                </a:solidFill>
              </a:rPr>
              <a:t>Стал домик стар,</a:t>
            </a:r>
          </a:p>
          <a:p>
            <a:r>
              <a:rPr lang="ru-RU" sz="2000" b="0">
                <a:solidFill>
                  <a:srgbClr val="7030A0"/>
                </a:solidFill>
              </a:rPr>
              <a:t>В огромный убран был футляр.</a:t>
            </a:r>
          </a:p>
          <a:p>
            <a:r>
              <a:rPr lang="ru-RU" sz="2000" b="0">
                <a:solidFill>
                  <a:srgbClr val="7030A0"/>
                </a:solidFill>
              </a:rPr>
              <a:t>Он память о Петре хранит,</a:t>
            </a:r>
          </a:p>
          <a:p>
            <a:r>
              <a:rPr lang="ru-RU" sz="2000" b="0">
                <a:solidFill>
                  <a:srgbClr val="7030A0"/>
                </a:solidFill>
              </a:rPr>
              <a:t>И в нём история царит!</a:t>
            </a:r>
          </a:p>
        </p:txBody>
      </p:sp>
      <p:sp>
        <p:nvSpPr>
          <p:cNvPr id="27654" name="Text Box 6"/>
          <p:cNvSpPr txBox="1">
            <a:spLocks noChangeArrowheads="1"/>
          </p:cNvSpPr>
          <p:nvPr/>
        </p:nvSpPr>
        <p:spPr bwMode="auto">
          <a:xfrm>
            <a:off x="755650" y="6143625"/>
            <a:ext cx="2530475" cy="400050"/>
          </a:xfrm>
          <a:prstGeom prst="rect">
            <a:avLst/>
          </a:prstGeom>
          <a:noFill/>
          <a:ln w="9525">
            <a:noFill/>
            <a:miter lim="800000"/>
            <a:headEnd/>
            <a:tailEnd/>
          </a:ln>
        </p:spPr>
        <p:txBody>
          <a:bodyPr>
            <a:spAutoFit/>
          </a:bodyPr>
          <a:lstStyle/>
          <a:p>
            <a:r>
              <a:rPr lang="ru-RU" sz="2000">
                <a:solidFill>
                  <a:srgbClr val="FF0000"/>
                </a:solidFill>
              </a:rPr>
              <a:t>Домик Петра </a:t>
            </a:r>
            <a:r>
              <a:rPr lang="en-US" sz="2000">
                <a:solidFill>
                  <a:srgbClr val="FF0000"/>
                </a:solidFill>
              </a:rPr>
              <a:t>I</a:t>
            </a:r>
            <a:endParaRPr lang="ru-RU" sz="2000">
              <a:solidFill>
                <a:srgbClr val="FF0000"/>
              </a:solidFill>
            </a:endParaRPr>
          </a:p>
        </p:txBody>
      </p:sp>
      <p:pic>
        <p:nvPicPr>
          <p:cNvPr id="27656" name="Picture 8" descr="lrg_44404_DSCN2446"/>
          <p:cNvPicPr>
            <a:picLocks noChangeAspect="1" noChangeArrowheads="1"/>
          </p:cNvPicPr>
          <p:nvPr/>
        </p:nvPicPr>
        <p:blipFill>
          <a:blip r:embed="rId2"/>
          <a:srcRect/>
          <a:stretch>
            <a:fillRect/>
          </a:stretch>
        </p:blipFill>
        <p:spPr bwMode="auto">
          <a:xfrm>
            <a:off x="5102225" y="3524250"/>
            <a:ext cx="3944938" cy="3059113"/>
          </a:xfrm>
          <a:prstGeom prst="rect">
            <a:avLst/>
          </a:prstGeom>
          <a:noFill/>
        </p:spPr>
      </p:pic>
      <p:pic>
        <p:nvPicPr>
          <p:cNvPr id="27658" name="Picture 10" descr="ex_domik_peter"/>
          <p:cNvPicPr>
            <a:picLocks noChangeAspect="1" noChangeArrowheads="1"/>
          </p:cNvPicPr>
          <p:nvPr/>
        </p:nvPicPr>
        <p:blipFill>
          <a:blip r:embed="rId3"/>
          <a:srcRect/>
          <a:stretch>
            <a:fillRect/>
          </a:stretch>
        </p:blipFill>
        <p:spPr bwMode="auto">
          <a:xfrm>
            <a:off x="5175250" y="158750"/>
            <a:ext cx="3822700" cy="30114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4">
                                            <p:txEl>
                                              <p:pRg st="0" end="0"/>
                                            </p:txEl>
                                          </p:spTgt>
                                        </p:tgtEl>
                                        <p:attrNameLst>
                                          <p:attrName>style.visibility</p:attrName>
                                        </p:attrNameLst>
                                      </p:cBhvr>
                                      <p:to>
                                        <p:strVal val="visible"/>
                                      </p:to>
                                    </p:set>
                                    <p:anim calcmode="lin" valueType="num">
                                      <p:cBhvr additive="base">
                                        <p:cTn id="7" dur="500" fill="hold"/>
                                        <p:tgtEl>
                                          <p:spTgt spid="276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4">
                                            <p:txEl>
                                              <p:pRg st="0" end="0"/>
                                            </p:txEl>
                                          </p:spTgt>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27658"/>
                                        </p:tgtEl>
                                        <p:attrNameLst>
                                          <p:attrName>style.visibility</p:attrName>
                                        </p:attrNameLst>
                                      </p:cBhvr>
                                      <p:to>
                                        <p:strVal val="visible"/>
                                      </p:to>
                                    </p:set>
                                    <p:animEffect transition="in" filter="blinds(horizontal)">
                                      <p:cBhvr>
                                        <p:cTn id="11" dur="500"/>
                                        <p:tgtEl>
                                          <p:spTgt spid="27658"/>
                                        </p:tgtEl>
                                      </p:cBhvr>
                                    </p:animEffect>
                                  </p:childTnLst>
                                </p:cTn>
                              </p:par>
                              <p:par>
                                <p:cTn id="12" presetID="3" presetClass="entr" presetSubtype="10" fill="hold" nodeType="withEffect">
                                  <p:stCondLst>
                                    <p:cond delay="0"/>
                                  </p:stCondLst>
                                  <p:childTnLst>
                                    <p:set>
                                      <p:cBhvr>
                                        <p:cTn id="13" dur="1" fill="hold">
                                          <p:stCondLst>
                                            <p:cond delay="0"/>
                                          </p:stCondLst>
                                        </p:cTn>
                                        <p:tgtEl>
                                          <p:spTgt spid="27656"/>
                                        </p:tgtEl>
                                        <p:attrNameLst>
                                          <p:attrName>style.visibility</p:attrName>
                                        </p:attrNameLst>
                                      </p:cBhvr>
                                      <p:to>
                                        <p:strVal val="visible"/>
                                      </p:to>
                                    </p:set>
                                    <p:animEffect transition="in" filter="blinds(horizontal)">
                                      <p:cBhvr>
                                        <p:cTn id="14" dur="5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descr="http://www.2rf.ru/files/gallery/201306/449/.jpg.jpg">
            <a:hlinkClick r:id="rId2"/>
          </p:cNvPr>
          <p:cNvPicPr>
            <a:picLocks noChangeAspect="1" noChangeArrowheads="1"/>
          </p:cNvPicPr>
          <p:nvPr/>
        </p:nvPicPr>
        <p:blipFill>
          <a:blip r:embed="rId3"/>
          <a:srcRect/>
          <a:stretch>
            <a:fillRect/>
          </a:stretch>
        </p:blipFill>
        <p:spPr bwMode="auto">
          <a:xfrm>
            <a:off x="3357554" y="5429250"/>
            <a:ext cx="2524125" cy="1428750"/>
          </a:xfrm>
          <a:prstGeom prst="rect">
            <a:avLst/>
          </a:prstGeom>
          <a:noFill/>
        </p:spPr>
      </p:pic>
      <p:pic>
        <p:nvPicPr>
          <p:cNvPr id="46086" name="Picture 6" descr="http://img1.liveinternet.ru/images/attach/c/9/106/529/106529299_p8070174.jpg">
            <a:hlinkClick r:id="rId4"/>
          </p:cNvPr>
          <p:cNvPicPr>
            <a:picLocks noChangeAspect="1" noChangeArrowheads="1"/>
          </p:cNvPicPr>
          <p:nvPr/>
        </p:nvPicPr>
        <p:blipFill>
          <a:blip r:embed="rId5"/>
          <a:srcRect/>
          <a:stretch>
            <a:fillRect/>
          </a:stretch>
        </p:blipFill>
        <p:spPr bwMode="auto">
          <a:xfrm>
            <a:off x="5429256" y="4076068"/>
            <a:ext cx="3714744" cy="2781932"/>
          </a:xfrm>
          <a:prstGeom prst="rect">
            <a:avLst/>
          </a:prstGeom>
          <a:noFill/>
        </p:spPr>
      </p:pic>
      <p:pic>
        <p:nvPicPr>
          <p:cNvPr id="46082" name="Picture 2" descr="http://img0.liveinternet.ru/images/attach/c/7/96/735/96735912_large_480eab0e4cd5.jpg">
            <a:hlinkClick r:id="rId6"/>
          </p:cNvPr>
          <p:cNvPicPr>
            <a:picLocks noChangeAspect="1" noChangeArrowheads="1"/>
          </p:cNvPicPr>
          <p:nvPr/>
        </p:nvPicPr>
        <p:blipFill>
          <a:blip r:embed="rId7"/>
          <a:srcRect/>
          <a:stretch>
            <a:fillRect/>
          </a:stretch>
        </p:blipFill>
        <p:spPr bwMode="auto">
          <a:xfrm>
            <a:off x="0" y="3998293"/>
            <a:ext cx="3595702" cy="2859707"/>
          </a:xfrm>
          <a:prstGeom prst="rect">
            <a:avLst/>
          </a:prstGeom>
          <a:noFill/>
        </p:spPr>
      </p:pic>
      <p:sp>
        <p:nvSpPr>
          <p:cNvPr id="2" name="Заголовок 1"/>
          <p:cNvSpPr>
            <a:spLocks noGrp="1"/>
          </p:cNvSpPr>
          <p:nvPr>
            <p:ph type="title"/>
          </p:nvPr>
        </p:nvSpPr>
        <p:spPr>
          <a:xfrm>
            <a:off x="1500166" y="142852"/>
            <a:ext cx="7290646" cy="225404"/>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714348" y="142852"/>
            <a:ext cx="8286808" cy="4800600"/>
          </a:xfrm>
        </p:spPr>
        <p:txBody>
          <a:bodyPr>
            <a:normAutofit/>
          </a:bodyPr>
          <a:lstStyle/>
          <a:p>
            <a:pPr>
              <a:buNone/>
            </a:pPr>
            <a:r>
              <a:rPr lang="ru-RU" dirty="0" smtClean="0"/>
              <a:t>		</a:t>
            </a:r>
            <a:r>
              <a:rPr lang="ru-RU" sz="2600" dirty="0" smtClean="0"/>
              <a:t>Но не только музеями славен Санкт-Петербург. Во время Великой Отечественной войны (он тогда назывался Ленинград) город не сдался врагу, выдержав блокаду в течение 872 дней. Ленинград жил и работал, преодолевая невообразимые трудности: голод, холод. За время блокады погибли сотни тысяч жителей, но героизм ленинградцев удивил весь мир. За массовый героизм и мужество в защите Родины городу присвоена высшая степень отличия — звание Город-герой.</a:t>
            </a:r>
            <a:endParaRPr lang="ru-RU" sz="26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2" name="Picture 6" descr="http://banana.by/uploads/posts/2010-12/1291648246_russia-2018-7.jpg">
            <a:hlinkClick r:id="rId3"/>
          </p:cNvPr>
          <p:cNvPicPr>
            <a:picLocks noChangeAspect="1" noChangeArrowheads="1"/>
          </p:cNvPicPr>
          <p:nvPr/>
        </p:nvPicPr>
        <p:blipFill>
          <a:blip r:embed="rId4"/>
          <a:srcRect/>
          <a:stretch>
            <a:fillRect/>
          </a:stretch>
        </p:blipFill>
        <p:spPr bwMode="auto">
          <a:xfrm>
            <a:off x="0" y="0"/>
            <a:ext cx="5000628" cy="3433908"/>
          </a:xfrm>
          <a:prstGeom prst="rect">
            <a:avLst/>
          </a:prstGeom>
          <a:noFill/>
        </p:spPr>
      </p:pic>
      <p:pic>
        <p:nvPicPr>
          <p:cNvPr id="45064" name="Picture 8" descr="http://kafa-info.com.ua/news_thumbs/onf02b46045f73f800c32c36a02253ae428_800.jpg">
            <a:hlinkClick r:id="rId5"/>
          </p:cNvPr>
          <p:cNvPicPr>
            <a:picLocks noChangeAspect="1" noChangeArrowheads="1"/>
          </p:cNvPicPr>
          <p:nvPr/>
        </p:nvPicPr>
        <p:blipFill>
          <a:blip r:embed="rId6"/>
          <a:srcRect/>
          <a:stretch>
            <a:fillRect/>
          </a:stretch>
        </p:blipFill>
        <p:spPr bwMode="auto">
          <a:xfrm>
            <a:off x="3253498" y="3429000"/>
            <a:ext cx="5890502" cy="3429000"/>
          </a:xfrm>
          <a:prstGeom prst="rect">
            <a:avLst/>
          </a:prstGeom>
          <a:noFill/>
        </p:spPr>
      </p:pic>
      <p:sp>
        <p:nvSpPr>
          <p:cNvPr id="2" name="Заголовок 1"/>
          <p:cNvSpPr>
            <a:spLocks noGrp="1"/>
          </p:cNvSpPr>
          <p:nvPr>
            <p:ph type="title"/>
          </p:nvPr>
        </p:nvSpPr>
        <p:spPr>
          <a:xfrm>
            <a:off x="1357290" y="0"/>
            <a:ext cx="7504960" cy="153966"/>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4643438" y="0"/>
            <a:ext cx="4500562" cy="4800600"/>
          </a:xfrm>
        </p:spPr>
        <p:txBody>
          <a:bodyPr>
            <a:normAutofit lnSpcReduction="10000"/>
          </a:bodyPr>
          <a:lstStyle/>
          <a:p>
            <a:pPr>
              <a:buNone/>
            </a:pPr>
            <a:r>
              <a:rPr lang="ru-RU" dirty="0" smtClean="0"/>
              <a:t> 		</a:t>
            </a:r>
            <a:r>
              <a:rPr lang="ru-RU" sz="2800" dirty="0" smtClean="0"/>
              <a:t>Подвиг ленинградцев отображен в книгах, фильмах, песнях.</a:t>
            </a:r>
          </a:p>
          <a:p>
            <a:pPr>
              <a:buNone/>
            </a:pPr>
            <a:r>
              <a:rPr lang="ru-RU" sz="2800" dirty="0" smtClean="0"/>
              <a:t>		Преодолев все трудности, Санкт-Петербург живёт и процветает.</a:t>
            </a:r>
            <a:endParaRPr lang="ru-RU" sz="2800" smtClean="0"/>
          </a:p>
          <a:p>
            <a:pPr>
              <a:buNone/>
            </a:pPr>
            <a:endParaRPr lang="ru-RU" sz="1200" dirty="0" smtClean="0"/>
          </a:p>
          <a:p>
            <a:pPr>
              <a:buNone/>
            </a:pPr>
            <a:r>
              <a:rPr lang="en-US" sz="2800" dirty="0" smtClean="0"/>
              <a:t>http://my.mail.ru/video/mail/karpova-lm/1180/276.html</a:t>
            </a:r>
            <a:endParaRPr lang="ru-RU" sz="2800" dirty="0"/>
          </a:p>
        </p:txBody>
      </p:sp>
      <p:pic>
        <p:nvPicPr>
          <p:cNvPr id="4" name="Марк Бернес - Город над вольной Невой  (audiopoisk.com).mp3">
            <a:hlinkClick r:id="" action="ppaction://media"/>
          </p:cNvPr>
          <p:cNvPicPr>
            <a:picLocks noRot="1" noChangeAspect="1"/>
          </p:cNvPicPr>
          <p:nvPr>
            <a:audioFile r:link="rId1"/>
          </p:nvPr>
        </p:nvPicPr>
        <p:blipFill>
          <a:blip r:embed="rId7"/>
          <a:stretch>
            <a:fillRect/>
          </a:stretch>
        </p:blipFill>
        <p:spPr>
          <a:xfrm>
            <a:off x="8358214" y="642918"/>
            <a:ext cx="304800" cy="304800"/>
          </a:xfrm>
          <a:prstGeom prst="rect">
            <a:avLst/>
          </a:prstGeom>
        </p:spPr>
      </p:pic>
      <p:pic>
        <p:nvPicPr>
          <p:cNvPr id="45060" name="Picture 4" descr="http://s53.radikal.ru/i141/1207/64/9a73ec4ab438.jpg">
            <a:hlinkClick r:id="rId8"/>
          </p:cNvPr>
          <p:cNvPicPr>
            <a:picLocks noChangeAspect="1" noChangeArrowheads="1"/>
          </p:cNvPicPr>
          <p:nvPr/>
        </p:nvPicPr>
        <p:blipFill>
          <a:blip r:embed="rId9"/>
          <a:srcRect/>
          <a:stretch>
            <a:fillRect/>
          </a:stretch>
        </p:blipFill>
        <p:spPr bwMode="auto">
          <a:xfrm>
            <a:off x="0" y="3357562"/>
            <a:ext cx="4384109" cy="35004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501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1500188" y="285750"/>
            <a:ext cx="5618162" cy="1323975"/>
          </a:xfrm>
          <a:prstGeom prst="rect">
            <a:avLst/>
          </a:prstGeom>
          <a:noFill/>
          <a:ln w="9525">
            <a:noFill/>
            <a:miter lim="800000"/>
            <a:headEnd/>
            <a:tailEnd/>
          </a:ln>
        </p:spPr>
        <p:txBody>
          <a:bodyPr wrap="none">
            <a:spAutoFit/>
          </a:bodyPr>
          <a:lstStyle/>
          <a:p>
            <a:r>
              <a:rPr lang="ru-RU" sz="2000">
                <a:solidFill>
                  <a:srgbClr val="7030A0"/>
                </a:solidFill>
              </a:rPr>
              <a:t>И майской ночью в белом дыме,</a:t>
            </a:r>
          </a:p>
          <a:p>
            <a:r>
              <a:rPr lang="ru-RU" sz="2000">
                <a:solidFill>
                  <a:srgbClr val="7030A0"/>
                </a:solidFill>
              </a:rPr>
              <a:t>И в завыванье зимних пург –</a:t>
            </a:r>
          </a:p>
          <a:p>
            <a:r>
              <a:rPr lang="ru-RU" sz="2000">
                <a:solidFill>
                  <a:srgbClr val="7030A0"/>
                </a:solidFill>
              </a:rPr>
              <a:t>Ты всех прекрасней, - несравнимый,</a:t>
            </a:r>
          </a:p>
          <a:p>
            <a:r>
              <a:rPr lang="ru-RU" sz="2000">
                <a:solidFill>
                  <a:srgbClr val="7030A0"/>
                </a:solidFill>
              </a:rPr>
              <a:t>Блистательный …</a:t>
            </a:r>
          </a:p>
        </p:txBody>
      </p:sp>
      <p:sp>
        <p:nvSpPr>
          <p:cNvPr id="33797" name="Text Box 5"/>
          <p:cNvSpPr txBox="1">
            <a:spLocks noChangeArrowheads="1"/>
          </p:cNvSpPr>
          <p:nvPr/>
        </p:nvSpPr>
        <p:spPr bwMode="auto">
          <a:xfrm>
            <a:off x="4214813" y="1357313"/>
            <a:ext cx="3143250" cy="400050"/>
          </a:xfrm>
          <a:prstGeom prst="rect">
            <a:avLst/>
          </a:prstGeom>
          <a:noFill/>
          <a:ln w="9525">
            <a:noFill/>
            <a:miter lim="800000"/>
            <a:headEnd/>
            <a:tailEnd/>
          </a:ln>
        </p:spPr>
        <p:txBody>
          <a:bodyPr>
            <a:spAutoFit/>
          </a:bodyPr>
          <a:lstStyle/>
          <a:p>
            <a:r>
              <a:rPr lang="ru-RU" sz="2000" b="0">
                <a:solidFill>
                  <a:srgbClr val="FF0000"/>
                </a:solidFill>
              </a:rPr>
              <a:t>Санкт- Петербург</a:t>
            </a:r>
          </a:p>
        </p:txBody>
      </p:sp>
      <p:pic>
        <p:nvPicPr>
          <p:cNvPr id="33799" name="Picture 7" descr="0100-240"/>
          <p:cNvPicPr>
            <a:picLocks noChangeAspect="1" noChangeArrowheads="1"/>
          </p:cNvPicPr>
          <p:nvPr/>
        </p:nvPicPr>
        <p:blipFill>
          <a:blip r:embed="rId2"/>
          <a:srcRect/>
          <a:stretch>
            <a:fillRect/>
          </a:stretch>
        </p:blipFill>
        <p:spPr bwMode="auto">
          <a:xfrm>
            <a:off x="1646238" y="2084388"/>
            <a:ext cx="6400800" cy="910748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7">
                                            <p:txEl>
                                              <p:pRg st="0" end="0"/>
                                            </p:txEl>
                                          </p:spTgt>
                                        </p:tgtEl>
                                        <p:attrNameLst>
                                          <p:attrName>style.visibility</p:attrName>
                                        </p:attrNameLst>
                                      </p:cBhvr>
                                      <p:to>
                                        <p:strVal val="visible"/>
                                      </p:to>
                                    </p:set>
                                    <p:anim calcmode="lin" valueType="num">
                                      <p:cBhvr additive="base">
                                        <p:cTn id="7" dur="500" fill="hold"/>
                                        <p:tgtEl>
                                          <p:spTgt spid="3379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797">
                                            <p:txEl>
                                              <p:pRg st="0" end="0"/>
                                            </p:txEl>
                                          </p:spTgt>
                                        </p:tgtEl>
                                        <p:attrNameLst>
                                          <p:attrName>ppt_y</p:attrName>
                                        </p:attrNameLst>
                                      </p:cBhvr>
                                      <p:tavLst>
                                        <p:tav tm="0">
                                          <p:val>
                                            <p:strVal val="1+#ppt_h/2"/>
                                          </p:val>
                                        </p:tav>
                                        <p:tav tm="100000">
                                          <p:val>
                                            <p:strVal val="#ppt_y"/>
                                          </p:val>
                                        </p:tav>
                                      </p:tavLst>
                                    </p:anim>
                                  </p:childTnLst>
                                </p:cTn>
                              </p:par>
                              <p:par>
                                <p:cTn id="9" presetID="19" presetClass="entr" presetSubtype="10" fill="hold" nodeType="withEffect">
                                  <p:stCondLst>
                                    <p:cond delay="0"/>
                                  </p:stCondLst>
                                  <p:childTnLst>
                                    <p:set>
                                      <p:cBhvr>
                                        <p:cTn id="10" dur="1" fill="hold">
                                          <p:stCondLst>
                                            <p:cond delay="0"/>
                                          </p:stCondLst>
                                        </p:cTn>
                                        <p:tgtEl>
                                          <p:spTgt spid="33799"/>
                                        </p:tgtEl>
                                        <p:attrNameLst>
                                          <p:attrName>style.visibility</p:attrName>
                                        </p:attrNameLst>
                                      </p:cBhvr>
                                      <p:to>
                                        <p:strVal val="visible"/>
                                      </p:to>
                                    </p:set>
                                    <p:anim calcmode="lin" valueType="num">
                                      <p:cBhvr>
                                        <p:cTn id="11" dur="5000" fill="hold"/>
                                        <p:tgtEl>
                                          <p:spTgt spid="33799"/>
                                        </p:tgtEl>
                                        <p:attrNameLst>
                                          <p:attrName>ppt_w</p:attrName>
                                        </p:attrNameLst>
                                      </p:cBhvr>
                                      <p:tavLst>
                                        <p:tav tm="0" fmla="#ppt_w*sin(2.5*pi*$)">
                                          <p:val>
                                            <p:fltVal val="0"/>
                                          </p:val>
                                        </p:tav>
                                        <p:tav tm="100000">
                                          <p:val>
                                            <p:fltVal val="1"/>
                                          </p:val>
                                        </p:tav>
                                      </p:tavLst>
                                    </p:anim>
                                    <p:anim calcmode="lin" valueType="num">
                                      <p:cBhvr>
                                        <p:cTn id="12" dur="5000" fill="hold"/>
                                        <p:tgtEl>
                                          <p:spTgt spid="3379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214313" y="214313"/>
            <a:ext cx="4695825" cy="3836987"/>
          </a:xfrm>
          <a:prstGeom prst="rect">
            <a:avLst/>
          </a:prstGeom>
          <a:noFill/>
          <a:ln w="9525">
            <a:noFill/>
            <a:miter lim="800000"/>
            <a:headEnd/>
            <a:tailEnd/>
          </a:ln>
        </p:spPr>
        <p:txBody>
          <a:bodyPr>
            <a:spAutoFit/>
          </a:bodyPr>
          <a:lstStyle/>
          <a:p>
            <a:r>
              <a:rPr lang="ru-RU" sz="2000">
                <a:solidFill>
                  <a:srgbClr val="7030A0"/>
                </a:solidFill>
              </a:rPr>
              <a:t>Царь остров в устье указал,</a:t>
            </a:r>
          </a:p>
          <a:p>
            <a:r>
              <a:rPr lang="ru-RU" sz="2000">
                <a:solidFill>
                  <a:srgbClr val="7030A0"/>
                </a:solidFill>
              </a:rPr>
              <a:t>И поднялись за валом вал</a:t>
            </a:r>
          </a:p>
          <a:p>
            <a:r>
              <a:rPr lang="ru-RU" sz="2000">
                <a:solidFill>
                  <a:srgbClr val="7030A0"/>
                </a:solidFill>
              </a:rPr>
              <a:t>Шесть бастионов над рекой:</a:t>
            </a:r>
          </a:p>
          <a:p>
            <a:r>
              <a:rPr lang="ru-RU" sz="2000">
                <a:solidFill>
                  <a:srgbClr val="7030A0"/>
                </a:solidFill>
              </a:rPr>
              <a:t>Нарышкин, Зотов, Трубецкой,</a:t>
            </a:r>
          </a:p>
          <a:p>
            <a:r>
              <a:rPr lang="ru-RU" sz="2000">
                <a:solidFill>
                  <a:srgbClr val="7030A0"/>
                </a:solidFill>
              </a:rPr>
              <a:t>Головкин, Меньшиков, один</a:t>
            </a:r>
          </a:p>
          <a:p>
            <a:r>
              <a:rPr lang="ru-RU" sz="2000">
                <a:solidFill>
                  <a:srgbClr val="7030A0"/>
                </a:solidFill>
              </a:rPr>
              <a:t>Был Государев. Шесть куртин</a:t>
            </a:r>
          </a:p>
          <a:p>
            <a:r>
              <a:rPr lang="ru-RU" sz="2000">
                <a:solidFill>
                  <a:srgbClr val="7030A0"/>
                </a:solidFill>
              </a:rPr>
              <a:t>Сковали крепко островок.</a:t>
            </a:r>
          </a:p>
          <a:p>
            <a:r>
              <a:rPr lang="ru-RU" sz="2000">
                <a:solidFill>
                  <a:srgbClr val="7030A0"/>
                </a:solidFill>
              </a:rPr>
              <a:t>Теперь врагов и на порог</a:t>
            </a:r>
          </a:p>
          <a:p>
            <a:r>
              <a:rPr lang="ru-RU" sz="2000">
                <a:solidFill>
                  <a:srgbClr val="7030A0"/>
                </a:solidFill>
              </a:rPr>
              <a:t>Не пустит русская река,</a:t>
            </a:r>
          </a:p>
          <a:p>
            <a:r>
              <a:rPr lang="ru-RU" sz="2000">
                <a:solidFill>
                  <a:srgbClr val="7030A0"/>
                </a:solidFill>
              </a:rPr>
              <a:t>Пускай смирят свирепость,</a:t>
            </a:r>
          </a:p>
          <a:p>
            <a:r>
              <a:rPr lang="ru-RU" sz="2000">
                <a:solidFill>
                  <a:srgbClr val="7030A0"/>
                </a:solidFill>
              </a:rPr>
              <a:t>Узнав, что стала на века</a:t>
            </a:r>
          </a:p>
          <a:p>
            <a:r>
              <a:rPr lang="ru-RU" sz="2000">
                <a:solidFill>
                  <a:srgbClr val="7030A0"/>
                </a:solidFill>
              </a:rPr>
              <a:t>Здесь…</a:t>
            </a:r>
          </a:p>
        </p:txBody>
      </p:sp>
      <p:sp>
        <p:nvSpPr>
          <p:cNvPr id="23557" name="Text Box 5"/>
          <p:cNvSpPr txBox="1">
            <a:spLocks noChangeArrowheads="1"/>
          </p:cNvSpPr>
          <p:nvPr/>
        </p:nvSpPr>
        <p:spPr bwMode="auto">
          <a:xfrm>
            <a:off x="549275" y="6143625"/>
            <a:ext cx="4237038" cy="400050"/>
          </a:xfrm>
          <a:prstGeom prst="rect">
            <a:avLst/>
          </a:prstGeom>
          <a:noFill/>
          <a:ln w="9525">
            <a:noFill/>
            <a:miter lim="800000"/>
            <a:headEnd/>
            <a:tailEnd/>
          </a:ln>
        </p:spPr>
        <p:txBody>
          <a:bodyPr>
            <a:spAutoFit/>
          </a:bodyPr>
          <a:lstStyle/>
          <a:p>
            <a:r>
              <a:rPr lang="ru-RU" sz="2000">
                <a:solidFill>
                  <a:srgbClr val="FF0000"/>
                </a:solidFill>
              </a:rPr>
              <a:t>Петропавловская крепость</a:t>
            </a:r>
          </a:p>
        </p:txBody>
      </p:sp>
      <p:pic>
        <p:nvPicPr>
          <p:cNvPr id="23560" name="Picture 8" descr="8-33a"/>
          <p:cNvPicPr>
            <a:picLocks noChangeAspect="1" noChangeArrowheads="1"/>
          </p:cNvPicPr>
          <p:nvPr/>
        </p:nvPicPr>
        <p:blipFill>
          <a:blip r:embed="rId2"/>
          <a:srcRect/>
          <a:stretch>
            <a:fillRect/>
          </a:stretch>
        </p:blipFill>
        <p:spPr bwMode="auto">
          <a:xfrm>
            <a:off x="4962525" y="4138613"/>
            <a:ext cx="4005263" cy="5060950"/>
          </a:xfrm>
          <a:prstGeom prst="rect">
            <a:avLst/>
          </a:prstGeom>
          <a:noFill/>
        </p:spPr>
      </p:pic>
      <p:pic>
        <p:nvPicPr>
          <p:cNvPr id="23562" name="Picture 10" descr="krepost"/>
          <p:cNvPicPr>
            <a:picLocks noChangeAspect="1" noChangeArrowheads="1"/>
          </p:cNvPicPr>
          <p:nvPr/>
        </p:nvPicPr>
        <p:blipFill>
          <a:blip r:embed="rId3"/>
          <a:srcRect/>
          <a:stretch>
            <a:fillRect/>
          </a:stretch>
        </p:blipFill>
        <p:spPr bwMode="auto">
          <a:xfrm>
            <a:off x="5048250" y="207963"/>
            <a:ext cx="3894138" cy="551021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7">
                                            <p:txEl>
                                              <p:pRg st="0" end="0"/>
                                            </p:txEl>
                                          </p:spTgt>
                                        </p:tgtEl>
                                        <p:attrNameLst>
                                          <p:attrName>style.visibility</p:attrName>
                                        </p:attrNameLst>
                                      </p:cBhvr>
                                      <p:to>
                                        <p:strVal val="visible"/>
                                      </p:to>
                                    </p:set>
                                    <p:anim calcmode="lin" valueType="num">
                                      <p:cBhvr additive="base">
                                        <p:cTn id="7" dur="500" fill="hold"/>
                                        <p:tgtEl>
                                          <p:spTgt spid="2355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7">
                                            <p:txEl>
                                              <p:pRg st="0" end="0"/>
                                            </p:txEl>
                                          </p:spTgt>
                                        </p:tgtEl>
                                        <p:attrNameLst>
                                          <p:attrName>ppt_y</p:attrName>
                                        </p:attrNameLst>
                                      </p:cBhvr>
                                      <p:tavLst>
                                        <p:tav tm="0">
                                          <p:val>
                                            <p:strVal val="1+#ppt_h/2"/>
                                          </p:val>
                                        </p:tav>
                                        <p:tav tm="100000">
                                          <p:val>
                                            <p:strVal val="#ppt_y"/>
                                          </p:val>
                                        </p:tav>
                                      </p:tavLst>
                                    </p:anim>
                                  </p:childTnLst>
                                </p:cTn>
                              </p:par>
                              <p:par>
                                <p:cTn id="9" presetID="19" presetClass="entr" presetSubtype="10" fill="hold" nodeType="withEffect">
                                  <p:stCondLst>
                                    <p:cond delay="0"/>
                                  </p:stCondLst>
                                  <p:childTnLst>
                                    <p:set>
                                      <p:cBhvr>
                                        <p:cTn id="10" dur="1" fill="hold">
                                          <p:stCondLst>
                                            <p:cond delay="0"/>
                                          </p:stCondLst>
                                        </p:cTn>
                                        <p:tgtEl>
                                          <p:spTgt spid="23562"/>
                                        </p:tgtEl>
                                        <p:attrNameLst>
                                          <p:attrName>style.visibility</p:attrName>
                                        </p:attrNameLst>
                                      </p:cBhvr>
                                      <p:to>
                                        <p:strVal val="visible"/>
                                      </p:to>
                                    </p:set>
                                    <p:anim calcmode="lin" valueType="num">
                                      <p:cBhvr>
                                        <p:cTn id="11" dur="5000" fill="hold"/>
                                        <p:tgtEl>
                                          <p:spTgt spid="23562"/>
                                        </p:tgtEl>
                                        <p:attrNameLst>
                                          <p:attrName>ppt_w</p:attrName>
                                        </p:attrNameLst>
                                      </p:cBhvr>
                                      <p:tavLst>
                                        <p:tav tm="0" fmla="#ppt_w*sin(2.5*pi*$)">
                                          <p:val>
                                            <p:fltVal val="0"/>
                                          </p:val>
                                        </p:tav>
                                        <p:tav tm="100000">
                                          <p:val>
                                            <p:fltVal val="1"/>
                                          </p:val>
                                        </p:tav>
                                      </p:tavLst>
                                    </p:anim>
                                    <p:anim calcmode="lin" valueType="num">
                                      <p:cBhvr>
                                        <p:cTn id="12" dur="5000" fill="hold"/>
                                        <p:tgtEl>
                                          <p:spTgt spid="23562"/>
                                        </p:tgtEl>
                                        <p:attrNameLst>
                                          <p:attrName>ppt_h</p:attrName>
                                        </p:attrNameLst>
                                      </p:cBhvr>
                                      <p:tavLst>
                                        <p:tav tm="0">
                                          <p:val>
                                            <p:strVal val="#ppt_h"/>
                                          </p:val>
                                        </p:tav>
                                        <p:tav tm="100000">
                                          <p:val>
                                            <p:strVal val="#ppt_h"/>
                                          </p:val>
                                        </p:tav>
                                      </p:tavLst>
                                    </p:anim>
                                  </p:childTnLst>
                                </p:cTn>
                              </p:par>
                              <p:par>
                                <p:cTn id="13" presetID="19" presetClass="entr" presetSubtype="10" fill="hold" nodeType="withEffect">
                                  <p:stCondLst>
                                    <p:cond delay="0"/>
                                  </p:stCondLst>
                                  <p:childTnLst>
                                    <p:set>
                                      <p:cBhvr>
                                        <p:cTn id="14" dur="1" fill="hold">
                                          <p:stCondLst>
                                            <p:cond delay="0"/>
                                          </p:stCondLst>
                                        </p:cTn>
                                        <p:tgtEl>
                                          <p:spTgt spid="23562"/>
                                        </p:tgtEl>
                                        <p:attrNameLst>
                                          <p:attrName>style.visibility</p:attrName>
                                        </p:attrNameLst>
                                      </p:cBhvr>
                                      <p:to>
                                        <p:strVal val="visible"/>
                                      </p:to>
                                    </p:set>
                                    <p:anim calcmode="lin" valueType="num">
                                      <p:cBhvr>
                                        <p:cTn id="15" dur="5000" fill="hold"/>
                                        <p:tgtEl>
                                          <p:spTgt spid="23562"/>
                                        </p:tgtEl>
                                        <p:attrNameLst>
                                          <p:attrName>ppt_w</p:attrName>
                                        </p:attrNameLst>
                                      </p:cBhvr>
                                      <p:tavLst>
                                        <p:tav tm="0" fmla="#ppt_w*sin(2.5*pi*$)">
                                          <p:val>
                                            <p:fltVal val="0"/>
                                          </p:val>
                                        </p:tav>
                                        <p:tav tm="100000">
                                          <p:val>
                                            <p:fltVal val="1"/>
                                          </p:val>
                                        </p:tav>
                                      </p:tavLst>
                                    </p:anim>
                                    <p:anim calcmode="lin" valueType="num">
                                      <p:cBhvr>
                                        <p:cTn id="16" dur="5000" fill="hold"/>
                                        <p:tgtEl>
                                          <p:spTgt spid="2356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http://bellschool.ru/wp-content/uploads/2012/07/%D0%9F%D0%B5%D1%82%D1%80%D0%BE%D0%BF%D0%B0%D0%B2%D0%BB%D0%BE%D0%B2%D1%81%D0%BA%D0%B8%D0%B9-1.jpg">
            <a:hlinkClick r:id="rId2"/>
          </p:cNvPr>
          <p:cNvPicPr>
            <a:picLocks noChangeAspect="1" noChangeArrowheads="1"/>
          </p:cNvPicPr>
          <p:nvPr/>
        </p:nvPicPr>
        <p:blipFill>
          <a:blip r:embed="rId3"/>
          <a:srcRect/>
          <a:stretch>
            <a:fillRect/>
          </a:stretch>
        </p:blipFill>
        <p:spPr bwMode="auto">
          <a:xfrm>
            <a:off x="4857752" y="4235405"/>
            <a:ext cx="3929090" cy="2622595"/>
          </a:xfrm>
          <a:prstGeom prst="rect">
            <a:avLst/>
          </a:prstGeom>
          <a:noFill/>
        </p:spPr>
      </p:pic>
      <p:sp>
        <p:nvSpPr>
          <p:cNvPr id="2" name="Заголовок 1"/>
          <p:cNvSpPr>
            <a:spLocks noGrp="1"/>
          </p:cNvSpPr>
          <p:nvPr>
            <p:ph type="ctrTitle"/>
          </p:nvPr>
        </p:nvSpPr>
        <p:spPr>
          <a:xfrm>
            <a:off x="1359206" y="347000"/>
            <a:ext cx="6997092" cy="497334"/>
          </a:xfrm>
        </p:spPr>
        <p:txBody>
          <a:bodyPr>
            <a:noAutofit/>
          </a:bodyPr>
          <a:lstStyle/>
          <a:p>
            <a:pPr algn="ctr"/>
            <a:r>
              <a:rPr lang="ru-RU" sz="3200" b="1" dirty="0" smtClean="0">
                <a:latin typeface="Times New Roman" pitchFamily="18" charset="0"/>
                <a:cs typeface="Times New Roman" pitchFamily="18" charset="0"/>
              </a:rPr>
              <a:t>Петропавловская  крепость.</a:t>
            </a:r>
            <a:endParaRPr lang="ru-RU" sz="32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019180" y="836712"/>
            <a:ext cx="7406640" cy="2500330"/>
          </a:xfrm>
        </p:spPr>
        <p:txBody>
          <a:bodyPr>
            <a:noAutofit/>
          </a:bodyPr>
          <a:lstStyle/>
          <a:p>
            <a:pPr algn="just"/>
            <a:r>
              <a:rPr lang="ru-RU" sz="1400" dirty="0" smtClean="0">
                <a:latin typeface="Times New Roman" pitchFamily="18" charset="0"/>
                <a:cs typeface="Times New Roman" pitchFamily="18" charset="0"/>
              </a:rPr>
              <a:t>	</a:t>
            </a:r>
            <a:r>
              <a:rPr lang="ru-RU" sz="2200" dirty="0" smtClean="0">
                <a:solidFill>
                  <a:schemeClr val="tx1"/>
                </a:solidFill>
                <a:latin typeface="Times New Roman" pitchFamily="18" charset="0"/>
                <a:cs typeface="Times New Roman" pitchFamily="18" charset="0"/>
              </a:rPr>
              <a:t>Уже через год появились все шесть бастионов (выступающие из крепостной стены укрепления). Специальным указом 1714 года в России запрещалось сооружение зданий из камня, а всех мастеров-каменщиков в приказном порядке направляли на невские берега. Петр установил своеобразную “каменную” пошлину: каждому кораблю, каждому обозу, прибывающему в город, следовало привозить определенное количество строительного материала. К 1787 году крепость оделась в гранит.</a:t>
            </a:r>
          </a:p>
          <a:p>
            <a:pPr algn="ctr"/>
            <a:r>
              <a:rPr lang="ru-RU" sz="2200" dirty="0" smtClean="0">
                <a:solidFill>
                  <a:schemeClr val="tx1"/>
                </a:solidFill>
                <a:latin typeface="Times New Roman" pitchFamily="18" charset="0"/>
                <a:cs typeface="Times New Roman" pitchFamily="18" charset="0"/>
              </a:rPr>
              <a:t>Это было рождение Петропавловской крепости.</a:t>
            </a:r>
            <a:endParaRPr lang="ru-RU" sz="2200" dirty="0">
              <a:solidFill>
                <a:schemeClr val="tx1"/>
              </a:solidFill>
              <a:latin typeface="Times New Roman" pitchFamily="18" charset="0"/>
              <a:cs typeface="Times New Roman" pitchFamily="18" charset="0"/>
            </a:endParaRPr>
          </a:p>
        </p:txBody>
      </p:sp>
      <p:pic>
        <p:nvPicPr>
          <p:cNvPr id="26626" name="Picture 2" descr="http://img1.liveinternet.ru/images/attach/c/7/95/145/95145251_10.jpg">
            <a:hlinkClick r:id="rId4"/>
          </p:cNvPr>
          <p:cNvPicPr>
            <a:picLocks noChangeAspect="1" noChangeArrowheads="1"/>
          </p:cNvPicPr>
          <p:nvPr/>
        </p:nvPicPr>
        <p:blipFill>
          <a:blip r:embed="rId5"/>
          <a:srcRect/>
          <a:stretch>
            <a:fillRect/>
          </a:stretch>
        </p:blipFill>
        <p:spPr bwMode="auto">
          <a:xfrm>
            <a:off x="642910" y="4315736"/>
            <a:ext cx="3597543" cy="25422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274638"/>
            <a:ext cx="6500858" cy="796908"/>
          </a:xfrm>
        </p:spPr>
        <p:txBody>
          <a:bodyPr>
            <a:normAutofit fontScale="90000"/>
          </a:bodyPr>
          <a:lstStyle/>
          <a:p>
            <a:pPr algn="ctr"/>
            <a:r>
              <a:rPr lang="ru-RU" sz="3600" b="1" dirty="0" smtClean="0">
                <a:latin typeface="Times New Roman" pitchFamily="18" charset="0"/>
                <a:cs typeface="Times New Roman" pitchFamily="18" charset="0"/>
              </a:rPr>
              <a:t>Петропавловский собор.</a:t>
            </a:r>
            <a:endParaRPr lang="ru-RU" b="1" dirty="0"/>
          </a:p>
        </p:txBody>
      </p:sp>
      <p:sp>
        <p:nvSpPr>
          <p:cNvPr id="3" name="Содержимое 2"/>
          <p:cNvSpPr>
            <a:spLocks noGrp="1"/>
          </p:cNvSpPr>
          <p:nvPr>
            <p:ph idx="1"/>
          </p:nvPr>
        </p:nvSpPr>
        <p:spPr/>
        <p:txBody>
          <a:bodyPr>
            <a:normAutofit/>
          </a:bodyPr>
          <a:lstStyle/>
          <a:p>
            <a:pPr algn="just">
              <a:buNone/>
            </a:pPr>
            <a:r>
              <a:rPr lang="ru-RU" sz="2400" dirty="0" smtClean="0">
                <a:latin typeface="Times New Roman" pitchFamily="18" charset="0"/>
                <a:cs typeface="Times New Roman" pitchFamily="18" charset="0"/>
              </a:rPr>
              <a:t>				Главным сооружением крепости 				является Петропавловский собор. 				На колокольне Петропавловского 				собора были впервые установлены 			куранты, приобретенные Петром I 				в Амстердаме.</a:t>
            </a:r>
          </a:p>
          <a:p>
            <a:pPr algn="just">
              <a:buNone/>
            </a:pPr>
            <a:r>
              <a:rPr lang="ru-RU" sz="2400" dirty="0" smtClean="0">
                <a:latin typeface="Times New Roman" pitchFamily="18" charset="0"/>
                <a:cs typeface="Times New Roman" pitchFamily="18" charset="0"/>
              </a:rPr>
              <a:t>					Собор Петропавловской 				крепости – усыпальница всех 				российских императоров.</a:t>
            </a:r>
            <a:endParaRPr lang="ru-RU" sz="2400" dirty="0">
              <a:latin typeface="Times New Roman" pitchFamily="18" charset="0"/>
              <a:cs typeface="Times New Roman" pitchFamily="18" charset="0"/>
            </a:endParaRPr>
          </a:p>
        </p:txBody>
      </p:sp>
      <p:pic>
        <p:nvPicPr>
          <p:cNvPr id="25602" name="Picture 2" descr="http://azerros.ru/uploads/posts/2012-05/1336808746_img_5443_b.jpg">
            <a:hlinkClick r:id="rId2"/>
          </p:cNvPr>
          <p:cNvPicPr>
            <a:picLocks noChangeAspect="1" noChangeArrowheads="1"/>
          </p:cNvPicPr>
          <p:nvPr/>
        </p:nvPicPr>
        <p:blipFill>
          <a:blip r:embed="rId3"/>
          <a:srcRect/>
          <a:stretch>
            <a:fillRect/>
          </a:stretch>
        </p:blipFill>
        <p:spPr bwMode="auto">
          <a:xfrm>
            <a:off x="285720" y="1000108"/>
            <a:ext cx="3736284" cy="54292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86314" y="214290"/>
            <a:ext cx="4147374" cy="6034110"/>
          </a:xfrm>
        </p:spPr>
        <p:txBody>
          <a:bodyPr>
            <a:normAutofit/>
          </a:bodyPr>
          <a:lstStyle/>
          <a:p>
            <a:pPr algn="just">
              <a:buNone/>
            </a:pPr>
            <a:r>
              <a:rPr lang="ru-RU" sz="2800" dirty="0" smtClean="0">
                <a:latin typeface="Times New Roman" pitchFamily="18" charset="0"/>
                <a:cs typeface="Times New Roman" pitchFamily="18" charset="0"/>
              </a:rPr>
              <a:t>		В 1992 году на площадке 	перед зданием 	гауптвахты была установлена статуя Петра I работы русского художника и скульптора Михаила Шемякина. Этот образ далек от привычного представления о царе-созидателе.</a:t>
            </a:r>
            <a:endParaRPr lang="ru-RU" sz="2800" dirty="0">
              <a:latin typeface="Times New Roman" pitchFamily="18" charset="0"/>
              <a:cs typeface="Times New Roman" pitchFamily="18" charset="0"/>
            </a:endParaRPr>
          </a:p>
        </p:txBody>
      </p:sp>
      <p:pic>
        <p:nvPicPr>
          <p:cNvPr id="24578" name="Picture 2" descr="http://stat21.privet.ru/lr/0c100547dd80fe7e2dd69816c4f3f6de">
            <a:hlinkClick r:id="rId2"/>
          </p:cNvPr>
          <p:cNvPicPr>
            <a:picLocks noChangeAspect="1" noChangeArrowheads="1"/>
          </p:cNvPicPr>
          <p:nvPr/>
        </p:nvPicPr>
        <p:blipFill>
          <a:blip r:embed="rId3"/>
          <a:srcRect/>
          <a:stretch>
            <a:fillRect/>
          </a:stretch>
        </p:blipFill>
        <p:spPr bwMode="auto">
          <a:xfrm>
            <a:off x="500034" y="214290"/>
            <a:ext cx="4214842" cy="644351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Кунсткамера.</a:t>
            </a:r>
            <a:endParaRPr lang="ru-RU" b="1" dirty="0"/>
          </a:p>
        </p:txBody>
      </p:sp>
      <p:sp>
        <p:nvSpPr>
          <p:cNvPr id="3" name="Содержимое 2"/>
          <p:cNvSpPr>
            <a:spLocks noGrp="1"/>
          </p:cNvSpPr>
          <p:nvPr>
            <p:ph idx="1"/>
          </p:nvPr>
        </p:nvSpPr>
        <p:spPr>
          <a:xfrm>
            <a:off x="1214414" y="2057400"/>
            <a:ext cx="7712394" cy="4371996"/>
          </a:xfrm>
        </p:spPr>
        <p:txBody>
          <a:bodyPr>
            <a:noAutofit/>
          </a:bodyPr>
          <a:lstStyle/>
          <a:p>
            <a:pPr algn="just">
              <a:buNone/>
            </a:pPr>
            <a:r>
              <a:rPr lang="ru-RU" sz="2800" dirty="0" smtClean="0">
                <a:latin typeface="Times New Roman" pitchFamily="18" charset="0"/>
                <a:cs typeface="Times New Roman" pitchFamily="18" charset="0"/>
              </a:rPr>
              <a:t>		</a:t>
            </a:r>
          </a:p>
          <a:p>
            <a:pPr algn="just">
              <a:buNone/>
            </a:pPr>
            <a:r>
              <a:rPr lang="ru-RU" sz="28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На Стрелке Васильевского острова находится здание Кунсткамеры – первого общественного музея. В его основу легли личные коллекции Петра I, включавшие редкие камни, чучела диковинных зверей, буддийские божества, анатомические препараты.</a:t>
            </a:r>
          </a:p>
          <a:p>
            <a:pPr algn="just">
              <a:buNone/>
            </a:pP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pic>
        <p:nvPicPr>
          <p:cNvPr id="23554" name="Picture 2" descr="http://all-pages.com/img/repphotos2/repphoto_5117_3284.jpg">
            <a:hlinkClick r:id="rId2"/>
          </p:cNvPr>
          <p:cNvPicPr>
            <a:picLocks noChangeAspect="1" noChangeArrowheads="1"/>
          </p:cNvPicPr>
          <p:nvPr/>
        </p:nvPicPr>
        <p:blipFill>
          <a:blip r:embed="rId3"/>
          <a:srcRect/>
          <a:stretch>
            <a:fillRect/>
          </a:stretch>
        </p:blipFill>
        <p:spPr bwMode="auto">
          <a:xfrm>
            <a:off x="5718490" y="0"/>
            <a:ext cx="3425510" cy="257176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340</TotalTime>
  <Words>823</Words>
  <Application>Microsoft Office PowerPoint</Application>
  <PresentationFormat>Экран (4:3)</PresentationFormat>
  <Paragraphs>227</Paragraphs>
  <Slides>43</Slides>
  <Notes>0</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43</vt:i4>
      </vt:variant>
    </vt:vector>
  </HeadingPairs>
  <TitlesOfParts>
    <vt:vector size="49" baseType="lpstr">
      <vt:lpstr>Arial</vt:lpstr>
      <vt:lpstr>Times New Roman</vt:lpstr>
      <vt:lpstr>Trebuchet MS</vt:lpstr>
      <vt:lpstr>Wingdings</vt:lpstr>
      <vt:lpstr>Wingdings 2</vt:lpstr>
      <vt:lpstr>Изящная</vt:lpstr>
      <vt:lpstr>Мой город-Санкт-Петербург </vt:lpstr>
      <vt:lpstr>Презентация PowerPoint</vt:lpstr>
      <vt:lpstr>Презентация PowerPoint</vt:lpstr>
      <vt:lpstr>История города.</vt:lpstr>
      <vt:lpstr>Презентация PowerPoint</vt:lpstr>
      <vt:lpstr>Петропавловская  крепость.</vt:lpstr>
      <vt:lpstr>Петропавловский собор.</vt:lpstr>
      <vt:lpstr>Презентация PowerPoint</vt:lpstr>
      <vt:lpstr>   Кунсткамера.</vt:lpstr>
      <vt:lpstr>Презентация PowerPoint</vt:lpstr>
      <vt:lpstr> </vt:lpstr>
      <vt:lpstr>Презентация PowerPoint</vt:lpstr>
      <vt:lpstr>Презентация PowerPoint</vt:lpstr>
      <vt:lpstr>Памятник Петру I (Медный всадник)</vt:lpstr>
      <vt:lpstr>Презентация PowerPoint</vt:lpstr>
      <vt:lpstr>Исаакиевский  собор.</vt:lpstr>
      <vt:lpstr>Презентация PowerPoint</vt:lpstr>
      <vt:lpstr>Зимний дворец. Эрмитаж.</vt:lpstr>
      <vt:lpstr>Презентация PowerPoint</vt:lpstr>
      <vt:lpstr>Презентация PowerPoint</vt:lpstr>
      <vt:lpstr>Дворцовая площадь – архитектурная корона Северной столицы России.</vt:lpstr>
      <vt:lpstr>Невский  проспект.</vt:lpstr>
      <vt:lpstr>Презентация PowerPoint</vt:lpstr>
      <vt:lpstr>Казанский собор.</vt:lpstr>
      <vt:lpstr>Русский музей.</vt:lpstr>
      <vt:lpstr>Памятник Екатерине II.</vt:lpstr>
      <vt:lpstr>Храм Воскресения Христова  (Спас на Крови).</vt:lpstr>
      <vt:lpstr>Презентация PowerPoint</vt:lpstr>
      <vt:lpstr>Презентация PowerPoint</vt:lpstr>
      <vt:lpstr>Презентация PowerPoint</vt:lpstr>
      <vt:lpstr>Презентация PowerPoint</vt:lpstr>
      <vt:lpstr>Петергоф.</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 </vt:lpstr>
      <vt:lpstr>Презентация PowerPoint</vt:lpstr>
    </vt:vector>
  </TitlesOfParts>
  <Company>Шаповал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Фотография Петропавловской крепости.</dc:title>
  <dc:creator>Ира</dc:creator>
  <cp:lastModifiedBy>Короткова Т.В.</cp:lastModifiedBy>
  <cp:revision>89</cp:revision>
  <dcterms:created xsi:type="dcterms:W3CDTF">2013-04-24T16:13:15Z</dcterms:created>
  <dcterms:modified xsi:type="dcterms:W3CDTF">2022-11-15T08:48:07Z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4390419</vt:lpwstr>
  </property>
  <property fmtid="{D5CDD505-2E9C-101B-9397-08002B2CF9AE}" pid="3" name="NXPowerLiteSettings">
    <vt:lpwstr>F7000400038000</vt:lpwstr>
  </property>
  <property fmtid="{D5CDD505-2E9C-101B-9397-08002B2CF9AE}" pid="4" name="NXPowerLiteVersion">
    <vt:lpwstr>S9.2.0</vt:lpwstr>
  </property>
</Properties>
</file>