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92" r:id="rId3"/>
    <p:sldId id="293" r:id="rId4"/>
    <p:sldId id="294" r:id="rId5"/>
    <p:sldId id="279" r:id="rId6"/>
    <p:sldId id="280" r:id="rId7"/>
    <p:sldId id="285" r:id="rId8"/>
    <p:sldId id="284" r:id="rId9"/>
    <p:sldId id="289" r:id="rId10"/>
    <p:sldId id="288" r:id="rId11"/>
    <p:sldId id="260" r:id="rId12"/>
    <p:sldId id="261" r:id="rId13"/>
    <p:sldId id="290" r:id="rId14"/>
    <p:sldId id="259" r:id="rId15"/>
    <p:sldId id="265" r:id="rId16"/>
    <p:sldId id="267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04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DB388-89A4-4DF5-B38B-D223A43B44EC}" type="doc">
      <dgm:prSet loTypeId="urn:microsoft.com/office/officeart/2005/8/layout/balance1" loCatId="relationship" qsTypeId="urn:microsoft.com/office/officeart/2005/8/quickstyle/3d2#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16BC1E2-C42A-4F12-98DF-AB7621612670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1">
                  <a:lumMod val="75000"/>
                  <a:lumOff val="25000"/>
                </a:schemeClr>
              </a:solidFill>
            </a:rPr>
            <a:t>Навыки ребенка</a:t>
          </a:r>
        </a:p>
      </dgm:t>
    </dgm:pt>
    <dgm:pt modelId="{DD3BEB5E-1102-4AF3-8BF0-6E4B465E3710}" type="parTrans" cxnId="{78D82AE1-9BDB-4933-A28A-CF956CDFDBE2}">
      <dgm:prSet/>
      <dgm:spPr/>
      <dgm:t>
        <a:bodyPr/>
        <a:lstStyle/>
        <a:p>
          <a:endParaRPr lang="ru-RU"/>
        </a:p>
      </dgm:t>
    </dgm:pt>
    <dgm:pt modelId="{6F770421-16B5-4436-B542-CDD6A250B250}" type="sibTrans" cxnId="{78D82AE1-9BDB-4933-A28A-CF956CDFDBE2}">
      <dgm:prSet/>
      <dgm:spPr/>
      <dgm:t>
        <a:bodyPr/>
        <a:lstStyle/>
        <a:p>
          <a:endParaRPr lang="ru-RU"/>
        </a:p>
      </dgm:t>
    </dgm:pt>
    <dgm:pt modelId="{AB081B95-C8D0-4350-B890-26FEEB9B0C7A}">
      <dgm:prSet phldrT="[Текст]" custT="1"/>
      <dgm:spPr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</a:gradFill>
      </dgm:spPr>
      <dgm:t>
        <a:bodyPr/>
        <a:lstStyle/>
        <a:p>
          <a:r>
            <a:rPr lang="ru-RU" sz="1800" b="0" dirty="0">
              <a:solidFill>
                <a:schemeClr val="tx1">
                  <a:lumMod val="75000"/>
                  <a:lumOff val="25000"/>
                </a:schemeClr>
              </a:solidFill>
            </a:rPr>
            <a:t>Поведение</a:t>
          </a:r>
        </a:p>
      </dgm:t>
    </dgm:pt>
    <dgm:pt modelId="{8276221B-2DC4-4828-901C-8BF4F01E5060}" type="parTrans" cxnId="{75EC6494-889A-4C29-BE87-7B6015A674BB}">
      <dgm:prSet/>
      <dgm:spPr/>
      <dgm:t>
        <a:bodyPr/>
        <a:lstStyle/>
        <a:p>
          <a:endParaRPr lang="ru-RU"/>
        </a:p>
      </dgm:t>
    </dgm:pt>
    <dgm:pt modelId="{21830072-F1A0-45B3-9506-D7CFC0A43B6F}" type="sibTrans" cxnId="{75EC6494-889A-4C29-BE87-7B6015A674BB}">
      <dgm:prSet/>
      <dgm:spPr/>
      <dgm:t>
        <a:bodyPr/>
        <a:lstStyle/>
        <a:p>
          <a:endParaRPr lang="ru-RU"/>
        </a:p>
      </dgm:t>
    </dgm:pt>
    <dgm:pt modelId="{E1380072-7C18-4102-8229-B56A580D587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0" dirty="0">
              <a:solidFill>
                <a:schemeClr val="tx1">
                  <a:lumMod val="75000"/>
                  <a:lumOff val="25000"/>
                </a:schemeClr>
              </a:solidFill>
            </a:rPr>
            <a:t>Навыки коммуникации</a:t>
          </a:r>
        </a:p>
      </dgm:t>
    </dgm:pt>
    <dgm:pt modelId="{7763A0B5-EC51-446B-910D-363C920F9570}" type="parTrans" cxnId="{A3124926-6225-4A9A-BED4-CBA0EB815A40}">
      <dgm:prSet/>
      <dgm:spPr/>
      <dgm:t>
        <a:bodyPr/>
        <a:lstStyle/>
        <a:p>
          <a:endParaRPr lang="ru-RU"/>
        </a:p>
      </dgm:t>
    </dgm:pt>
    <dgm:pt modelId="{8BE0FBB6-A482-4BF6-839A-2BCA5C5806CC}" type="sibTrans" cxnId="{A3124926-6225-4A9A-BED4-CBA0EB815A40}">
      <dgm:prSet/>
      <dgm:spPr/>
      <dgm:t>
        <a:bodyPr/>
        <a:lstStyle/>
        <a:p>
          <a:endParaRPr lang="ru-RU"/>
        </a:p>
      </dgm:t>
    </dgm:pt>
    <dgm:pt modelId="{91FC497C-BC28-4D05-8DD0-AD5E4D6F3A5B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1">
                  <a:lumMod val="75000"/>
                  <a:lumOff val="25000"/>
                </a:schemeClr>
              </a:solidFill>
            </a:rPr>
            <a:t>Окружающая среда</a:t>
          </a:r>
        </a:p>
      </dgm:t>
    </dgm:pt>
    <dgm:pt modelId="{DC9C1995-AB63-40AC-8F9F-EC8F00265B6D}" type="parTrans" cxnId="{10FDFDB4-F7BE-48FA-ACDF-48B23C69EDDD}">
      <dgm:prSet/>
      <dgm:spPr/>
      <dgm:t>
        <a:bodyPr/>
        <a:lstStyle/>
        <a:p>
          <a:endParaRPr lang="ru-RU"/>
        </a:p>
      </dgm:t>
    </dgm:pt>
    <dgm:pt modelId="{316A45EE-D6EA-4BE5-A9C3-8A3A48331A45}" type="sibTrans" cxnId="{10FDFDB4-F7BE-48FA-ACDF-48B23C69EDDD}">
      <dgm:prSet/>
      <dgm:spPr/>
      <dgm:t>
        <a:bodyPr/>
        <a:lstStyle/>
        <a:p>
          <a:endParaRPr lang="ru-RU"/>
        </a:p>
      </dgm:t>
    </dgm:pt>
    <dgm:pt modelId="{A9AD4258-4CF3-4773-8D86-24AA9A7ED1C8}">
      <dgm:prSet phldrT="[Текст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ru-RU" sz="1800" b="0" dirty="0">
              <a:solidFill>
                <a:schemeClr val="tx1">
                  <a:lumMod val="75000"/>
                  <a:lumOff val="25000"/>
                </a:schemeClr>
              </a:solidFill>
            </a:rPr>
            <a:t>Структурированное пространство и время</a:t>
          </a:r>
        </a:p>
      </dgm:t>
    </dgm:pt>
    <dgm:pt modelId="{60820793-6C15-4F1E-AA0E-26AD3033BD3F}" type="parTrans" cxnId="{731738D7-6F30-402F-A179-3907181BECB6}">
      <dgm:prSet/>
      <dgm:spPr/>
      <dgm:t>
        <a:bodyPr/>
        <a:lstStyle/>
        <a:p>
          <a:endParaRPr lang="ru-RU"/>
        </a:p>
      </dgm:t>
    </dgm:pt>
    <dgm:pt modelId="{F0B58EE4-864F-4E0F-8A5F-D7B08F2BBBC1}" type="sibTrans" cxnId="{731738D7-6F30-402F-A179-3907181BECB6}">
      <dgm:prSet/>
      <dgm:spPr/>
      <dgm:t>
        <a:bodyPr/>
        <a:lstStyle/>
        <a:p>
          <a:endParaRPr lang="ru-RU"/>
        </a:p>
      </dgm:t>
    </dgm:pt>
    <dgm:pt modelId="{D0953336-8677-4E6D-87A0-70670784FF99}">
      <dgm:prSet phldrT="[Текст]" custT="1"/>
      <dgm:spPr/>
      <dgm:t>
        <a:bodyPr/>
        <a:lstStyle/>
        <a:p>
          <a:r>
            <a:rPr lang="ru-RU" sz="1800" b="0" dirty="0">
              <a:solidFill>
                <a:schemeClr val="tx1">
                  <a:lumMod val="75000"/>
                  <a:lumOff val="25000"/>
                </a:schemeClr>
              </a:solidFill>
            </a:rPr>
            <a:t>Двигательная активность, сенсорная интеграция</a:t>
          </a:r>
        </a:p>
      </dgm:t>
    </dgm:pt>
    <dgm:pt modelId="{9539749E-5681-4EB5-9B9C-E86CBBA2E8B9}" type="parTrans" cxnId="{5ED0DD6D-18F7-4914-8866-C24E5BD6A299}">
      <dgm:prSet/>
      <dgm:spPr/>
      <dgm:t>
        <a:bodyPr/>
        <a:lstStyle/>
        <a:p>
          <a:endParaRPr lang="ru-RU"/>
        </a:p>
      </dgm:t>
    </dgm:pt>
    <dgm:pt modelId="{FAA8A089-F492-4B61-A113-7CE7C03A84FD}" type="sibTrans" cxnId="{5ED0DD6D-18F7-4914-8866-C24E5BD6A299}">
      <dgm:prSet/>
      <dgm:spPr/>
      <dgm:t>
        <a:bodyPr/>
        <a:lstStyle/>
        <a:p>
          <a:endParaRPr lang="ru-RU"/>
        </a:p>
      </dgm:t>
    </dgm:pt>
    <dgm:pt modelId="{4FFC0C84-0A6D-4695-82C1-688D2440984B}">
      <dgm:prSet phldrT="[Текст]" custT="1"/>
      <dgm:spPr>
        <a:gradFill rotWithShape="0">
          <a:gsLst>
            <a:gs pos="0">
              <a:srgbClr val="00B0F0"/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</a:gradFill>
      </dgm:spPr>
      <dgm:t>
        <a:bodyPr/>
        <a:lstStyle/>
        <a:p>
          <a:r>
            <a:rPr lang="ru-RU" sz="1800" b="0" dirty="0">
              <a:solidFill>
                <a:schemeClr val="tx1">
                  <a:lumMod val="75000"/>
                  <a:lumOff val="25000"/>
                </a:schemeClr>
              </a:solidFill>
            </a:rPr>
            <a:t>Зрительная поддержка, расписания</a:t>
          </a:r>
        </a:p>
      </dgm:t>
    </dgm:pt>
    <dgm:pt modelId="{EF05F728-52B9-4C66-912B-2E531A327E52}" type="parTrans" cxnId="{E6066F81-CF7C-4679-B54A-65D692A67EAE}">
      <dgm:prSet/>
      <dgm:spPr/>
      <dgm:t>
        <a:bodyPr/>
        <a:lstStyle/>
        <a:p>
          <a:endParaRPr lang="ru-RU"/>
        </a:p>
      </dgm:t>
    </dgm:pt>
    <dgm:pt modelId="{9A9036D7-2CB2-40E0-BF3C-436F66D2E975}" type="sibTrans" cxnId="{E6066F81-CF7C-4679-B54A-65D692A67EAE}">
      <dgm:prSet/>
      <dgm:spPr/>
      <dgm:t>
        <a:bodyPr/>
        <a:lstStyle/>
        <a:p>
          <a:endParaRPr lang="ru-RU"/>
        </a:p>
      </dgm:t>
    </dgm:pt>
    <dgm:pt modelId="{7F1359D9-AEB6-4AB9-A11D-DD16E4612894}">
      <dgm:prSet phldrT="[Текст]" custT="1"/>
      <dgm:spPr/>
      <dgm:t>
        <a:bodyPr/>
        <a:lstStyle/>
        <a:p>
          <a:r>
            <a:rPr lang="ru-RU" sz="2000" b="0" dirty="0">
              <a:solidFill>
                <a:schemeClr val="tx1">
                  <a:lumMod val="75000"/>
                  <a:lumOff val="25000"/>
                </a:schemeClr>
              </a:solidFill>
            </a:rPr>
            <a:t>Академические навыки</a:t>
          </a:r>
        </a:p>
      </dgm:t>
    </dgm:pt>
    <dgm:pt modelId="{F89B6EEA-7FAB-43CE-97F4-E31420726635}" type="parTrans" cxnId="{33392DF4-3420-4B1D-8E27-EF21D9229581}">
      <dgm:prSet/>
      <dgm:spPr/>
      <dgm:t>
        <a:bodyPr/>
        <a:lstStyle/>
        <a:p>
          <a:endParaRPr lang="ru-RU"/>
        </a:p>
      </dgm:t>
    </dgm:pt>
    <dgm:pt modelId="{ADFF7F4A-CB86-4DC6-9FF8-2891C4218B08}" type="sibTrans" cxnId="{33392DF4-3420-4B1D-8E27-EF21D9229581}">
      <dgm:prSet/>
      <dgm:spPr/>
      <dgm:t>
        <a:bodyPr/>
        <a:lstStyle/>
        <a:p>
          <a:endParaRPr lang="ru-RU"/>
        </a:p>
      </dgm:t>
    </dgm:pt>
    <dgm:pt modelId="{00A78F66-0E66-4222-8E00-D8CEDEE51D69}">
      <dgm:prSet phldrT="[Текст]" custAng="21110944" custLinFactNeighborX="-9235" custLinFactNeighborY="-13620"/>
      <dgm:spPr/>
      <dgm:t>
        <a:bodyPr/>
        <a:lstStyle/>
        <a:p>
          <a:endParaRPr lang="ru-RU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119DAAE-094D-4490-801F-262C2EF1229B}" type="parTrans" cxnId="{BF8B6445-A072-4DE6-B2EB-F8B7A96B4BFD}">
      <dgm:prSet/>
      <dgm:spPr/>
      <dgm:t>
        <a:bodyPr/>
        <a:lstStyle/>
        <a:p>
          <a:endParaRPr lang="ru-RU"/>
        </a:p>
      </dgm:t>
    </dgm:pt>
    <dgm:pt modelId="{8FD52980-25E8-4E63-B4DF-516D97386F7A}" type="sibTrans" cxnId="{BF8B6445-A072-4DE6-B2EB-F8B7A96B4BFD}">
      <dgm:prSet/>
      <dgm:spPr/>
      <dgm:t>
        <a:bodyPr/>
        <a:lstStyle/>
        <a:p>
          <a:endParaRPr lang="ru-RU"/>
        </a:p>
      </dgm:t>
    </dgm:pt>
    <dgm:pt modelId="{3E0AFFAD-DF56-4C75-A2F2-DF1A657A662C}">
      <dgm:prSet phldrT="[Текст]" custAng="21110944" custLinFactNeighborX="-25078" custLinFactNeighborY="-43455"/>
      <dgm:spPr/>
      <dgm:t>
        <a:bodyPr/>
        <a:lstStyle/>
        <a:p>
          <a:endParaRPr lang="ru-RU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8C6F99F-B308-47D3-86B6-1D09414D5969}" type="parTrans" cxnId="{6C1E8776-AE17-4545-A67E-8505B18CA0F5}">
      <dgm:prSet/>
      <dgm:spPr/>
      <dgm:t>
        <a:bodyPr/>
        <a:lstStyle/>
        <a:p>
          <a:endParaRPr lang="ru-RU"/>
        </a:p>
      </dgm:t>
    </dgm:pt>
    <dgm:pt modelId="{6D2DF162-9B3C-40A0-8728-44B994A99D87}" type="sibTrans" cxnId="{6C1E8776-AE17-4545-A67E-8505B18CA0F5}">
      <dgm:prSet/>
      <dgm:spPr/>
      <dgm:t>
        <a:bodyPr/>
        <a:lstStyle/>
        <a:p>
          <a:endParaRPr lang="ru-RU"/>
        </a:p>
      </dgm:t>
    </dgm:pt>
    <dgm:pt modelId="{3669D91A-C072-4FBD-91FC-9CF2F118B188}" type="pres">
      <dgm:prSet presAssocID="{941DB388-89A4-4DF5-B38B-D223A43B44EC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F7D25A31-2104-4172-960B-37721DC0EA2D}" type="pres">
      <dgm:prSet presAssocID="{941DB388-89A4-4DF5-B38B-D223A43B44EC}" presName="dummyMaxCanvas" presStyleCnt="0"/>
      <dgm:spPr/>
    </dgm:pt>
    <dgm:pt modelId="{1BF24AA9-4EBF-4EA9-8AE3-DDF79CAF86CE}" type="pres">
      <dgm:prSet presAssocID="{941DB388-89A4-4DF5-B38B-D223A43B44EC}" presName="parentComposite" presStyleCnt="0"/>
      <dgm:spPr/>
    </dgm:pt>
    <dgm:pt modelId="{E2D4306C-2529-4224-9B3A-95A05AFF6D0E}" type="pres">
      <dgm:prSet presAssocID="{941DB388-89A4-4DF5-B38B-D223A43B44EC}" presName="parent1" presStyleLbl="alignAccFollowNode1" presStyleIdx="0" presStyleCnt="4" custScaleX="241357" custLinFactX="56095" custLinFactNeighborX="100000" custLinFactNeighborY="2320">
        <dgm:presLayoutVars>
          <dgm:chMax val="4"/>
        </dgm:presLayoutVars>
      </dgm:prSet>
      <dgm:spPr/>
    </dgm:pt>
    <dgm:pt modelId="{B0B485F5-2A41-42BB-84E1-5A6DB53F786C}" type="pres">
      <dgm:prSet presAssocID="{941DB388-89A4-4DF5-B38B-D223A43B44EC}" presName="parent2" presStyleLbl="alignAccFollowNode1" presStyleIdx="1" presStyleCnt="4" custScaleX="178329" custScaleY="79098" custLinFactX="-100000" custLinFactNeighborX="-100092" custLinFactNeighborY="-8131">
        <dgm:presLayoutVars>
          <dgm:chMax val="4"/>
        </dgm:presLayoutVars>
      </dgm:prSet>
      <dgm:spPr/>
    </dgm:pt>
    <dgm:pt modelId="{B8F39302-B0EB-456B-8A0E-83872FFCFCC2}" type="pres">
      <dgm:prSet presAssocID="{941DB388-89A4-4DF5-B38B-D223A43B44EC}" presName="childrenComposite" presStyleCnt="0"/>
      <dgm:spPr/>
    </dgm:pt>
    <dgm:pt modelId="{7A119F32-129A-4194-B4AF-C64ACA7ECA43}" type="pres">
      <dgm:prSet presAssocID="{941DB388-89A4-4DF5-B38B-D223A43B44EC}" presName="dummyMaxCanvas_ChildArea" presStyleCnt="0"/>
      <dgm:spPr/>
    </dgm:pt>
    <dgm:pt modelId="{F6C871DA-2E6F-49F6-8F8B-7CDFF7A7633C}" type="pres">
      <dgm:prSet presAssocID="{941DB388-89A4-4DF5-B38B-D223A43B44EC}" presName="fulcrum" presStyleLbl="alignAccFollowNode1" presStyleIdx="2" presStyleCnt="4"/>
      <dgm:spPr/>
    </dgm:pt>
    <dgm:pt modelId="{047F3AA9-A569-462E-9D0C-859552EF310F}" type="pres">
      <dgm:prSet presAssocID="{941DB388-89A4-4DF5-B38B-D223A43B44EC}" presName="balance_33" presStyleLbl="alignAccFollowNode1" presStyleIdx="3" presStyleCnt="4" custAng="0" custLinFactNeighborX="-2251" custLinFactNeighborY="62676">
        <dgm:presLayoutVars>
          <dgm:bulletEnabled val="1"/>
        </dgm:presLayoutVars>
      </dgm:prSet>
      <dgm:spPr/>
    </dgm:pt>
    <dgm:pt modelId="{91D42AAC-D8A0-491B-B873-9270B8282555}" type="pres">
      <dgm:prSet presAssocID="{941DB388-89A4-4DF5-B38B-D223A43B44EC}" presName="right_33_1" presStyleLbl="node1" presStyleIdx="0" presStyleCnt="6" custScaleX="155114" custScaleY="112598" custLinFactX="-81173" custLinFactNeighborX="-100000" custLinFactNeighborY="-20029">
        <dgm:presLayoutVars>
          <dgm:bulletEnabled val="1"/>
        </dgm:presLayoutVars>
      </dgm:prSet>
      <dgm:spPr/>
    </dgm:pt>
    <dgm:pt modelId="{35EDC528-B6CB-41E7-A0F1-E0816C71D283}" type="pres">
      <dgm:prSet presAssocID="{941DB388-89A4-4DF5-B38B-D223A43B44EC}" presName="right_33_2" presStyleLbl="node1" presStyleIdx="1" presStyleCnt="6" custAng="0" custScaleX="169001" custScaleY="135037" custLinFactX="-87832" custLinFactY="-27560" custLinFactNeighborX="-100000" custLinFactNeighborY="-100000">
        <dgm:presLayoutVars>
          <dgm:bulletEnabled val="1"/>
        </dgm:presLayoutVars>
      </dgm:prSet>
      <dgm:spPr/>
    </dgm:pt>
    <dgm:pt modelId="{256A19C8-0BCB-4F86-8405-3623473D07E3}" type="pres">
      <dgm:prSet presAssocID="{941DB388-89A4-4DF5-B38B-D223A43B44EC}" presName="right_33_3" presStyleLbl="node1" presStyleIdx="2" presStyleCnt="6" custAng="0" custScaleX="158431" custLinFactX="-86316" custLinFactNeighborX="-100000" custLinFactNeighborY="93228">
        <dgm:presLayoutVars>
          <dgm:bulletEnabled val="1"/>
        </dgm:presLayoutVars>
      </dgm:prSet>
      <dgm:spPr/>
    </dgm:pt>
    <dgm:pt modelId="{D099B6A6-DFC4-40EE-8BE0-6688EECE3479}" type="pres">
      <dgm:prSet presAssocID="{941DB388-89A4-4DF5-B38B-D223A43B44EC}" presName="left_33_1" presStyleLbl="node1" presStyleIdx="3" presStyleCnt="6" custAng="0" custScaleX="177936" custScaleY="65370" custLinFactX="73162" custLinFactNeighborX="100000" custLinFactNeighborY="21939">
        <dgm:presLayoutVars>
          <dgm:bulletEnabled val="1"/>
        </dgm:presLayoutVars>
      </dgm:prSet>
      <dgm:spPr/>
    </dgm:pt>
    <dgm:pt modelId="{A5F0EB45-A18D-4520-8B29-28B73C221786}" type="pres">
      <dgm:prSet presAssocID="{941DB388-89A4-4DF5-B38B-D223A43B44EC}" presName="left_33_2" presStyleLbl="node1" presStyleIdx="4" presStyleCnt="6" custScaleX="163081" custScaleY="91566" custLinFactX="78088" custLinFactNeighborX="100000" custLinFactNeighborY="40163">
        <dgm:presLayoutVars>
          <dgm:bulletEnabled val="1"/>
        </dgm:presLayoutVars>
      </dgm:prSet>
      <dgm:spPr/>
    </dgm:pt>
    <dgm:pt modelId="{591524E3-F48B-4AD5-BD2C-37D5815E25DA}" type="pres">
      <dgm:prSet presAssocID="{941DB388-89A4-4DF5-B38B-D223A43B44EC}" presName="left_33_3" presStyleLbl="node1" presStyleIdx="5" presStyleCnt="6" custAng="0" custScaleX="139853" custLinFactX="80076" custLinFactNeighborX="100000" custLinFactNeighborY="-23362">
        <dgm:presLayoutVars>
          <dgm:bulletEnabled val="1"/>
        </dgm:presLayoutVars>
      </dgm:prSet>
      <dgm:spPr/>
    </dgm:pt>
  </dgm:ptLst>
  <dgm:cxnLst>
    <dgm:cxn modelId="{B500160F-CD93-47C3-A71B-72D1B19069B0}" type="presOf" srcId="{AB081B95-C8D0-4350-B890-26FEEB9B0C7A}" destId="{D099B6A6-DFC4-40EE-8BE0-6688EECE3479}" srcOrd="0" destOrd="0" presId="urn:microsoft.com/office/officeart/2005/8/layout/balance1"/>
    <dgm:cxn modelId="{A3124926-6225-4A9A-BED4-CBA0EB815A40}" srcId="{E16BC1E2-C42A-4F12-98DF-AB7621612670}" destId="{E1380072-7C18-4102-8229-B56A580D5874}" srcOrd="1" destOrd="0" parTransId="{7763A0B5-EC51-446B-910D-363C920F9570}" sibTransId="{8BE0FBB6-A482-4BF6-839A-2BCA5C5806CC}"/>
    <dgm:cxn modelId="{038D613F-5900-4DFA-BE78-2E7F462D4CB5}" type="presOf" srcId="{A9AD4258-4CF3-4773-8D86-24AA9A7ED1C8}" destId="{91D42AAC-D8A0-491B-B873-9270B8282555}" srcOrd="0" destOrd="0" presId="urn:microsoft.com/office/officeart/2005/8/layout/balance1"/>
    <dgm:cxn modelId="{BF8B6445-A072-4DE6-B2EB-F8B7A96B4BFD}" srcId="{941DB388-89A4-4DF5-B38B-D223A43B44EC}" destId="{00A78F66-0E66-4222-8E00-D8CEDEE51D69}" srcOrd="2" destOrd="0" parTransId="{F119DAAE-094D-4490-801F-262C2EF1229B}" sibTransId="{8FD52980-25E8-4E63-B4DF-516D97386F7A}"/>
    <dgm:cxn modelId="{2507096C-1760-4053-9C33-C51BC5C7EE7F}" type="presOf" srcId="{7F1359D9-AEB6-4AB9-A11D-DD16E4612894}" destId="{591524E3-F48B-4AD5-BD2C-37D5815E25DA}" srcOrd="0" destOrd="0" presId="urn:microsoft.com/office/officeart/2005/8/layout/balance1"/>
    <dgm:cxn modelId="{5ED0DD6D-18F7-4914-8866-C24E5BD6A299}" srcId="{91FC497C-BC28-4D05-8DD0-AD5E4D6F3A5B}" destId="{D0953336-8677-4E6D-87A0-70670784FF99}" srcOrd="1" destOrd="0" parTransId="{9539749E-5681-4EB5-9B9C-E86CBBA2E8B9}" sibTransId="{FAA8A089-F492-4B61-A113-7CE7C03A84FD}"/>
    <dgm:cxn modelId="{6C1E8776-AE17-4545-A67E-8505B18CA0F5}" srcId="{941DB388-89A4-4DF5-B38B-D223A43B44EC}" destId="{3E0AFFAD-DF56-4C75-A2F2-DF1A657A662C}" srcOrd="3" destOrd="0" parTransId="{58C6F99F-B308-47D3-86B6-1D09414D5969}" sibTransId="{6D2DF162-9B3C-40A0-8728-44B994A99D87}"/>
    <dgm:cxn modelId="{BA97D97F-D56E-4B10-9145-B057632A8205}" type="presOf" srcId="{4FFC0C84-0A6D-4695-82C1-688D2440984B}" destId="{256A19C8-0BCB-4F86-8405-3623473D07E3}" srcOrd="0" destOrd="0" presId="urn:microsoft.com/office/officeart/2005/8/layout/balance1"/>
    <dgm:cxn modelId="{E6066F81-CF7C-4679-B54A-65D692A67EAE}" srcId="{91FC497C-BC28-4D05-8DD0-AD5E4D6F3A5B}" destId="{4FFC0C84-0A6D-4695-82C1-688D2440984B}" srcOrd="2" destOrd="0" parTransId="{EF05F728-52B9-4C66-912B-2E531A327E52}" sibTransId="{9A9036D7-2CB2-40E0-BF3C-436F66D2E975}"/>
    <dgm:cxn modelId="{75EC6494-889A-4C29-BE87-7B6015A674BB}" srcId="{E16BC1E2-C42A-4F12-98DF-AB7621612670}" destId="{AB081B95-C8D0-4350-B890-26FEEB9B0C7A}" srcOrd="0" destOrd="0" parTransId="{8276221B-2DC4-4828-901C-8BF4F01E5060}" sibTransId="{21830072-F1A0-45B3-9506-D7CFC0A43B6F}"/>
    <dgm:cxn modelId="{57BAA1A3-DDC2-4672-8154-87735A0DDD05}" type="presOf" srcId="{E16BC1E2-C42A-4F12-98DF-AB7621612670}" destId="{E2D4306C-2529-4224-9B3A-95A05AFF6D0E}" srcOrd="0" destOrd="0" presId="urn:microsoft.com/office/officeart/2005/8/layout/balance1"/>
    <dgm:cxn modelId="{A873EDAC-65BC-470F-9A33-C1EAB18FA901}" type="presOf" srcId="{D0953336-8677-4E6D-87A0-70670784FF99}" destId="{35EDC528-B6CB-41E7-A0F1-E0816C71D283}" srcOrd="0" destOrd="0" presId="urn:microsoft.com/office/officeart/2005/8/layout/balance1"/>
    <dgm:cxn modelId="{10FDFDB4-F7BE-48FA-ACDF-48B23C69EDDD}" srcId="{941DB388-89A4-4DF5-B38B-D223A43B44EC}" destId="{91FC497C-BC28-4D05-8DD0-AD5E4D6F3A5B}" srcOrd="1" destOrd="0" parTransId="{DC9C1995-AB63-40AC-8F9F-EC8F00265B6D}" sibTransId="{316A45EE-D6EA-4BE5-A9C3-8A3A48331A45}"/>
    <dgm:cxn modelId="{731738D7-6F30-402F-A179-3907181BECB6}" srcId="{91FC497C-BC28-4D05-8DD0-AD5E4D6F3A5B}" destId="{A9AD4258-4CF3-4773-8D86-24AA9A7ED1C8}" srcOrd="0" destOrd="0" parTransId="{60820793-6C15-4F1E-AA0E-26AD3033BD3F}" sibTransId="{F0B58EE4-864F-4E0F-8A5F-D7B08F2BBBC1}"/>
    <dgm:cxn modelId="{78D82AE1-9BDB-4933-A28A-CF956CDFDBE2}" srcId="{941DB388-89A4-4DF5-B38B-D223A43B44EC}" destId="{E16BC1E2-C42A-4F12-98DF-AB7621612670}" srcOrd="0" destOrd="0" parTransId="{DD3BEB5E-1102-4AF3-8BF0-6E4B465E3710}" sibTransId="{6F770421-16B5-4436-B542-CDD6A250B250}"/>
    <dgm:cxn modelId="{1F0F48E6-DDB3-49B1-800B-99D5257E97AB}" type="presOf" srcId="{91FC497C-BC28-4D05-8DD0-AD5E4D6F3A5B}" destId="{B0B485F5-2A41-42BB-84E1-5A6DB53F786C}" srcOrd="0" destOrd="0" presId="urn:microsoft.com/office/officeart/2005/8/layout/balance1"/>
    <dgm:cxn modelId="{57A954F1-305C-47AB-BB7C-D0BBD107FB02}" type="presOf" srcId="{941DB388-89A4-4DF5-B38B-D223A43B44EC}" destId="{3669D91A-C072-4FBD-91FC-9CF2F118B188}" srcOrd="0" destOrd="0" presId="urn:microsoft.com/office/officeart/2005/8/layout/balance1"/>
    <dgm:cxn modelId="{33392DF4-3420-4B1D-8E27-EF21D9229581}" srcId="{E16BC1E2-C42A-4F12-98DF-AB7621612670}" destId="{7F1359D9-AEB6-4AB9-A11D-DD16E4612894}" srcOrd="2" destOrd="0" parTransId="{F89B6EEA-7FAB-43CE-97F4-E31420726635}" sibTransId="{ADFF7F4A-CB86-4DC6-9FF8-2891C4218B08}"/>
    <dgm:cxn modelId="{17D29BF4-9E96-416D-9D8D-7181744ACF8F}" type="presOf" srcId="{E1380072-7C18-4102-8229-B56A580D5874}" destId="{A5F0EB45-A18D-4520-8B29-28B73C221786}" srcOrd="0" destOrd="0" presId="urn:microsoft.com/office/officeart/2005/8/layout/balance1"/>
    <dgm:cxn modelId="{5B80F9A3-6431-4313-BE08-8D4EF1819028}" type="presParOf" srcId="{3669D91A-C072-4FBD-91FC-9CF2F118B188}" destId="{F7D25A31-2104-4172-960B-37721DC0EA2D}" srcOrd="0" destOrd="0" presId="urn:microsoft.com/office/officeart/2005/8/layout/balance1"/>
    <dgm:cxn modelId="{743C0D10-1DB4-4D5E-BD12-5E4D0C906017}" type="presParOf" srcId="{3669D91A-C072-4FBD-91FC-9CF2F118B188}" destId="{1BF24AA9-4EBF-4EA9-8AE3-DDF79CAF86CE}" srcOrd="1" destOrd="0" presId="urn:microsoft.com/office/officeart/2005/8/layout/balance1"/>
    <dgm:cxn modelId="{FED17421-17EA-4CA0-B80A-AB820025E29E}" type="presParOf" srcId="{1BF24AA9-4EBF-4EA9-8AE3-DDF79CAF86CE}" destId="{E2D4306C-2529-4224-9B3A-95A05AFF6D0E}" srcOrd="0" destOrd="0" presId="urn:microsoft.com/office/officeart/2005/8/layout/balance1"/>
    <dgm:cxn modelId="{53D0740B-2D3D-4DFB-A28A-9CAF528FCAF8}" type="presParOf" srcId="{1BF24AA9-4EBF-4EA9-8AE3-DDF79CAF86CE}" destId="{B0B485F5-2A41-42BB-84E1-5A6DB53F786C}" srcOrd="1" destOrd="0" presId="urn:microsoft.com/office/officeart/2005/8/layout/balance1"/>
    <dgm:cxn modelId="{9AB57DBB-B173-4BB2-A117-6FBB459575AE}" type="presParOf" srcId="{3669D91A-C072-4FBD-91FC-9CF2F118B188}" destId="{B8F39302-B0EB-456B-8A0E-83872FFCFCC2}" srcOrd="2" destOrd="0" presId="urn:microsoft.com/office/officeart/2005/8/layout/balance1"/>
    <dgm:cxn modelId="{014D8466-ECD8-437C-A3DF-D9CE4B987404}" type="presParOf" srcId="{B8F39302-B0EB-456B-8A0E-83872FFCFCC2}" destId="{7A119F32-129A-4194-B4AF-C64ACA7ECA43}" srcOrd="0" destOrd="0" presId="urn:microsoft.com/office/officeart/2005/8/layout/balance1"/>
    <dgm:cxn modelId="{5F127EE1-7B34-467B-A15F-FBE03A5DEF37}" type="presParOf" srcId="{B8F39302-B0EB-456B-8A0E-83872FFCFCC2}" destId="{F6C871DA-2E6F-49F6-8F8B-7CDFF7A7633C}" srcOrd="1" destOrd="0" presId="urn:microsoft.com/office/officeart/2005/8/layout/balance1"/>
    <dgm:cxn modelId="{921CAB8C-F28A-4215-8AD9-33799161155E}" type="presParOf" srcId="{B8F39302-B0EB-456B-8A0E-83872FFCFCC2}" destId="{047F3AA9-A569-462E-9D0C-859552EF310F}" srcOrd="2" destOrd="0" presId="urn:microsoft.com/office/officeart/2005/8/layout/balance1"/>
    <dgm:cxn modelId="{6DF8B92B-72F0-4939-B40B-D6542E4D42B3}" type="presParOf" srcId="{B8F39302-B0EB-456B-8A0E-83872FFCFCC2}" destId="{91D42AAC-D8A0-491B-B873-9270B8282555}" srcOrd="3" destOrd="0" presId="urn:microsoft.com/office/officeart/2005/8/layout/balance1"/>
    <dgm:cxn modelId="{983B5C41-2A69-4AB0-BDB4-5541E7E9940D}" type="presParOf" srcId="{B8F39302-B0EB-456B-8A0E-83872FFCFCC2}" destId="{35EDC528-B6CB-41E7-A0F1-E0816C71D283}" srcOrd="4" destOrd="0" presId="urn:microsoft.com/office/officeart/2005/8/layout/balance1"/>
    <dgm:cxn modelId="{B8F5FFF6-93BF-443E-A10B-04C8157D658A}" type="presParOf" srcId="{B8F39302-B0EB-456B-8A0E-83872FFCFCC2}" destId="{256A19C8-0BCB-4F86-8405-3623473D07E3}" srcOrd="5" destOrd="0" presId="urn:microsoft.com/office/officeart/2005/8/layout/balance1"/>
    <dgm:cxn modelId="{4C8C5831-F834-4C25-90B4-6647DC3EBD31}" type="presParOf" srcId="{B8F39302-B0EB-456B-8A0E-83872FFCFCC2}" destId="{D099B6A6-DFC4-40EE-8BE0-6688EECE3479}" srcOrd="6" destOrd="0" presId="urn:microsoft.com/office/officeart/2005/8/layout/balance1"/>
    <dgm:cxn modelId="{1D01ECF2-9B39-4811-B741-C3C6D7194BEA}" type="presParOf" srcId="{B8F39302-B0EB-456B-8A0E-83872FFCFCC2}" destId="{A5F0EB45-A18D-4520-8B29-28B73C221786}" srcOrd="7" destOrd="0" presId="urn:microsoft.com/office/officeart/2005/8/layout/balance1"/>
    <dgm:cxn modelId="{236A2EC3-CC45-4413-B504-DD05F73E4771}" type="presParOf" srcId="{B8F39302-B0EB-456B-8A0E-83872FFCFCC2}" destId="{591524E3-F48B-4AD5-BD2C-37D5815E25DA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4306C-2529-4224-9B3A-95A05AFF6D0E}">
      <dsp:nvSpPr>
        <dsp:cNvPr id="0" name=""/>
        <dsp:cNvSpPr/>
      </dsp:nvSpPr>
      <dsp:spPr>
        <a:xfrm>
          <a:off x="3390272" y="50943"/>
          <a:ext cx="5110849" cy="117641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Навыки ребенка</a:t>
          </a:r>
        </a:p>
      </dsp:txBody>
      <dsp:txXfrm>
        <a:off x="3424728" y="85399"/>
        <a:ext cx="5041937" cy="1107503"/>
      </dsp:txXfrm>
    </dsp:sp>
    <dsp:sp modelId="{B0B485F5-2A41-42BB-84E1-5A6DB53F786C}">
      <dsp:nvSpPr>
        <dsp:cNvPr id="0" name=""/>
        <dsp:cNvSpPr/>
      </dsp:nvSpPr>
      <dsp:spPr>
        <a:xfrm>
          <a:off x="0" y="50943"/>
          <a:ext cx="3776201" cy="9305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Окружающая среда</a:t>
          </a:r>
        </a:p>
      </dsp:txBody>
      <dsp:txXfrm>
        <a:off x="27254" y="78197"/>
        <a:ext cx="3721693" cy="876013"/>
      </dsp:txXfrm>
    </dsp:sp>
    <dsp:sp modelId="{F6C871DA-2E6F-49F6-8F8B-7CDFF7A7633C}">
      <dsp:nvSpPr>
        <dsp:cNvPr id="0" name=""/>
        <dsp:cNvSpPr/>
      </dsp:nvSpPr>
      <dsp:spPr>
        <a:xfrm>
          <a:off x="3856705" y="5023416"/>
          <a:ext cx="882311" cy="882311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7F3AA9-A569-462E-9D0C-859552EF310F}">
      <dsp:nvSpPr>
        <dsp:cNvPr id="0" name=""/>
        <dsp:cNvSpPr/>
      </dsp:nvSpPr>
      <dsp:spPr>
        <a:xfrm>
          <a:off x="1531761" y="4878169"/>
          <a:ext cx="5293869" cy="3576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D42AAC-D8A0-491B-B873-9270B8282555}">
      <dsp:nvSpPr>
        <dsp:cNvPr id="0" name=""/>
        <dsp:cNvSpPr/>
      </dsp:nvSpPr>
      <dsp:spPr>
        <a:xfrm>
          <a:off x="348470" y="3363311"/>
          <a:ext cx="3284613" cy="1112681"/>
        </a:xfrm>
        <a:prstGeom prst="roundRect">
          <a:avLst/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Структурированное пространство и время</a:t>
          </a:r>
        </a:p>
      </dsp:txBody>
      <dsp:txXfrm>
        <a:off x="402787" y="3417628"/>
        <a:ext cx="3175979" cy="1004047"/>
      </dsp:txXfrm>
    </dsp:sp>
    <dsp:sp modelId="{35EDC528-B6CB-41E7-A0F1-E0816C71D283}">
      <dsp:nvSpPr>
        <dsp:cNvPr id="0" name=""/>
        <dsp:cNvSpPr/>
      </dsp:nvSpPr>
      <dsp:spPr>
        <a:xfrm>
          <a:off x="60430" y="1131057"/>
          <a:ext cx="3578676" cy="13344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Двигательная активность, сенсорная интеграция</a:t>
          </a:r>
        </a:p>
      </dsp:txBody>
      <dsp:txXfrm>
        <a:off x="125571" y="1196198"/>
        <a:ext cx="3448394" cy="1204138"/>
      </dsp:txXfrm>
    </dsp:sp>
    <dsp:sp modelId="{256A19C8-0BCB-4F86-8405-3623473D07E3}">
      <dsp:nvSpPr>
        <dsp:cNvPr id="0" name=""/>
        <dsp:cNvSpPr/>
      </dsp:nvSpPr>
      <dsp:spPr>
        <a:xfrm>
          <a:off x="204445" y="2427202"/>
          <a:ext cx="3354852" cy="988188"/>
        </a:xfrm>
        <a:prstGeom prst="roundRect">
          <a:avLst/>
        </a:prstGeom>
        <a:gradFill rotWithShape="0">
          <a:gsLst>
            <a:gs pos="0">
              <a:srgbClr val="00B0F0"/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Зрительная поддержка, расписания</a:t>
          </a:r>
        </a:p>
      </dsp:txBody>
      <dsp:txXfrm>
        <a:off x="252684" y="2475441"/>
        <a:ext cx="3258374" cy="891710"/>
      </dsp:txXfrm>
    </dsp:sp>
    <dsp:sp modelId="{D099B6A6-DFC4-40EE-8BE0-6688EECE3479}">
      <dsp:nvSpPr>
        <dsp:cNvPr id="0" name=""/>
        <dsp:cNvSpPr/>
      </dsp:nvSpPr>
      <dsp:spPr>
        <a:xfrm>
          <a:off x="4551369" y="4011385"/>
          <a:ext cx="3767879" cy="645979"/>
        </a:xfrm>
        <a:prstGeom prst="roundRect">
          <a:avLst/>
        </a:prstGeom>
        <a:gradFill rotWithShape="0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Поведение</a:t>
          </a:r>
        </a:p>
      </dsp:txBody>
      <dsp:txXfrm>
        <a:off x="4582903" y="4042919"/>
        <a:ext cx="3704811" cy="582911"/>
      </dsp:txXfrm>
    </dsp:sp>
    <dsp:sp modelId="{A5F0EB45-A18D-4520-8B29-28B73C221786}">
      <dsp:nvSpPr>
        <dsp:cNvPr id="0" name=""/>
        <dsp:cNvSpPr/>
      </dsp:nvSpPr>
      <dsp:spPr>
        <a:xfrm>
          <a:off x="4812961" y="3003266"/>
          <a:ext cx="3453318" cy="904845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Навыки коммуникации</a:t>
          </a:r>
        </a:p>
      </dsp:txBody>
      <dsp:txXfrm>
        <a:off x="4857132" y="3047437"/>
        <a:ext cx="3364976" cy="816503"/>
      </dsp:txXfrm>
    </dsp:sp>
    <dsp:sp modelId="{591524E3-F48B-4AD5-BD2C-37D5815E25DA}">
      <dsp:nvSpPr>
        <dsp:cNvPr id="0" name=""/>
        <dsp:cNvSpPr/>
      </dsp:nvSpPr>
      <dsp:spPr>
        <a:xfrm>
          <a:off x="5100989" y="1275073"/>
          <a:ext cx="2961454" cy="98818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Академические навыки</a:t>
          </a:r>
        </a:p>
      </dsp:txBody>
      <dsp:txXfrm>
        <a:off x="5149228" y="1323312"/>
        <a:ext cx="2864976" cy="891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B9F5E-0A70-4CD0-9409-7063B6C4CD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56724-AD03-4610-BDCE-06B2AC1F4C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00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1B6730-B52E-4E97-912B-88D94AC5CF9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8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8C4CD-8DEE-4FD3-91BD-634004E8CCA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8C4CD-8DEE-4FD3-91BD-634004E8CCA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14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55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713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layou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23628"/>
            <a:ext cx="9144000" cy="68343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414" y="561903"/>
            <a:ext cx="4128073" cy="3460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413" y="756286"/>
            <a:ext cx="3980150" cy="1717393"/>
          </a:xfr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square" lIns="252000" rIns="252000" rtlCol="0" anchor="t">
            <a:spAutoFit/>
          </a:bodyPr>
          <a:lstStyle>
            <a:lvl1pPr>
              <a:defRPr lang="en-US" b="1" dirty="0">
                <a:ea typeface="+mn-ea"/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2943" y="6069431"/>
            <a:ext cx="1323504" cy="58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46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/>
          <p:cNvSpPr>
            <a:spLocks noGrp="1"/>
          </p:cNvSpPr>
          <p:nvPr>
            <p:ph type="media" sz="quarter" idx="12" hasCustomPrompt="1"/>
          </p:nvPr>
        </p:nvSpPr>
        <p:spPr>
          <a:xfrm>
            <a:off x="-27947" y="-526535"/>
            <a:ext cx="9210675" cy="598626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414" y="561903"/>
            <a:ext cx="4128073" cy="346001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4989" y="5505778"/>
            <a:ext cx="7054410" cy="1175706"/>
          </a:xfr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252000" tIns="45720" rIns="252000" bIns="45720" rtlCol="0" anchor="t">
            <a:spAutoFit/>
          </a:bodyPr>
          <a:lstStyle>
            <a:lvl1pPr>
              <a:defRPr lang="en-US" b="1" dirty="0">
                <a:ea typeface="+mn-ea"/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07252" y="6216640"/>
            <a:ext cx="1082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uk-UA" sz="1200" smtClean="0">
                <a:solidFill>
                  <a:schemeClr val="bg1">
                    <a:lumMod val="6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55B59471-CF7E-204D-A28A-D6A4D093AA6B}" type="slidenum">
              <a:rPr lang="uk-UA" smtClean="0"/>
              <a:pPr/>
              <a:t>‹#›</a:t>
            </a:fld>
            <a:endParaRPr lang="uk-UA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2943" y="6069431"/>
            <a:ext cx="1323504" cy="58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0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2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60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1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2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60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9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88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F640D-5C45-4168-9F25-96516F24186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1D8C2-E1E5-439E-8B3A-2A4C79035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37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#XA00LUO2M6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7630616" cy="1944215"/>
          </a:xfrm>
        </p:spPr>
        <p:txBody>
          <a:bodyPr>
            <a:normAutofit/>
          </a:bodyPr>
          <a:lstStyle/>
          <a:p>
            <a:r>
              <a:rPr lang="ru-RU" sz="3600" b="1" i="1" dirty="0"/>
              <a:t>Организация УВП для  детей с РАС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i="1" dirty="0">
                <a:solidFill>
                  <a:schemeClr val="tx1"/>
                </a:solidFill>
              </a:rPr>
              <a:t>Иванова Л</a:t>
            </a:r>
            <a:r>
              <a:rPr lang="ru-RU" sz="2400" b="1" i="1">
                <a:solidFill>
                  <a:schemeClr val="tx1"/>
                </a:solidFill>
              </a:rPr>
              <a:t>.Л  </a:t>
            </a:r>
            <a:r>
              <a:rPr lang="ru-RU" sz="2400" b="1" i="1" dirty="0">
                <a:solidFill>
                  <a:schemeClr val="tx1"/>
                </a:solidFill>
              </a:rPr>
              <a:t>«Центр </a:t>
            </a:r>
            <a:r>
              <a:rPr lang="ru-RU" sz="2400" b="1" i="1" dirty="0" err="1">
                <a:solidFill>
                  <a:schemeClr val="tx1"/>
                </a:solidFill>
              </a:rPr>
              <a:t>РиМ</a:t>
            </a:r>
            <a:r>
              <a:rPr lang="ru-RU" sz="2400" b="1" i="1" dirty="0">
                <a:solidFill>
                  <a:schemeClr val="tx1"/>
                </a:solidFill>
              </a:rPr>
              <a:t>» Калининского района  Санкт-Петербурга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3671573" cy="275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261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Алгоритм действий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/>
              </a:rPr>
              <a:t>Анализ заключения ЦПМПК, ТПМПК, специальных образовательных условий</a:t>
            </a:r>
          </a:p>
          <a:p>
            <a:r>
              <a:rPr lang="ru-RU" sz="2000" dirty="0">
                <a:latin typeface="Arial"/>
              </a:rPr>
              <a:t>Изучение нормативных актов</a:t>
            </a:r>
          </a:p>
          <a:p>
            <a:r>
              <a:rPr lang="ru-RU" sz="2000" dirty="0">
                <a:latin typeface="Arial"/>
              </a:rPr>
              <a:t>Планирование АООП или АОП и коррекционной программы сопровождения</a:t>
            </a:r>
          </a:p>
          <a:p>
            <a:r>
              <a:rPr lang="ru-RU" sz="2000" dirty="0">
                <a:latin typeface="Arial"/>
              </a:rPr>
              <a:t>Обеспечение специальных образовательных условий</a:t>
            </a:r>
            <a:r>
              <a:rPr lang="ru-RU" sz="2000" dirty="0"/>
              <a:t>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создание команды по разработке и реализации СИПР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выбор технологий обучения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организация пространства, времени, видов деятельности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выбор коммуникации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работа с поведением ребенка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</a:rPr>
              <a:t>Залог успеха- совместная работа с родителями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81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Как учить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412776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Выбор и использование того или иного подхода зависит от особенностей развития обучающихся и образовательных задач, сформулированных в СИПР</a:t>
            </a:r>
            <a:r>
              <a:rPr lang="ru-RU" sz="2800" b="1" i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3160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409046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          </a:t>
            </a:r>
            <a:br>
              <a:rPr lang="ru-RU" sz="3200" b="1" i="1" dirty="0">
                <a:solidFill>
                  <a:srgbClr val="C00000"/>
                </a:solidFill>
              </a:rPr>
            </a:br>
            <a:br>
              <a:rPr lang="ru-RU" sz="3200" b="1" i="1" dirty="0">
                <a:solidFill>
                  <a:srgbClr val="C00000"/>
                </a:solidFill>
              </a:rPr>
            </a:br>
            <a:r>
              <a:rPr lang="ru-RU" sz="3600" b="1" i="1" dirty="0">
                <a:solidFill>
                  <a:srgbClr val="C00000"/>
                </a:solidFill>
              </a:rPr>
              <a:t>Какие программы мы считаем               результативными.</a:t>
            </a:r>
            <a:br>
              <a:rPr lang="ru-RU" sz="3600" b="1" i="1" dirty="0">
                <a:solidFill>
                  <a:srgbClr val="C00000"/>
                </a:solidFill>
              </a:rPr>
            </a:br>
            <a:br>
              <a:rPr lang="ru-RU" sz="3600" b="1" i="1" dirty="0">
                <a:solidFill>
                  <a:srgbClr val="C00000"/>
                </a:solidFill>
              </a:rPr>
            </a:br>
            <a:r>
              <a:rPr lang="ru-RU" sz="2700" b="1" i="1" dirty="0"/>
              <a:t>направлены на развитие социальной коммуникации</a:t>
            </a:r>
            <a:br>
              <a:rPr lang="ru-RU" sz="2700" b="1" i="1" dirty="0"/>
            </a:br>
            <a:r>
              <a:rPr lang="ru-RU" sz="2700" b="1" i="1" dirty="0"/>
              <a:t> и взаимодействия</a:t>
            </a:r>
            <a:br>
              <a:rPr lang="ru-RU" sz="2700" b="1" i="1" dirty="0"/>
            </a:br>
            <a:br>
              <a:rPr lang="ru-RU" sz="2700" b="1" i="1" dirty="0"/>
            </a:br>
            <a:r>
              <a:rPr lang="ru-RU" sz="2700" b="1" i="1" dirty="0"/>
              <a:t>основаны на прикладном анализе поведения</a:t>
            </a:r>
            <a:br>
              <a:rPr lang="ru-RU" sz="2700" b="1" i="1" dirty="0"/>
            </a:br>
            <a:br>
              <a:rPr lang="ru-RU" sz="2700" b="1" i="1" dirty="0"/>
            </a:br>
            <a:r>
              <a:rPr lang="ru-RU" sz="2700" b="1" i="1" dirty="0"/>
              <a:t>применяются в естественной среде</a:t>
            </a:r>
            <a:br>
              <a:rPr lang="ru-RU" sz="2700" b="1" i="1" dirty="0"/>
            </a:br>
            <a:br>
              <a:rPr lang="ru-RU" sz="2700" b="1" i="1" dirty="0"/>
            </a:br>
            <a:r>
              <a:rPr lang="ru-RU" sz="2700" b="1" i="1" dirty="0"/>
              <a:t>используют позитивное подкрепление</a:t>
            </a:r>
            <a:br>
              <a:rPr lang="ru-RU" sz="2700" b="1" i="1" dirty="0"/>
            </a:br>
            <a:endParaRPr lang="ru-RU" sz="2700" b="1" i="1" dirty="0"/>
          </a:p>
        </p:txBody>
      </p:sp>
    </p:spTree>
    <p:extLst>
      <p:ext uri="{BB962C8B-B14F-4D97-AF65-F5344CB8AC3E}">
        <p14:creationId xmlns:p14="http://schemas.microsoft.com/office/powerpoint/2010/main" val="1274448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21529" y="260648"/>
            <a:ext cx="8229600" cy="65341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i="1" dirty="0">
                <a:solidFill>
                  <a:srgbClr val="C00000"/>
                </a:solidFill>
              </a:rPr>
              <a:t>Над чем  работаем. Меняем окружение и ребенка</a:t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/>
          </p:nvPr>
        </p:nvGraphicFramePr>
        <p:xfrm>
          <a:off x="479119" y="785771"/>
          <a:ext cx="8501122" cy="5929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5580112" y="2996952"/>
            <a:ext cx="2668632" cy="887293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  <a:alpha val="99000"/>
                </a:schemeClr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 академические навыки</a:t>
            </a:r>
          </a:p>
        </p:txBody>
      </p:sp>
    </p:spTree>
    <p:extLst>
      <p:ext uri="{BB962C8B-B14F-4D97-AF65-F5344CB8AC3E}">
        <p14:creationId xmlns:p14="http://schemas.microsoft.com/office/powerpoint/2010/main" val="501470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Используем отечественные и адаптированные зарубежные методики и программы.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12270"/>
            <a:ext cx="79928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программа TEACCH лечение и обучение детей с аутизмом и другими сходными нарушениями коммуникации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Э</a:t>
            </a:r>
            <a:r>
              <a:rPr lang="en-US" sz="2000" dirty="0"/>
              <a:t>. </a:t>
            </a:r>
            <a:r>
              <a:rPr lang="ru-RU" sz="2000" dirty="0" err="1"/>
              <a:t>Шоплер</a:t>
            </a:r>
            <a:r>
              <a:rPr lang="en-US" sz="2000" dirty="0"/>
              <a:t>, </a:t>
            </a:r>
            <a:r>
              <a:rPr lang="ru-RU" sz="2000" dirty="0"/>
              <a:t>Г</a:t>
            </a:r>
            <a:r>
              <a:rPr lang="en-US" sz="2000" dirty="0"/>
              <a:t>. </a:t>
            </a:r>
            <a:r>
              <a:rPr lang="ru-RU" sz="2000" dirty="0" err="1"/>
              <a:t>Мессибов</a:t>
            </a:r>
            <a:r>
              <a:rPr lang="en-US" sz="2000" dirty="0"/>
              <a:t> (Treatment and Education of Autistic and </a:t>
            </a:r>
            <a:endParaRPr lang="ru-RU" sz="2000" dirty="0"/>
          </a:p>
          <a:p>
            <a:r>
              <a:rPr lang="en-US" sz="2000" dirty="0"/>
              <a:t>related Communication handicapped Children);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 </a:t>
            </a:r>
            <a:r>
              <a:rPr lang="ru-RU" sz="2000" dirty="0"/>
              <a:t>программа</a:t>
            </a:r>
            <a:r>
              <a:rPr lang="en-US" sz="2000" dirty="0"/>
              <a:t> ABA </a:t>
            </a:r>
            <a:r>
              <a:rPr lang="ru-RU" sz="2000" dirty="0"/>
              <a:t>метод прикладного анализа поведения (</a:t>
            </a:r>
            <a:r>
              <a:rPr lang="ru-RU" sz="2000" dirty="0" err="1"/>
              <a:t>Applied</a:t>
            </a:r>
            <a:r>
              <a:rPr lang="ru-RU" sz="2000" dirty="0"/>
              <a:t> </a:t>
            </a:r>
            <a:r>
              <a:rPr lang="ru-RU" sz="2000" dirty="0" err="1"/>
              <a:t>Behavior</a:t>
            </a:r>
            <a:r>
              <a:rPr lang="en-US" sz="2000" dirty="0"/>
              <a:t>al</a:t>
            </a:r>
            <a:r>
              <a:rPr lang="ru-RU" sz="2000" dirty="0"/>
              <a:t> </a:t>
            </a:r>
            <a:r>
              <a:rPr lang="en-US" sz="2000" dirty="0" err="1"/>
              <a:t>Analys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методы альтернативной (дополнительной) коммуникации;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методы сенсорной интеграции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программа </a:t>
            </a:r>
            <a:r>
              <a:rPr lang="en-US" sz="2000" dirty="0"/>
              <a:t>ASSERT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эмоционально - уровневый подход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В.В. Лебединский, К.С. Лебединская, О.С. Никольская, Е.Р. </a:t>
            </a:r>
            <a:r>
              <a:rPr lang="ru-RU" sz="2000" dirty="0" err="1"/>
              <a:t>Баенская</a:t>
            </a:r>
            <a:r>
              <a:rPr lang="ru-RU" sz="2000" dirty="0"/>
              <a:t> и др., методы </a:t>
            </a:r>
            <a:r>
              <a:rPr lang="ru-RU" sz="2000" dirty="0" err="1"/>
              <a:t>игрокоррекции</a:t>
            </a:r>
            <a:r>
              <a:rPr lang="ru-RU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Л.Б. </a:t>
            </a:r>
            <a:r>
              <a:rPr lang="ru-RU" sz="2000" dirty="0" err="1"/>
              <a:t>Баряева</a:t>
            </a:r>
            <a:r>
              <a:rPr lang="ru-RU" sz="2000" dirty="0"/>
              <a:t>, И.Г. Вечканова и др., </a:t>
            </a:r>
          </a:p>
        </p:txBody>
      </p:sp>
    </p:spTree>
    <p:extLst>
      <p:ext uri="{BB962C8B-B14F-4D97-AF65-F5344CB8AC3E}">
        <p14:creationId xmlns:p14="http://schemas.microsoft.com/office/powerpoint/2010/main" val="68171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9144000" cy="6857999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" y="641267"/>
            <a:ext cx="4158466" cy="40934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Изменение окружения </a:t>
            </a:r>
            <a:r>
              <a:rPr lang="ru-RU" dirty="0">
                <a:solidFill>
                  <a:srgbClr val="FF0000"/>
                </a:solidFill>
              </a:rPr>
              <a:t>+ </a:t>
            </a:r>
            <a:r>
              <a:rPr lang="ru-RU" sz="3600" dirty="0">
                <a:solidFill>
                  <a:srgbClr val="FF0000"/>
                </a:solidFill>
              </a:rPr>
              <a:t>изменение самого ребенка +комплексный подход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= успех</a:t>
            </a:r>
          </a:p>
        </p:txBody>
      </p:sp>
    </p:spTree>
    <p:extLst>
      <p:ext uri="{BB962C8B-B14F-4D97-AF65-F5344CB8AC3E}">
        <p14:creationId xmlns:p14="http://schemas.microsoft.com/office/powerpoint/2010/main" val="846928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138398"/>
              </p:ext>
            </p:extLst>
          </p:nvPr>
        </p:nvGraphicFramePr>
        <p:xfrm>
          <a:off x="611560" y="980728"/>
          <a:ext cx="8136901" cy="49682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8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3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7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Показатели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/>
                        <a:t>% учащихся  с положительной динамикой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Май 2019-2020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Май 2020-2021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детей, использующих зрительное расписание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032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Количество детей, использующих</a:t>
                      </a:r>
                      <a:r>
                        <a:rPr lang="ru-RU" baseline="0" dirty="0"/>
                        <a:t> средства 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3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Количество детей, снизивших</a:t>
                      </a:r>
                      <a:r>
                        <a:rPr lang="ru-RU" baseline="0" dirty="0"/>
                        <a:t> проявления негативного поведения 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Учебная деятельность (пред академические</a:t>
                      </a:r>
                      <a:r>
                        <a:rPr lang="ru-RU" baseline="0" dirty="0"/>
                        <a:t> и академические навыки)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Развитие основных психических процессов (когнитивных функций)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307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400049"/>
            <a:ext cx="7989889" cy="1301117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Рекомендации для эффективного обучения социальным навыкам </a:t>
            </a:r>
            <a:endParaRPr lang="en-US" sz="3200" b="1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701166"/>
            <a:ext cx="7989889" cy="502881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Тщательно проводите диагностику и работайте над программой.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Помните о важности отношений сотрудничества, важности положительного эмоционального фона в течение всего занятия.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Для того, чтобы обучение было эффективным и успешным, все окружающие должны действовать как единая  команда.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Тщательно подбирайте поощрение, меняйте его чаще, поощряйте даже за минимальные действия.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Проводите обучающие блоки длиной не более 7-10 минут. Обязательно фиксируйте результаты.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Работайте над совместным вниманием</a:t>
            </a:r>
          </a:p>
          <a:p>
            <a:r>
              <a:rPr lang="ru-RU" b="1" dirty="0">
                <a:solidFill>
                  <a:srgbClr val="002060"/>
                </a:solidFill>
              </a:rPr>
              <a:t>Создавайте ситуацию успеха. Подбирайте задания от  уже усвоенного к новому от простого к сложному.</a:t>
            </a:r>
          </a:p>
          <a:p>
            <a:pPr marL="0" indent="0">
              <a:buNone/>
            </a:pP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07252" y="6216640"/>
            <a:ext cx="1082147" cy="365125"/>
          </a:xfrm>
          <a:prstGeom prst="rect">
            <a:avLst/>
          </a:prstGeom>
        </p:spPr>
        <p:txBody>
          <a:bodyPr/>
          <a:lstStyle/>
          <a:p>
            <a:fld id="{55B59471-CF7E-204D-A28A-D6A4D093AA6B}" type="slidenum">
              <a:rPr>
                <a:solidFill>
                  <a:prstClr val="white">
                    <a:lumMod val="65000"/>
                  </a:prstClr>
                </a:solidFill>
              </a:rPr>
              <a:pPr/>
              <a:t>17</a:t>
            </a:fld>
            <a:endParaRPr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2924" y="4305049"/>
            <a:ext cx="75241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>
              <a:solidFill>
                <a:srgbClr val="0B3066"/>
              </a:solidFill>
              <a:latin typeface="Pribambas"/>
              <a:cs typeface="Pribambas"/>
            </a:endParaRPr>
          </a:p>
        </p:txBody>
      </p:sp>
    </p:spTree>
    <p:extLst>
      <p:ext uri="{BB962C8B-B14F-4D97-AF65-F5344CB8AC3E}">
        <p14:creationId xmlns:p14="http://schemas.microsoft.com/office/powerpoint/2010/main" val="284141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36904" cy="576064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НОРМАТИВНО-ПРАВОВАЯ ДОКУМЕНТАЦИЯ ПО ОРГАНИЗАЦИИ </a:t>
            </a:r>
            <a:br>
              <a:rPr lang="ru-RU" sz="2800" b="1" i="1" dirty="0">
                <a:solidFill>
                  <a:srgbClr val="C00000"/>
                </a:solidFill>
              </a:rPr>
            </a:br>
            <a:r>
              <a:rPr lang="ru-RU" sz="2800" b="1" i="1" dirty="0">
                <a:solidFill>
                  <a:srgbClr val="C00000"/>
                </a:solidFill>
              </a:rPr>
              <a:t>ОБРАЗОВАТЕЛЬНОГО ПРОЦЕССА И РАЗРАБОТКЕ СИПР</a:t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060848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Закон РФ « Об образовании» (273-ФЗ) в последней действующей редакции от 12 мая 2019 года.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Федеральный государственный образовательный стандарт начального общего образования для детей с ограниченными возможностями здоровья (ФГОС НОО для детей с ОВЗ)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Санитарно-эпидемиологические требования к условиям и организации обучения в общеобразовательных учреждениях</a:t>
            </a:r>
          </a:p>
          <a:p>
            <a:r>
              <a:rPr lang="ru-RU" dirty="0"/>
              <a:t>ПРИКАЗ от 28 августа 2020 года № 442</a:t>
            </a:r>
          </a:p>
          <a:p>
            <a:r>
              <a:rPr lang="ru-RU" dirty="0"/>
              <a:t>Об утверждении </a:t>
            </a:r>
            <a:r>
              <a:rPr lang="ru-RU" u="sng" dirty="0">
                <a:hlinkClick r:id="rId2" action="ppaction://hlinkfile"/>
              </a:rPr>
              <a:t>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b="1" dirty="0"/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132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19256" cy="148878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НОРМАТИВНО-ПРАВОВАЯ ДОКУМЕНТАЦИЯ ПО ОРГАНИЗАЦИИ </a:t>
            </a:r>
            <a:br>
              <a:rPr lang="ru-RU" sz="3200" b="1" i="1" dirty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ОБРАЗОВАТЕЛЬНОГО ПРОЦЕССА И РАЗРАБОТКЕ СИПР</a:t>
            </a:r>
            <a:br>
              <a:rPr lang="ru-RU" sz="2200" b="1" i="1" dirty="0">
                <a:solidFill>
                  <a:srgbClr val="C00000"/>
                </a:solidFill>
              </a:rPr>
            </a:br>
            <a:endParaRPr lang="ru-RU" sz="22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492896"/>
            <a:ext cx="6696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Образовательная организация вправе создавать локальные акты, отражающие специфику обучения, воспитания и реализации сопровождения детей с ОВЗ, а также разрабатывать новые, связанные с введением и реализацией ФГОС . ФЗ </a:t>
            </a:r>
            <a:r>
              <a:rPr lang="ru-RU" sz="2400" b="1" dirty="0" err="1">
                <a:solidFill>
                  <a:srgbClr val="002060"/>
                </a:solidFill>
              </a:rPr>
              <a:t>No</a:t>
            </a:r>
            <a:r>
              <a:rPr lang="ru-RU" sz="2400" b="1" dirty="0">
                <a:solidFill>
                  <a:srgbClr val="002060"/>
                </a:solidFill>
              </a:rPr>
              <a:t> 273, ст. 30,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Локальные акты организации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1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 </a:t>
            </a:r>
            <a:r>
              <a:rPr lang="ru-RU" b="1" i="1" dirty="0"/>
              <a:t>Положение «Об организации обучения детей с ОВЗ» которое включает в себя следующие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разделы: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 приеме, переводе и отчислении обучающихся с ОВЗ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 промежуточной аттестации обучающихся с ОВЗ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 текущем контроле обучающихся с ОВЗ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индивидуальном учебном плане обучающихся с ОВЗ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организации образования обучающихся с ОВЗ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обучении обучающихся с ОВЗ на дому, в том числе с использованием дистанционных образовательных технологий.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утверждении адаптированной (</a:t>
            </a:r>
            <a:r>
              <a:rPr lang="ru-RU" b="1" dirty="0" err="1"/>
              <a:t>ых</a:t>
            </a:r>
            <a:r>
              <a:rPr lang="ru-RU" b="1" dirty="0"/>
              <a:t>) основной общеобразовательной(</a:t>
            </a:r>
            <a:r>
              <a:rPr lang="ru-RU" b="1" dirty="0" err="1"/>
              <a:t>ых</a:t>
            </a:r>
            <a:r>
              <a:rPr lang="ru-RU" b="1" dirty="0"/>
              <a:t>) программ;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утверждении программ внеурочной деятельности;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/>
              <a:t>об утверждении списка учебников и учебных пособий, используемых в образовательном процессе, перечень УМК; </a:t>
            </a:r>
          </a:p>
          <a:p>
            <a:r>
              <a:rPr lang="ru-RU" b="1" i="1" dirty="0"/>
              <a:t>Положение о порядке разработки и реализации СИПР</a:t>
            </a:r>
          </a:p>
          <a:p>
            <a:r>
              <a:rPr lang="ru-RU" b="1" i="1" dirty="0"/>
              <a:t>Положение о рабочих программах отдельных учебных предметов, коррекционных курсах,</a:t>
            </a:r>
          </a:p>
          <a:p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235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Когда мы думаем, что у ребенка РАС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7700" y="765175"/>
            <a:ext cx="8496300" cy="6477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400" b="1" dirty="0"/>
              <a:t>В соответствии с Международной классификацией болезней , принятой в нашей стране, аутизм отнесен к группе расстройств, характеризуемой качественными аномалиями в социальном взаимодействии и общении и ограниченным, стереотипным, повторяющимся набором интересов и деятельности.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1800" b="1" dirty="0"/>
          </a:p>
        </p:txBody>
      </p:sp>
      <p:sp>
        <p:nvSpPr>
          <p:cNvPr id="5124" name="Text Box 31"/>
          <p:cNvSpPr txBox="1">
            <a:spLocks noChangeArrowheads="1"/>
          </p:cNvSpPr>
          <p:nvPr/>
        </p:nvSpPr>
        <p:spPr bwMode="auto">
          <a:xfrm>
            <a:off x="395288" y="2492375"/>
            <a:ext cx="8208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graphicFrame>
        <p:nvGraphicFramePr>
          <p:cNvPr id="3137" name="Group 6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038230"/>
              </p:ext>
            </p:extLst>
          </p:nvPr>
        </p:nvGraphicFramePr>
        <p:xfrm>
          <a:off x="457200" y="1600200"/>
          <a:ext cx="8366125" cy="3162300"/>
        </p:xfrm>
        <a:graphic>
          <a:graphicData uri="http://schemas.openxmlformats.org/drawingml/2006/table">
            <a:tbl>
              <a:tblPr/>
              <a:tblGrid>
                <a:gridCol w="1235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7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Первичные характеристики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Вторичные характеристики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Триада нарушений (Винг)МКБ-10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 социального взаимодействия.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 социальной коммуникации.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 воображения.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(как следствие этих нарушений) жесткая модель поведения; повторяющиеся, стереотипные движения и действия.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 языкового развития. 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Аномалии при использовании зрения и отсутствие контакта "глаза в глаза". 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Проблемы имитации и нарушения моторики. 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Необычная реакция на сенсорные стимулы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Аномалии в развитии физических функций. 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Особые умения в определенных областях.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89333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Какие особенности могут быть у детей с расстройствами аутистического спектра </a:t>
            </a:r>
            <a:br>
              <a:rPr lang="ru-RU" sz="3200" b="1" i="1" dirty="0">
                <a:solidFill>
                  <a:srgbClr val="FF000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788207"/>
              </p:ext>
            </p:extLst>
          </p:nvPr>
        </p:nvGraphicFramePr>
        <p:xfrm>
          <a:off x="457200" y="1600200"/>
          <a:ext cx="8229600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Слабые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Не смотрит в глаза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Учатся рано читать и читают много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Не инициирует общение и не использует коммуникацию (вербальную и не вербальную)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Увлекаются каким –то предметом (история, география)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Имеет</a:t>
                      </a:r>
                      <a:r>
                        <a:rPr lang="ru-RU" baseline="0" dirty="0"/>
                        <a:t> нарушение сенсорной сферы (боится громких звуков, прикосновений)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Зрительное восприятие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Предпочитает одиночество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Интерес к деталям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Испытывает трудности в выражении потребностей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Большой объем механической памяти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Отсутствие чувства опасности и пониженное чувство боли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Могут успокаивать</a:t>
                      </a:r>
                      <a:r>
                        <a:rPr lang="ru-RU" baseline="0" dirty="0"/>
                        <a:t> себя при помощи стимуляций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Демонстрация странного поведения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Как организовать учебный процесс.</a:t>
            </a:r>
            <a:br>
              <a:rPr lang="ru-RU" sz="3600" b="1" i="1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 первую очередь смотрим на заключение комиссии (СИПР, тьютор)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681958" cy="313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018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619672" y="360156"/>
            <a:ext cx="7200800" cy="18002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/>
              </a:rPr>
              <a:t>ОСНОВАНИЕМ ДЛЯ СОЗДАНИЯ СПЕЦИАЛЬНЫХ УСЛОВИЙ ОБУЧЕНИЯ И ВОСПИТАНИЯ ЯВЛЯЕТСЯ ЗАКЛЮЧЕНИЕ  ПСИХОЛОГО-МЕДИКО-ПЕДАГОГИЧЕСКОЙКОМИССИИ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/>
              </a:rPr>
              <a:t>( ПМПК</a:t>
            </a:r>
            <a:r>
              <a:rPr lang="ru-RU" dirty="0">
                <a:solidFill>
                  <a:schemeClr val="tx1"/>
                </a:solidFill>
                <a:latin typeface="Arial"/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554" y="2636912"/>
            <a:ext cx="2990131" cy="37294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420888"/>
            <a:ext cx="482453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ПРОХОЖДЕНИЕ ПМПК И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ЗАКЛЮЧЕНИЯ В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ОБРАЗОВАТЕЛЬНУЮ ОРГАНИЗАЦИЮ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ЯВЛЯЕТСЯ ПРАВОМ, А НЕ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ОБЯЗАННОСТЬЮ РОДИТЕЛЕЙ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(ЗАКОННЫХ ПРЕДСТАВИТЕЛЕЙ).</a:t>
            </a:r>
          </a:p>
          <a:p>
            <a:endParaRPr lang="ru-RU" sz="16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ОСНОВАНИЕМ ДЛЯ ОРГАНИЗАЦИИ ОБУЧЕНИЯ НА</a:t>
            </a:r>
          </a:p>
          <a:p>
            <a:pPr algn="ctr"/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ДОМУ ЯВЛЯЕТСЯ МЕДИЦИНСКОЕ ЗАКЛЮЧЕНИЕ И ЛИЧНОЕ       ЗАЯВЛЕНИЕ РОДИТЕЛЯ.</a:t>
            </a:r>
          </a:p>
          <a:p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ВЫБОР ФОРМЫ ОБУЧЕНИЯ — ПРАВО РОДИТЕЛЯ!</a:t>
            </a:r>
          </a:p>
          <a:p>
            <a:endParaRPr lang="ru-RU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386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9145016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b="1" i="1" dirty="0">
                <a:solidFill>
                  <a:srgbClr val="C00000"/>
                </a:solidFill>
                <a:latin typeface="Times New Roman"/>
              </a:rPr>
              <a:t>СПЕЦИАЛЬНЫЕ УСЛОВИЯ ДЛЯ ОБУЧАЮЩИХСЯ С ОГРАНИЧЕННЫМИ ВОЗМОЖНОСТЯМИ ЗДОРОВЬЯ: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dirty="0"/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ПРОГРАММ (АООП), (АОП) 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СИПР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КАДРОВОМУ ОБЕСПЕЧЕНИЮ И УСЛОВИЯМ КОМАНДНОГО ВЗАИМОДЕЙСТВИЯ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СТРУКТУРИРОВАНИЕ ПРОСТРАНСТВА: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ОРГАНИЗАЦИИ ПРОСТРАНСТВА И ВРЕМЕНИ</a:t>
            </a:r>
          </a:p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ОРГАНИЗАЦИИ УЧЕБНОГО МЕСТА</a:t>
            </a:r>
          </a:p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ВИДОВ ДЕЯТЕЛЬНГОСТИ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РЕЖИМА КОММУНИКАТИВНОГО ОБЩЕНИЯ</a:t>
            </a:r>
          </a:p>
          <a:p>
            <a:pPr algn="just"/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ТЕХНОЛОГИЙ; УЧЕБНЫХ ПОСОБИЙ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 ОБУЧЕНИЯ КОЛЛЕКТИВНОГО И ИНДИВИДУАЛЬНОГО ПОЛЬЗОВАНИЯ;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АССИСТЕНТА (ПОМОЩНИКА);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КОРРЕКЦИОННЫХ ЗАНЯТИЙ;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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С РОДИТЕЛЯМИ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1813371" cy="2326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15193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1101</Words>
  <Application>Microsoft Office PowerPoint</Application>
  <PresentationFormat>Экран (4:3)</PresentationFormat>
  <Paragraphs>166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Helvetica</vt:lpstr>
      <vt:lpstr>Pribambas</vt:lpstr>
      <vt:lpstr>Tahoma</vt:lpstr>
      <vt:lpstr>Times New Roman</vt:lpstr>
      <vt:lpstr>Wingdings</vt:lpstr>
      <vt:lpstr>Тема Office</vt:lpstr>
      <vt:lpstr>Организация УВП для  детей с РАС</vt:lpstr>
      <vt:lpstr>НОРМАТИВНО-ПРАВОВАЯ ДОКУМЕНТАЦИЯ ПО ОРГАНИЗАЦИИ  ОБРАЗОВАТЕЛЬНОГО ПРОЦЕССА И РАЗРАБОТКЕ СИПР </vt:lpstr>
      <vt:lpstr>НОРМАТИВНО-ПРАВОВАЯ ДОКУМЕНТАЦИЯ ПО ОРГАНИЗАЦИИ  ОБРАЗОВАТЕЛЬНОГО ПРОЦЕССА И РАЗРАБОТКЕ СИПР </vt:lpstr>
      <vt:lpstr>Локальные акты организации </vt:lpstr>
      <vt:lpstr>Когда мы думаем, что у ребенка РАС</vt:lpstr>
      <vt:lpstr>Какие особенности могут быть у детей с расстройствами аутистического спектра  </vt:lpstr>
      <vt:lpstr>Как организовать учебный процесс. </vt:lpstr>
      <vt:lpstr>Презентация PowerPoint</vt:lpstr>
      <vt:lpstr>Презентация PowerPoint</vt:lpstr>
      <vt:lpstr>Алгоритм действий</vt:lpstr>
      <vt:lpstr>Как учить</vt:lpstr>
      <vt:lpstr>            Какие программы мы считаем               результативными.  направлены на развитие социальной коммуникации  и взаимодействия  основаны на прикладном анализе поведения  применяются в естественной среде  используют позитивное подкрепление </vt:lpstr>
      <vt:lpstr>Над чем  работаем. Меняем окружение и ребенка </vt:lpstr>
      <vt:lpstr>Используем отечественные и адаптированные зарубежные методики и программы. </vt:lpstr>
      <vt:lpstr>Изменение окружения + изменение самого ребенка +комплексный подход = успех</vt:lpstr>
      <vt:lpstr>Презентация PowerPoint</vt:lpstr>
      <vt:lpstr>Рекомендации для эффективного обучения социальным навыкам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kab213</dc:creator>
  <cp:lastModifiedBy>User</cp:lastModifiedBy>
  <cp:revision>49</cp:revision>
  <dcterms:created xsi:type="dcterms:W3CDTF">2019-12-16T10:27:57Z</dcterms:created>
  <dcterms:modified xsi:type="dcterms:W3CDTF">2022-11-14T12:16:34Z</dcterms:modified>
</cp:coreProperties>
</file>