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783" r:id="rId1"/>
  </p:sldMasterIdLst>
  <p:notesMasterIdLst>
    <p:notesMasterId r:id="rId2"/>
  </p:notesMasterIdLst>
  <p:sldIdLst>
    <p:sldId id="259" r:id="rId3"/>
    <p:sldId id="270" r:id="rId4"/>
    <p:sldId id="271" r:id="rId5"/>
    <p:sldId id="327" r:id="rId6"/>
    <p:sldId id="328" r:id="rId7"/>
    <p:sldId id="354" r:id="rId8"/>
    <p:sldId id="272" r:id="rId9"/>
    <p:sldId id="310" r:id="rId10"/>
    <p:sldId id="322" r:id="rId11"/>
    <p:sldId id="332" r:id="rId12"/>
    <p:sldId id="336" r:id="rId13"/>
    <p:sldId id="340" r:id="rId14"/>
    <p:sldId id="355" r:id="rId15"/>
    <p:sldId id="341" r:id="rId16"/>
    <p:sldId id="337" r:id="rId17"/>
    <p:sldId id="339" r:id="rId18"/>
    <p:sldId id="285" r:id="rId19"/>
    <p:sldId id="288" r:id="rId20"/>
    <p:sldId id="352" r:id="rId21"/>
    <p:sldId id="353" r:id="rId22"/>
    <p:sldId id="343" r:id="rId23"/>
    <p:sldId id="345" r:id="rId24"/>
    <p:sldId id="351" r:id="rId25"/>
    <p:sldId id="35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34635" autoAdjust="0"/>
    <p:restoredTop sz="86410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58"/>
        <p:guide pos="2880"/>
      </p:guideLst>
    </p:cSldViewPr>
  </p:slideViewPr>
  <p:outlineViewPr>
    <p:cViewPr>
      <p:scale>
        <a:sx n="33" d="100"/>
        <a:sy n="33" d="100"/>
      </p:scale>
      <p:origin x="0" y="27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slide" Target="slides/slide10.xml"  /><Relationship Id="rId13" Type="http://schemas.openxmlformats.org/officeDocument/2006/relationships/slide" Target="slides/slide11.xml"  /><Relationship Id="rId14" Type="http://schemas.openxmlformats.org/officeDocument/2006/relationships/slide" Target="slides/slide12.xml"  /><Relationship Id="rId15" Type="http://schemas.openxmlformats.org/officeDocument/2006/relationships/slide" Target="slides/slide13.xml"  /><Relationship Id="rId16" Type="http://schemas.openxmlformats.org/officeDocument/2006/relationships/slide" Target="slides/slide14.xml"  /><Relationship Id="rId17" Type="http://schemas.openxmlformats.org/officeDocument/2006/relationships/slide" Target="slides/slide15.xml"  /><Relationship Id="rId18" Type="http://schemas.openxmlformats.org/officeDocument/2006/relationships/slide" Target="slides/slide16.xml"  /><Relationship Id="rId19" Type="http://schemas.openxmlformats.org/officeDocument/2006/relationships/slide" Target="slides/slide17.xml"  /><Relationship Id="rId2" Type="http://schemas.openxmlformats.org/officeDocument/2006/relationships/notesMaster" Target="notesMasters/notesMaster1.xml"  /><Relationship Id="rId20" Type="http://schemas.openxmlformats.org/officeDocument/2006/relationships/slide" Target="slides/slide18.xml"  /><Relationship Id="rId21" Type="http://schemas.openxmlformats.org/officeDocument/2006/relationships/slide" Target="slides/slide19.xml"  /><Relationship Id="rId22" Type="http://schemas.openxmlformats.org/officeDocument/2006/relationships/slide" Target="slides/slide20.xml"  /><Relationship Id="rId23" Type="http://schemas.openxmlformats.org/officeDocument/2006/relationships/slide" Target="slides/slide21.xml"  /><Relationship Id="rId24" Type="http://schemas.openxmlformats.org/officeDocument/2006/relationships/slide" Target="slides/slide22.xml"  /><Relationship Id="rId25" Type="http://schemas.openxmlformats.org/officeDocument/2006/relationships/slide" Target="slides/slide23.xml"  /><Relationship Id="rId26" Type="http://schemas.openxmlformats.org/officeDocument/2006/relationships/slide" Target="slides/slide24.xml"  /><Relationship Id="rId27" Type="http://schemas.openxmlformats.org/officeDocument/2006/relationships/presProps" Target="presProps.xml"  /><Relationship Id="rId28" Type="http://schemas.openxmlformats.org/officeDocument/2006/relationships/viewProps" Target="viewProps.xml"  /><Relationship Id="rId29" Type="http://schemas.openxmlformats.org/officeDocument/2006/relationships/theme" Target="theme/theme1.xml"  /><Relationship Id="rId3" Type="http://schemas.openxmlformats.org/officeDocument/2006/relationships/slide" Target="slides/slide1.xml"  /><Relationship Id="rId30" Type="http://schemas.openxmlformats.org/officeDocument/2006/relationships/tableStyles" Target="tableStyles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>
                <a:latin typeface="Arial"/>
              </a:defRPr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>
                <a:latin typeface="Arial"/>
              </a:defRPr>
            </a:lvl1pPr>
          </a:lstStyle>
          <a:p>
            <a:pPr lvl="0">
              <a:defRPr/>
            </a:pPr>
            <a:fld id="{694C9169-2D10-4EE6-BEB9-F50680ECE97C}" type="datetime1">
              <a:rPr lang="ru-RU"/>
              <a:pPr lvl="0">
                <a:defRPr/>
              </a:pPr>
              <a:t>15-11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>
                <a:latin typeface="Arial"/>
              </a:defRPr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anchor="b" anchorCtr="0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lvl="0">
              <a:defRPr/>
            </a:pPr>
            <a:fld id="{358A5683-D31E-49A6-B85A-56C176BE391F}" type="slidenum">
              <a:rPr lang="ru-RU" altLang="ru-RU"/>
              <a:pPr lvl="0"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8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 idx="0"/>
          </p:nvPr>
        </p:nvSpPr>
        <p:spPr>
          <a:noFill/>
          <a:ln>
            <a:solidFill>
              <a:srgbClr val="000000"/>
            </a:solidFill>
            <a:miter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wrap="square" anchor="t" anchorCtr="0">
            <a:prstTxWarp prst="textNoShape">
              <a:avLst/>
            </a:prstTxWarp>
          </a:bodyPr>
          <a:lstStyle/>
          <a:p>
            <a:pPr lvl="0" eaLnBrk="1" hangingPunct="1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eaLnBrk="1" hangingPunct="1">
              <a:defRPr/>
            </a:pPr>
            <a:fld id="{EFAFC7DF-1A05-4614-82B7-4CC941695A30}" type="slidenum">
              <a:rPr lang="en-US" altLang="ru-RU"/>
              <a:pPr lvl="0" eaLnBrk="1" hangingPunct="1">
                <a:defRPr/>
              </a:pPr>
              <a:t>18</a:t>
            </a:fld>
            <a:endParaRPr lang="en-US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"/>
          <p:cNvSpPr/>
          <p:nvPr/>
        </p:nvSpPr>
        <p:spPr>
          <a:xfrm>
            <a:off x="-9524" y="3631"/>
            <a:ext cx="935609" cy="4425873"/>
          </a:xfrm>
          <a:custGeom>
            <a:avLst/>
            <a:gdLst/>
            <a:cxnLst>
              <a:cxn ang="0">
                <a:pos x="0" y="0"/>
              </a:cxn>
              <a:cxn ang="0">
                <a:pos x="0" y="708"/>
              </a:cxn>
              <a:cxn ang="0">
                <a:pos x="986" y="7114"/>
              </a:cxn>
              <a:cxn ang="0">
                <a:pos x="1537" y="7266"/>
              </a:cxn>
              <a:cxn ang="0">
                <a:pos x="62" y="0"/>
              </a:cxn>
              <a:cxn ang="0">
                <a:pos x="0" y="0"/>
              </a:cxn>
            </a:cxnLst>
            <a:rect l="0" t="0" r="r" b="b"/>
            <a:pathLst>
              <a:path w="1537" h="7266">
                <a:moveTo>
                  <a:pt x="0" y="0"/>
                </a:moveTo>
                <a:lnTo>
                  <a:pt x="0" y="708"/>
                </a:lnTo>
                <a:lnTo>
                  <a:pt x="986" y="7114"/>
                </a:lnTo>
                <a:lnTo>
                  <a:pt x="1537" y="7266"/>
                </a:lnTo>
                <a:lnTo>
                  <a:pt x="6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9" name=""/>
          <p:cNvSpPr/>
          <p:nvPr/>
        </p:nvSpPr>
        <p:spPr>
          <a:xfrm flipH="1">
            <a:off x="5480312" y="211889"/>
            <a:ext cx="3662348" cy="1609272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0" name=""/>
          <p:cNvSpPr/>
          <p:nvPr/>
        </p:nvSpPr>
        <p:spPr>
          <a:xfrm flipH="1">
            <a:off x="882" y="0"/>
            <a:ext cx="9147172" cy="120981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1" name=""/>
          <p:cNvSpPr/>
          <p:nvPr/>
        </p:nvSpPr>
        <p:spPr>
          <a:xfrm>
            <a:off x="0" y="313097"/>
            <a:ext cx="5486399" cy="2039450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  <a:gd name="connsiteX0" fmla="*/ 5486400 w 5486400"/>
              <a:gd name="connsiteY0" fmla="*/ 1085850 h 2676075"/>
              <a:gd name="connsiteX1" fmla="*/ 0 w 5486400"/>
              <a:gd name="connsiteY1" fmla="*/ 0 h 2676075"/>
              <a:gd name="connsiteX2" fmla="*/ 0 w 5486400"/>
              <a:gd name="connsiteY2" fmla="*/ 95250 h 2676075"/>
              <a:gd name="connsiteX3" fmla="*/ 604863 w 5486400"/>
              <a:gd name="connsiteY3" fmla="*/ 2676075 h 2676075"/>
              <a:gd name="connsiteX4" fmla="*/ 5486400 w 5486400"/>
              <a:gd name="connsiteY4" fmla="*/ 1085850 h 2676075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0 w 5486400"/>
              <a:gd name="connsiteY2" fmla="*/ 95250 h 2582198"/>
              <a:gd name="connsiteX3" fmla="*/ 892927 w 5486400"/>
              <a:gd name="connsiteY3" fmla="*/ 2582198 h 2582198"/>
              <a:gd name="connsiteX4" fmla="*/ 5486400 w 5486400"/>
              <a:gd name="connsiteY4" fmla="*/ 1085850 h 2582198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892927 w 5486400"/>
              <a:gd name="connsiteY2" fmla="*/ 2582198 h 2582198"/>
              <a:gd name="connsiteX3" fmla="*/ 5486400 w 5486400"/>
              <a:gd name="connsiteY3" fmla="*/ 1085850 h 2582198"/>
              <a:gd name="connsiteX0" fmla="*/ 5486400 w 5486400"/>
              <a:gd name="connsiteY0" fmla="*/ 1085850 h 2481754"/>
              <a:gd name="connsiteX1" fmla="*/ 0 w 5486400"/>
              <a:gd name="connsiteY1" fmla="*/ 0 h 2481754"/>
              <a:gd name="connsiteX2" fmla="*/ 870728 w 5486400"/>
              <a:gd name="connsiteY2" fmla="*/ 2481754 h 2481754"/>
              <a:gd name="connsiteX3" fmla="*/ 5486400 w 5486400"/>
              <a:gd name="connsiteY3" fmla="*/ 1085850 h 248175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481754">
                <a:moveTo>
                  <a:pt x="5486400" y="1085850"/>
                </a:moveTo>
                <a:lnTo>
                  <a:pt x="0" y="0"/>
                </a:lnTo>
                <a:lnTo>
                  <a:pt x="870728" y="2481754"/>
                </a:lnTo>
                <a:lnTo>
                  <a:pt x="5486400" y="108585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2" name=""/>
          <p:cNvSpPr/>
          <p:nvPr/>
        </p:nvSpPr>
        <p:spPr>
          <a:xfrm rot="16200000" flipH="1">
            <a:off x="-695378" y="840852"/>
            <a:ext cx="2747768" cy="1074153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3" name=""/>
          <p:cNvSpPr/>
          <p:nvPr/>
        </p:nvSpPr>
        <p:spPr>
          <a:xfrm rot="16200000" flipH="1">
            <a:off x="-3027688" y="3027684"/>
            <a:ext cx="6862892" cy="80752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4" name=""/>
          <p:cNvSpPr/>
          <p:nvPr/>
        </p:nvSpPr>
        <p:spPr>
          <a:xfrm rot="16200000">
            <a:off x="-1143844" y="4100073"/>
            <a:ext cx="4116307" cy="1410651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2571750">
                <a:moveTo>
                  <a:pt x="5486400" y="1085850"/>
                </a:moveTo>
                <a:lnTo>
                  <a:pt x="0" y="0"/>
                </a:lnTo>
                <a:lnTo>
                  <a:pt x="0" y="95250"/>
                </a:lnTo>
                <a:lnTo>
                  <a:pt x="923925" y="2571750"/>
                </a:lnTo>
                <a:lnTo>
                  <a:pt x="5486400" y="1085850"/>
                </a:lnTo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5" name=""/>
          <p:cNvSpPr/>
          <p:nvPr/>
        </p:nvSpPr>
        <p:spPr>
          <a:xfrm rot="16200000">
            <a:off x="814146" y="5392118"/>
            <a:ext cx="895421" cy="2048276"/>
          </a:xfrm>
          <a:custGeom>
            <a:avLst/>
            <a:gdLst>
              <a:gd name="connsiteX0" fmla="*/ 0 w 571472"/>
              <a:gd name="connsiteY0" fmla="*/ 3000396 h 3000396"/>
              <a:gd name="connsiteX1" fmla="*/ 0 w 571472"/>
              <a:gd name="connsiteY1" fmla="*/ 0 h 3000396"/>
              <a:gd name="connsiteX2" fmla="*/ 571472 w 571472"/>
              <a:gd name="connsiteY2" fmla="*/ 3000396 h 3000396"/>
              <a:gd name="connsiteX3" fmla="*/ 0 w 571472"/>
              <a:gd name="connsiteY3" fmla="*/ 3000396 h 3000396"/>
              <a:gd name="connsiteX0" fmla="*/ 0 w 928630"/>
              <a:gd name="connsiteY0" fmla="*/ 3000396 h 3000396"/>
              <a:gd name="connsiteX1" fmla="*/ 0 w 928630"/>
              <a:gd name="connsiteY1" fmla="*/ 0 h 3000396"/>
              <a:gd name="connsiteX2" fmla="*/ 928630 w 928630"/>
              <a:gd name="connsiteY2" fmla="*/ 2500306 h 3000396"/>
              <a:gd name="connsiteX3" fmla="*/ 0 w 928630"/>
              <a:gd name="connsiteY3" fmla="*/ 3000396 h 3000396"/>
              <a:gd name="connsiteX0" fmla="*/ 9525 w 938155"/>
              <a:gd name="connsiteY0" fmla="*/ 3067050 h 3067050"/>
              <a:gd name="connsiteX1" fmla="*/ 0 w 938155"/>
              <a:gd name="connsiteY1" fmla="*/ 0 h 3067050"/>
              <a:gd name="connsiteX2" fmla="*/ 938155 w 938155"/>
              <a:gd name="connsiteY2" fmla="*/ 2566960 h 3067050"/>
              <a:gd name="connsiteX3" fmla="*/ 9525 w 938155"/>
              <a:gd name="connsiteY3" fmla="*/ 3067050 h 3067050"/>
              <a:gd name="connsiteX0" fmla="*/ 9525 w 928656"/>
              <a:gd name="connsiteY0" fmla="*/ 3067050 h 3067050"/>
              <a:gd name="connsiteX1" fmla="*/ 0 w 928656"/>
              <a:gd name="connsiteY1" fmla="*/ 0 h 3067050"/>
              <a:gd name="connsiteX2" fmla="*/ 928656 w 928656"/>
              <a:gd name="connsiteY2" fmla="*/ 2509813 h 3067050"/>
              <a:gd name="connsiteX3" fmla="*/ 9525 w 928656"/>
              <a:gd name="connsiteY3" fmla="*/ 3067050 h 3067050"/>
              <a:gd name="connsiteX0" fmla="*/ 9525 w 928656"/>
              <a:gd name="connsiteY0" fmla="*/ 2709836 h 2709836"/>
              <a:gd name="connsiteX1" fmla="*/ 0 w 928656"/>
              <a:gd name="connsiteY1" fmla="*/ 0 h 2709836"/>
              <a:gd name="connsiteX2" fmla="*/ 928656 w 928656"/>
              <a:gd name="connsiteY2" fmla="*/ 2509813 h 2709836"/>
              <a:gd name="connsiteX3" fmla="*/ 9525 w 928656"/>
              <a:gd name="connsiteY3" fmla="*/ 2709836 h 2709836"/>
              <a:gd name="connsiteX0" fmla="*/ 9525 w 928656"/>
              <a:gd name="connsiteY0" fmla="*/ 2781250 h 2781250"/>
              <a:gd name="connsiteX1" fmla="*/ 0 w 928656"/>
              <a:gd name="connsiteY1" fmla="*/ 0 h 2781250"/>
              <a:gd name="connsiteX2" fmla="*/ 928656 w 928656"/>
              <a:gd name="connsiteY2" fmla="*/ 2509813 h 2781250"/>
              <a:gd name="connsiteX3" fmla="*/ 9525 w 928656"/>
              <a:gd name="connsiteY3" fmla="*/ 2781250 h 2781250"/>
              <a:gd name="connsiteX0" fmla="*/ 9525 w 928656"/>
              <a:gd name="connsiteY0" fmla="*/ 2924102 h 2924102"/>
              <a:gd name="connsiteX1" fmla="*/ 0 w 928656"/>
              <a:gd name="connsiteY1" fmla="*/ 0 h 2924102"/>
              <a:gd name="connsiteX2" fmla="*/ 928656 w 928656"/>
              <a:gd name="connsiteY2" fmla="*/ 2509813 h 2924102"/>
              <a:gd name="connsiteX3" fmla="*/ 9525 w 928656"/>
              <a:gd name="connsiteY3" fmla="*/ 2924102 h 2924102"/>
              <a:gd name="connsiteX0" fmla="*/ 9525 w 931063"/>
              <a:gd name="connsiteY0" fmla="*/ 2924102 h 2924102"/>
              <a:gd name="connsiteX1" fmla="*/ 0 w 931063"/>
              <a:gd name="connsiteY1" fmla="*/ 0 h 2924102"/>
              <a:gd name="connsiteX2" fmla="*/ 931063 w 931063"/>
              <a:gd name="connsiteY2" fmla="*/ 2521723 h 2924102"/>
              <a:gd name="connsiteX3" fmla="*/ 9525 w 931063"/>
              <a:gd name="connsiteY3" fmla="*/ 2924102 h 2924102"/>
              <a:gd name="connsiteX0" fmla="*/ 0 w 931063"/>
              <a:gd name="connsiteY0" fmla="*/ 2805040 h 2805040"/>
              <a:gd name="connsiteX1" fmla="*/ 0 w 931063"/>
              <a:gd name="connsiteY1" fmla="*/ 0 h 2805040"/>
              <a:gd name="connsiteX2" fmla="*/ 931063 w 931063"/>
              <a:gd name="connsiteY2" fmla="*/ 2521723 h 2805040"/>
              <a:gd name="connsiteX3" fmla="*/ 0 w 931063"/>
              <a:gd name="connsiteY3" fmla="*/ 2805040 h 2805040"/>
              <a:gd name="connsiteX0" fmla="*/ 6350 w 931063"/>
              <a:gd name="connsiteY0" fmla="*/ 2822504 h 2822504"/>
              <a:gd name="connsiteX1" fmla="*/ 0 w 931063"/>
              <a:gd name="connsiteY1" fmla="*/ 0 h 2822504"/>
              <a:gd name="connsiteX2" fmla="*/ 931063 w 931063"/>
              <a:gd name="connsiteY2" fmla="*/ 2521723 h 2822504"/>
              <a:gd name="connsiteX3" fmla="*/ 6350 w 931063"/>
              <a:gd name="connsiteY3" fmla="*/ 2822504 h 2822504"/>
              <a:gd name="connsiteX0" fmla="*/ 6350 w 1185503"/>
              <a:gd name="connsiteY0" fmla="*/ 2822504 h 3224000"/>
              <a:gd name="connsiteX1" fmla="*/ 0 w 1185503"/>
              <a:gd name="connsiteY1" fmla="*/ 0 h 3224000"/>
              <a:gd name="connsiteX2" fmla="*/ 1185503 w 1185503"/>
              <a:gd name="connsiteY2" fmla="*/ 3224000 h 3224000"/>
              <a:gd name="connsiteX3" fmla="*/ 6350 w 1185503"/>
              <a:gd name="connsiteY3" fmla="*/ 2822504 h 3224000"/>
              <a:gd name="connsiteX0" fmla="*/ 2116 w 1193457"/>
              <a:gd name="connsiteY0" fmla="*/ 3734200 h 3734200"/>
              <a:gd name="connsiteX1" fmla="*/ 7954 w 1193457"/>
              <a:gd name="connsiteY1" fmla="*/ 0 h 3734200"/>
              <a:gd name="connsiteX2" fmla="*/ 1193457 w 1193457"/>
              <a:gd name="connsiteY2" fmla="*/ 3224000 h 3734200"/>
              <a:gd name="connsiteX3" fmla="*/ 2116 w 1193457"/>
              <a:gd name="connsiteY3" fmla="*/ 3734200 h 37342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457" h="3734200">
                <a:moveTo>
                  <a:pt x="2116" y="3734200"/>
                </a:moveTo>
                <a:cubicBezTo>
                  <a:pt x="-1" y="2793365"/>
                  <a:pt x="10071" y="940835"/>
                  <a:pt x="7954" y="0"/>
                </a:cubicBezTo>
                <a:lnTo>
                  <a:pt x="1193457" y="3224000"/>
                </a:lnTo>
                <a:lnTo>
                  <a:pt x="2116" y="3734200"/>
                </a:ln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6" name=""/>
          <p:cNvSpPr/>
          <p:nvPr/>
        </p:nvSpPr>
        <p:spPr>
          <a:xfrm>
            <a:off x="123187" y="-27432"/>
            <a:ext cx="2162794" cy="6885432"/>
          </a:xfrm>
          <a:custGeom>
            <a:avLst/>
            <a:gdLst>
              <a:gd name="connsiteX0" fmla="*/ 0 w 500066"/>
              <a:gd name="connsiteY0" fmla="*/ 6858000 h 6858000"/>
              <a:gd name="connsiteX1" fmla="*/ 250033 w 500066"/>
              <a:gd name="connsiteY1" fmla="*/ 0 h 6858000"/>
              <a:gd name="connsiteX2" fmla="*/ 500066 w 500066"/>
              <a:gd name="connsiteY2" fmla="*/ 6858000 h 6858000"/>
              <a:gd name="connsiteX3" fmla="*/ 0 w 500066"/>
              <a:gd name="connsiteY3" fmla="*/ 6858000 h 6858000"/>
              <a:gd name="connsiteX0" fmla="*/ 1638757 w 2138823"/>
              <a:gd name="connsiteY0" fmla="*/ 6876288 h 6876288"/>
              <a:gd name="connsiteX1" fmla="*/ 0 w 2138823"/>
              <a:gd name="connsiteY1" fmla="*/ 0 h 6876288"/>
              <a:gd name="connsiteX2" fmla="*/ 2138823 w 2138823"/>
              <a:gd name="connsiteY2" fmla="*/ 6876288 h 6876288"/>
              <a:gd name="connsiteX3" fmla="*/ 1638757 w 2138823"/>
              <a:gd name="connsiteY3" fmla="*/ 6876288 h 6876288"/>
              <a:gd name="connsiteX0" fmla="*/ 1662729 w 2162795"/>
              <a:gd name="connsiteY0" fmla="*/ 6885432 h 6885432"/>
              <a:gd name="connsiteX1" fmla="*/ 0 w 2162795"/>
              <a:gd name="connsiteY1" fmla="*/ 0 h 6885432"/>
              <a:gd name="connsiteX2" fmla="*/ 2162795 w 2162795"/>
              <a:gd name="connsiteY2" fmla="*/ 6885432 h 6885432"/>
              <a:gd name="connsiteX3" fmla="*/ 1662729 w 2162795"/>
              <a:gd name="connsiteY3" fmla="*/ 6885432 h 688543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795" h="6885432">
                <a:moveTo>
                  <a:pt x="1662729" y="6885432"/>
                </a:moveTo>
                <a:lnTo>
                  <a:pt x="0" y="0"/>
                </a:lnTo>
                <a:lnTo>
                  <a:pt x="2162795" y="6885432"/>
                </a:lnTo>
                <a:lnTo>
                  <a:pt x="1662729" y="6885432"/>
                </a:lnTo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1702939" y="2919309"/>
            <a:ext cx="7226777" cy="957706"/>
          </a:xfrm>
        </p:spPr>
        <p:txBody>
          <a:bodyPr>
            <a:noAutofit/>
          </a:bodyPr>
          <a:lstStyle>
            <a:lvl1pPr algn="l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1702939" y="3890286"/>
            <a:ext cx="7223345" cy="467408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"/>
          <p:cNvGrpSpPr/>
          <p:nvPr/>
        </p:nvGrpSpPr>
        <p:grpSpPr>
          <a:xfrm rot="0">
            <a:off x="-54863" y="3141915"/>
            <a:ext cx="9228784" cy="3716088"/>
            <a:chOff x="-28573" y="3141915"/>
            <a:chExt cx="9202494" cy="3716088"/>
          </a:xfrm>
        </p:grpSpPr>
        <p:sp>
          <p:nvSpPr>
            <p:cNvPr id="7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  <a:alpha val="58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8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1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rgbClr val="b6b8ba">
                <a:alpha val="38000"/>
              </a:srgb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2">
                <a:lumMod val="50000"/>
                <a:lumOff val="50000"/>
                <a:alpha val="6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47649" y="2673355"/>
            <a:ext cx="8648699" cy="1470025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133599" cy="365125"/>
          </a:xfrm>
        </p:spPr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133599" cy="365125"/>
          </a:xfrm>
        </p:spPr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0" y="0"/>
            <a:ext cx="9144001" cy="6858001"/>
            <a:chOff x="-1" y="0"/>
            <a:chExt cx="9144001" cy="6858001"/>
          </a:xfrm>
        </p:grpSpPr>
        <p:sp>
          <p:nvSpPr>
            <p:cNvPr id="8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49000"/>
              </a:srgb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grpSp>
          <p:nvGrpSpPr>
            <p:cNvPr id="9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10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1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b6b8ba">
                  <a:alpha val="5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4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5">
                  <a:alpha val="7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1907021" y="1121212"/>
            <a:ext cx="5878285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18" name=""/>
          <p:cNvSpPr>
            <a:spLocks noGrp="1"/>
          </p:cNvSpPr>
          <p:nvPr>
            <p:ph type="body" sz="quarter" idx="14"/>
          </p:nvPr>
        </p:nvSpPr>
        <p:spPr>
          <a:xfrm>
            <a:off x="1907032" y="2286007"/>
            <a:ext cx="5879677" cy="3429009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10800000" flipH="1">
            <a:off x="7823202" y="4214817"/>
            <a:ext cx="1335673" cy="2672210"/>
            <a:chOff x="7830097" y="-3175"/>
            <a:chExt cx="1335674" cy="3646465"/>
          </a:xfrm>
        </p:grpSpPr>
        <p:sp>
          <p:nvSpPr>
            <p:cNvPr id="8" name=""/>
            <p:cNvSpPr/>
            <p:nvPr/>
          </p:nvSpPr>
          <p:spPr>
            <a:xfrm>
              <a:off x="7858910" y="-3175"/>
              <a:ext cx="1290865" cy="2960833"/>
            </a:xfrm>
            <a:custGeom>
              <a:avLst/>
              <a:gdLst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3062 w 2623457"/>
                <a:gd name="connsiteY2" fmla="*/ 0 h 6063342"/>
                <a:gd name="connsiteX3" fmla="*/ 174172 w 2623457"/>
                <a:gd name="connsiteY3" fmla="*/ 0 h 6063342"/>
                <a:gd name="connsiteX4" fmla="*/ 1556657 w 2623457"/>
                <a:gd name="connsiteY4" fmla="*/ 1545771 h 6063342"/>
                <a:gd name="connsiteX5" fmla="*/ 2623457 w 2623457"/>
                <a:gd name="connsiteY5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85682 h 6085682"/>
                <a:gd name="connsiteX1" fmla="*/ 0 w 2623457"/>
                <a:gd name="connsiteY1" fmla="*/ 22340 h 6085682"/>
                <a:gd name="connsiteX2" fmla="*/ 667 w 2623457"/>
                <a:gd name="connsiteY2" fmla="*/ 0 h 6085682"/>
                <a:gd name="connsiteX3" fmla="*/ 183682 w 2623457"/>
                <a:gd name="connsiteY3" fmla="*/ 9574 h 6085682"/>
                <a:gd name="connsiteX4" fmla="*/ 1556657 w 2623457"/>
                <a:gd name="connsiteY4" fmla="*/ 1568111 h 6085682"/>
                <a:gd name="connsiteX5" fmla="*/ 2623457 w 2623457"/>
                <a:gd name="connsiteY5" fmla="*/ 6085682 h 6085682"/>
                <a:gd name="connsiteX0" fmla="*/ 3030086 w 3030086"/>
                <a:gd name="connsiteY0" fmla="*/ 7076027 h 7076027"/>
                <a:gd name="connsiteX1" fmla="*/ 406629 w 3030086"/>
                <a:gd name="connsiteY1" fmla="*/ 1012685 h 7076027"/>
                <a:gd name="connsiteX2" fmla="*/ 590311 w 3030086"/>
                <a:gd name="connsiteY2" fmla="*/ 999919 h 7076027"/>
                <a:gd name="connsiteX3" fmla="*/ 1963286 w 3030086"/>
                <a:gd name="connsiteY3" fmla="*/ 2558456 h 7076027"/>
                <a:gd name="connsiteX4" fmla="*/ 3030086 w 3030086"/>
                <a:gd name="connsiteY4" fmla="*/ 7076027 h 7076027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30614 w 2630614"/>
                <a:gd name="connsiteY0" fmla="*/ 6076108 h 6076108"/>
                <a:gd name="connsiteX1" fmla="*/ 0 w 2630614"/>
                <a:gd name="connsiteY1" fmla="*/ 5585 h 6076108"/>
                <a:gd name="connsiteX2" fmla="*/ 190839 w 2630614"/>
                <a:gd name="connsiteY2" fmla="*/ 0 h 6076108"/>
                <a:gd name="connsiteX3" fmla="*/ 1563814 w 2630614"/>
                <a:gd name="connsiteY3" fmla="*/ 1558537 h 6076108"/>
                <a:gd name="connsiteX4" fmla="*/ 2630614 w 2630614"/>
                <a:gd name="connsiteY4" fmla="*/ 6076108 h 6076108"/>
                <a:gd name="connsiteX0" fmla="*/ 2635390 w 2635390"/>
                <a:gd name="connsiteY0" fmla="*/ 6076108 h 6076108"/>
                <a:gd name="connsiteX1" fmla="*/ 0 w 2635390"/>
                <a:gd name="connsiteY1" fmla="*/ 797 h 6076108"/>
                <a:gd name="connsiteX2" fmla="*/ 195615 w 2635390"/>
                <a:gd name="connsiteY2" fmla="*/ 0 h 6076108"/>
                <a:gd name="connsiteX3" fmla="*/ 1568590 w 2635390"/>
                <a:gd name="connsiteY3" fmla="*/ 1558537 h 6076108"/>
                <a:gd name="connsiteX4" fmla="*/ 2635390 w 2635390"/>
                <a:gd name="connsiteY4" fmla="*/ 6076108 h 60761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5390" h="6076108">
                  <a:moveTo>
                    <a:pt x="2635390" y="6076108"/>
                  </a:moveTo>
                  <a:lnTo>
                    <a:pt x="0" y="797"/>
                  </a:lnTo>
                  <a:lnTo>
                    <a:pt x="195615" y="0"/>
                  </a:lnTo>
                  <a:lnTo>
                    <a:pt x="1568590" y="1558537"/>
                  </a:lnTo>
                  <a:lnTo>
                    <a:pt x="2635390" y="607610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>
              <a:off x="8617016" y="737400"/>
              <a:ext cx="543423" cy="2244786"/>
            </a:xfrm>
            <a:custGeom>
              <a:avLst/>
              <a:gdLst>
                <a:gd name="connsiteX0" fmla="*/ 0 w 1088572"/>
                <a:gd name="connsiteY0" fmla="*/ 0 h 4582886"/>
                <a:gd name="connsiteX1" fmla="*/ 1088572 w 1088572"/>
                <a:gd name="connsiteY1" fmla="*/ 1186543 h 4582886"/>
                <a:gd name="connsiteX2" fmla="*/ 1088572 w 1088572"/>
                <a:gd name="connsiteY2" fmla="*/ 4582886 h 4582886"/>
                <a:gd name="connsiteX3" fmla="*/ 0 w 1088572"/>
                <a:gd name="connsiteY3" fmla="*/ 0 h 458288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572" h="4582886">
                  <a:moveTo>
                    <a:pt x="0" y="0"/>
                  </a:moveTo>
                  <a:lnTo>
                    <a:pt x="1088572" y="1186543"/>
                  </a:lnTo>
                  <a:lnTo>
                    <a:pt x="1088572" y="4582886"/>
                  </a:lnTo>
                  <a:lnTo>
                    <a:pt x="0" y="0"/>
                  </a:lnTo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>
              <a:off x="7956911" y="-1619"/>
              <a:ext cx="671047" cy="757711"/>
            </a:xfrm>
            <a:custGeom>
              <a:avLst/>
              <a:gdLst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69988 w 1369988"/>
                <a:gd name="connsiteY0" fmla="*/ 1546919 h 1546919"/>
                <a:gd name="connsiteX1" fmla="*/ 1023257 w 1369988"/>
                <a:gd name="connsiteY1" fmla="*/ 0 h 1546919"/>
                <a:gd name="connsiteX2" fmla="*/ 0 w 1369988"/>
                <a:gd name="connsiteY2" fmla="*/ 0 h 1546919"/>
                <a:gd name="connsiteX3" fmla="*/ 1369988 w 1369988"/>
                <a:gd name="connsiteY3" fmla="*/ 1546919 h 154691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9988" h="1546919">
                  <a:moveTo>
                    <a:pt x="1369988" y="1546919"/>
                  </a:moveTo>
                  <a:lnTo>
                    <a:pt x="1023257" y="0"/>
                  </a:lnTo>
                  <a:lnTo>
                    <a:pt x="0" y="0"/>
                  </a:lnTo>
                  <a:lnTo>
                    <a:pt x="1369988" y="1546919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>
              <a:off x="8455711" y="-1619"/>
              <a:ext cx="710060" cy="1329898"/>
            </a:xfrm>
            <a:custGeom>
              <a:avLst/>
              <a:gdLst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0 w 1436914"/>
                <a:gd name="connsiteY4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49636"/>
                <a:gd name="connsiteY0" fmla="*/ 0 h 2715079"/>
                <a:gd name="connsiteX1" fmla="*/ 339294 w 1449636"/>
                <a:gd name="connsiteY1" fmla="*/ 1528536 h 2715079"/>
                <a:gd name="connsiteX2" fmla="*/ 1449636 w 1449636"/>
                <a:gd name="connsiteY2" fmla="*/ 2715079 h 2715079"/>
                <a:gd name="connsiteX3" fmla="*/ 1427865 w 1449636"/>
                <a:gd name="connsiteY3" fmla="*/ 4536 h 2715079"/>
                <a:gd name="connsiteX4" fmla="*/ 1421515 w 1449636"/>
                <a:gd name="connsiteY4" fmla="*/ 0 h 2715079"/>
                <a:gd name="connsiteX5" fmla="*/ 0 w 1449636"/>
                <a:gd name="connsiteY5" fmla="*/ 0 h 271507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636" h="2715079">
                  <a:moveTo>
                    <a:pt x="0" y="0"/>
                  </a:moveTo>
                  <a:lnTo>
                    <a:pt x="339294" y="1528536"/>
                  </a:lnTo>
                  <a:lnTo>
                    <a:pt x="1449636" y="2715079"/>
                  </a:lnTo>
                  <a:lnTo>
                    <a:pt x="1427865" y="4536"/>
                  </a:lnTo>
                  <a:lnTo>
                    <a:pt x="1421515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>
              <a:off x="7830097" y="-1619"/>
              <a:ext cx="1325010" cy="3644909"/>
            </a:xfrm>
            <a:custGeom>
              <a:avLst/>
              <a:gdLst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49993 w 2705100"/>
                <a:gd name="connsiteY2" fmla="*/ 9525 h 6867525"/>
                <a:gd name="connsiteX3" fmla="*/ 0 w 2705100"/>
                <a:gd name="connsiteY3" fmla="*/ 9525 h 6867525"/>
                <a:gd name="connsiteX4" fmla="*/ 2295525 w 2705100"/>
                <a:gd name="connsiteY4" fmla="*/ 6858000 h 6867525"/>
                <a:gd name="connsiteX5" fmla="*/ 2695575 w 2705100"/>
                <a:gd name="connsiteY5" fmla="*/ 6867525 h 6867525"/>
                <a:gd name="connsiteX6" fmla="*/ 2705100 w 2705100"/>
                <a:gd name="connsiteY6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295525 w 2705100"/>
                <a:gd name="connsiteY3" fmla="*/ 6848475 h 6858000"/>
                <a:gd name="connsiteX4" fmla="*/ 2695575 w 2705100"/>
                <a:gd name="connsiteY4" fmla="*/ 6858000 h 6858000"/>
                <a:gd name="connsiteX5" fmla="*/ 2705100 w 2705100"/>
                <a:gd name="connsiteY5" fmla="*/ 6076950 h 6858000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695575 w 2705100"/>
                <a:gd name="connsiteY3" fmla="*/ 6858000 h 6858000"/>
                <a:gd name="connsiteX4" fmla="*/ 2705100 w 2705100"/>
                <a:gd name="connsiteY4" fmla="*/ 6076950 h 6858000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00" h="7441333">
                  <a:moveTo>
                    <a:pt x="2705100" y="6076950"/>
                  </a:moveTo>
                  <a:lnTo>
                    <a:pt x="64280" y="0"/>
                  </a:lnTo>
                  <a:lnTo>
                    <a:pt x="0" y="0"/>
                  </a:lnTo>
                  <a:lnTo>
                    <a:pt x="2695576" y="7441333"/>
                  </a:lnTo>
                  <a:cubicBezTo>
                    <a:pt x="2698751" y="6986539"/>
                    <a:pt x="2701925" y="6531744"/>
                    <a:pt x="2705100" y="607695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7172323" y="274638"/>
            <a:ext cx="15144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53414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анорамная фотография с подписью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88F5870-829B-4938-A336-A700DE7D1AE5}" type="slidenum">
              <a:rPr lang="ru-RU" altLang="ru-RU"/>
              <a:pPr lvl="0"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подпись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88F5870-829B-4938-A336-A700DE7D1AE5}" type="slidenum">
              <a:rPr lang="ru-RU" altLang="ru-RU"/>
              <a:pPr lvl="0"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Цитата с подписью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88F5870-829B-4938-A336-A700DE7D1AE5}" type="slidenum">
              <a:rPr lang="ru-RU" altLang="ru-RU"/>
              <a:pPr lvl="0"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Карточка имени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88F5870-829B-4938-A336-A700DE7D1AE5}" type="slidenum">
              <a:rPr lang="ru-RU" altLang="ru-RU"/>
              <a:pPr lvl="0"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ри колонки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 sz="420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88F5870-829B-4938-A336-A700DE7D1AE5}" type="slidenum">
              <a:rPr lang="ru-RU" altLang="ru-RU"/>
              <a:pPr lvl="0"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Столбец с тремя рисунками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 sz="420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88F5870-829B-4938-A336-A700DE7D1AE5}" type="slidenum">
              <a:rPr lang="ru-RU" altLang="ru-RU"/>
              <a:pPr lvl="0"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-54863" y="3141915"/>
            <a:ext cx="9228784" cy="3716088"/>
            <a:chOff x="-28573" y="3141915"/>
            <a:chExt cx="9202494" cy="3716088"/>
          </a:xfrm>
        </p:grpSpPr>
        <p:sp>
          <p:nvSpPr>
            <p:cNvPr id="8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  <a:alpha val="39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3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1">
                <a:alpha val="74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3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571471" y="2357419"/>
            <a:ext cx="7772399" cy="928705"/>
          </a:xfrm>
        </p:spPr>
        <p:txBody>
          <a:bodyPr anchor="t"/>
          <a:lstStyle>
            <a:lvl1pPr algn="l">
              <a:defRPr sz="5400" b="0" cap="all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571471" y="1807030"/>
            <a:ext cx="7772399" cy="550390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0385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0385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а" type="tbl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sz="quarter" idx="13"/>
          </p:nvPr>
        </p:nvSpPr>
        <p:spPr>
          <a:xfrm>
            <a:off x="456027" y="1214422"/>
            <a:ext cx="82295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Таблица</a:t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AD22CD3B-FDDF-4998-970C-76E6E0BEC65F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457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4648199" y="1277872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456027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4647028" y="3786190"/>
            <a:ext cx="40385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10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11" name="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2" name=""/>
          <p:cNvSpPr>
            <a:spLocks noGrp="1"/>
          </p:cNvSpPr>
          <p:nvPr>
            <p:ph type="sldNum" sz="quarter" idx="12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AD22CD3B-FDDF-4998-970C-76E6E0BEC65F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"/>
          <p:cNvSpPr/>
          <p:nvPr/>
        </p:nvSpPr>
        <p:spPr>
          <a:xfrm rot="5400000">
            <a:off x="-3336373" y="3336372"/>
            <a:ext cx="6887028" cy="21428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grpSp>
        <p:nvGrpSpPr>
          <p:cNvPr id="21" name=""/>
          <p:cNvGrpSpPr/>
          <p:nvPr/>
        </p:nvGrpSpPr>
        <p:grpSpPr>
          <a:xfrm rot="0" flipH="1">
            <a:off x="-2" y="0"/>
            <a:ext cx="9144001" cy="6858001"/>
            <a:chOff x="-1" y="0"/>
            <a:chExt cx="9144001" cy="6858001"/>
          </a:xfrm>
        </p:grpSpPr>
        <p:sp>
          <p:nvSpPr>
            <p:cNvPr id="2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chemeClr val="accent2">
                <a:lumMod val="50000"/>
                <a:lumOff val="50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grpSp>
          <p:nvGrpSpPr>
            <p:cNvPr id="23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24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5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6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chemeClr val="accent2">
                  <a:lumMod val="25000"/>
                  <a:lumOff val="75000"/>
                  <a:alpha val="32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7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8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9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40000"/>
                  <a:lumOff val="60000"/>
                  <a:alpha val="5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14347" y="4772044"/>
            <a:ext cx="6510082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714347" y="584219"/>
            <a:ext cx="651008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Рисунок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714347" y="5338782"/>
            <a:ext cx="651008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18" name=""/>
          <p:cNvSpPr>
            <a:spLocks noGrp="1"/>
          </p:cNvSpPr>
          <p:nvPr>
            <p:ph type="dt" sz="half" idx="10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19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0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AD22CD3B-FDDF-4998-970C-76E6E0BEC65F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slideLayout" Target="../slideLayouts/slideLayout14.xml"  /><Relationship Id="rId15" Type="http://schemas.openxmlformats.org/officeDocument/2006/relationships/slideLayout" Target="../slideLayouts/slideLayout15.xml"  /><Relationship Id="rId16" Type="http://schemas.openxmlformats.org/officeDocument/2006/relationships/slideLayout" Target="../slideLayouts/slideLayout16.xml"  /><Relationship Id="rId17" Type="http://schemas.openxmlformats.org/officeDocument/2006/relationships/slideLayout" Target="../slideLayouts/slideLayout17.xml"  /><Relationship Id="rId18" Type="http://schemas.openxmlformats.org/officeDocument/2006/relationships/slideLayout" Target="../slideLayouts/slideLayout18.xml"  /><Relationship Id="rId19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Скрещение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"/>
          <p:cNvSpPr/>
          <p:nvPr/>
        </p:nvSpPr>
        <p:spPr>
          <a:xfrm>
            <a:off x="1299631" y="3147876"/>
            <a:ext cx="4731296" cy="3037101"/>
          </a:xfrm>
          <a:custGeom>
            <a:avLst/>
            <a:gdLst>
              <a:gd name="connsiteX0" fmla="*/ 0 w 4175"/>
              <a:gd name="connsiteY0" fmla="*/ 0 h 2538"/>
              <a:gd name="connsiteX1" fmla="*/ 12 w 4175"/>
              <a:gd name="connsiteY1" fmla="*/ 44 h 2538"/>
              <a:gd name="connsiteX2" fmla="*/ 685 w 4175"/>
              <a:gd name="connsiteY2" fmla="*/ 2538 h 2538"/>
              <a:gd name="connsiteX3" fmla="*/ 4175 w 4175"/>
              <a:gd name="connsiteY3" fmla="*/ 1923 h 2538"/>
              <a:gd name="connsiteX4" fmla="*/ 25 w 4175"/>
              <a:gd name="connsiteY4" fmla="*/ 11 h 2538"/>
              <a:gd name="connsiteX5" fmla="*/ 0 w 4175"/>
              <a:gd name="connsiteY5" fmla="*/ 0 h 2538"/>
              <a:gd name="connsiteX0" fmla="*/ 0 w 4003"/>
              <a:gd name="connsiteY0" fmla="*/ 0 h 2538"/>
              <a:gd name="connsiteX1" fmla="*/ 12 w 4003"/>
              <a:gd name="connsiteY1" fmla="*/ 44 h 2538"/>
              <a:gd name="connsiteX2" fmla="*/ 685 w 4003"/>
              <a:gd name="connsiteY2" fmla="*/ 2538 h 2538"/>
              <a:gd name="connsiteX3" fmla="*/ 4003 w 4003"/>
              <a:gd name="connsiteY3" fmla="*/ 1844 h 2538"/>
              <a:gd name="connsiteX4" fmla="*/ 25 w 4003"/>
              <a:gd name="connsiteY4" fmla="*/ 11 h 2538"/>
              <a:gd name="connsiteX5" fmla="*/ 0 w 4003"/>
              <a:gd name="connsiteY5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553 w 4531"/>
              <a:gd name="connsiteY0" fmla="*/ 0 h 2527"/>
              <a:gd name="connsiteX1" fmla="*/ 1213 w 4531"/>
              <a:gd name="connsiteY1" fmla="*/ 2527 h 2527"/>
              <a:gd name="connsiteX2" fmla="*/ 4531 w 4531"/>
              <a:gd name="connsiteY2" fmla="*/ 1833 h 2527"/>
              <a:gd name="connsiteX3" fmla="*/ 553 w 4531"/>
              <a:gd name="connsiteY3" fmla="*/ 0 h 2527"/>
              <a:gd name="connsiteX0" fmla="*/ 3 w 3981"/>
              <a:gd name="connsiteY0" fmla="*/ 0 h 2527"/>
              <a:gd name="connsiteX1" fmla="*/ 663 w 3981"/>
              <a:gd name="connsiteY1" fmla="*/ 2527 h 2527"/>
              <a:gd name="connsiteX2" fmla="*/ 3981 w 3981"/>
              <a:gd name="connsiteY2" fmla="*/ 1833 h 2527"/>
              <a:gd name="connsiteX3" fmla="*/ 3 w 3981"/>
              <a:gd name="connsiteY3" fmla="*/ 0 h 2527"/>
              <a:gd name="connsiteX0" fmla="*/ 0 w 3978"/>
              <a:gd name="connsiteY0" fmla="*/ 0 h 2527"/>
              <a:gd name="connsiteX1" fmla="*/ 660 w 3978"/>
              <a:gd name="connsiteY1" fmla="*/ 2527 h 2527"/>
              <a:gd name="connsiteX2" fmla="*/ 3978 w 3978"/>
              <a:gd name="connsiteY2" fmla="*/ 1833 h 2527"/>
              <a:gd name="connsiteX3" fmla="*/ 0 w 3978"/>
              <a:gd name="connsiteY3" fmla="*/ 0 h 252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" h="2527">
                <a:moveTo>
                  <a:pt x="0" y="0"/>
                </a:moveTo>
                <a:cubicBezTo>
                  <a:pt x="90" y="449"/>
                  <a:pt x="484" y="1911"/>
                  <a:pt x="660" y="2527"/>
                </a:cubicBezTo>
                <a:lnTo>
                  <a:pt x="3978" y="1833"/>
                </a:lnTo>
                <a:lnTo>
                  <a:pt x="0" y="0"/>
                </a:lnTo>
              </a:path>
            </a:pathLst>
          </a:custGeom>
          <a:solidFill>
            <a:schemeClr val="accent4">
              <a:lumMod val="20000"/>
              <a:lumOff val="80000"/>
              <a:alpha val="26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grpSp>
        <p:nvGrpSpPr>
          <p:cNvPr id="107" name=""/>
          <p:cNvGrpSpPr/>
          <p:nvPr/>
        </p:nvGrpSpPr>
        <p:grpSpPr>
          <a:xfrm rot="0">
            <a:off x="0" y="0"/>
            <a:ext cx="9144001" cy="6858001"/>
            <a:chOff x="-1" y="0"/>
            <a:chExt cx="9144001" cy="6858001"/>
          </a:xfrm>
        </p:grpSpPr>
        <p:sp>
          <p:nvSpPr>
            <p:cNvPr id="10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15000"/>
              </a:srgb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grpSp>
          <p:nvGrpSpPr>
            <p:cNvPr id="106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98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  <a:alpha val="3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9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c6c8ca">
                  <a:alpha val="17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1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6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27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7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323849" y="123802"/>
            <a:ext cx="847724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323849" y="1308100"/>
            <a:ext cx="8477249" cy="4960939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  <a:p>
            <a:pPr lvl="8">
              <a:defRPr lang="ko-KR" altLang="en-US"/>
            </a:pP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1A3D5110-9FE0-496F-B26A-071D02F2DE37}" type="datetime1">
              <a:rPr lang="ru-RU" altLang="en-US"/>
              <a:pPr lvl="0">
                <a:defRPr lang="ko-KR" altLang="en-US"/>
              </a:pPr>
              <a:t>15-11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2895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6667499" y="6356350"/>
            <a:ext cx="21335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AD22CD3B-FDDF-4998-970C-76E6E0BEC65F}" type="slidenum">
              <a:rPr lang="ru-RU" altLang="en-US"/>
              <a:pPr lvl="0"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  <p:sldLayoutId id="2147483779" r:id="rId18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66700" indent="-306700" algn="l" defTabSz="914400" rtl="0" eaLnBrk="1" latinLnBrk="1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Wingdings 3"/>
        <a:buChar char="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3.xml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395536" y="620688"/>
            <a:ext cx="8352928" cy="3236913"/>
          </a:xfrm>
        </p:spPr>
        <p:txBody>
          <a:bodyPr>
            <a:noAutofit/>
          </a:bodyPr>
          <a:lstStyle/>
          <a:p>
            <a:pPr lvl="0" eaLnBrk="1" hangingPunct="1">
              <a:spcAft>
                <a:spcPts val="0"/>
              </a:spcAft>
              <a:defRPr/>
            </a:pPr>
            <a:r>
              <a:rPr xmlns:mc="http://schemas.openxmlformats.org/markup-compatibility/2006" xmlns:hp="http://schemas.haansoft.com/office/presentation/8.0" lang="ru-RU" sz="40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Особенности организации работы по физической культуре с детьми с ограниченными возможностями </a:t>
            </a:r>
            <a:br>
              <a:rPr xmlns:mc="http://schemas.openxmlformats.org/markup-compatibility/2006" xmlns:hp="http://schemas.haansoft.com/office/presentation/8.0" lang="ru-RU" altLang="en-US" sz="40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40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здоровья</a:t>
            </a: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800080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 rot="21919">
            <a:off x="5436096" y="5373216"/>
            <a:ext cx="358444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altLang="en-US" sz="2000" b="1"/>
              <a:t>Тедеева Зарина Алановна</a:t>
            </a:r>
            <a:endParaRPr lang="ru-RU" altLang="en-US" sz="2000" b="1"/>
          </a:p>
        </p:txBody>
      </p:sp>
      <p:sp>
        <p:nvSpPr>
          <p:cNvPr id="4" name="TextBox 3"/>
          <p:cNvSpPr txBox="1"/>
          <p:nvPr/>
        </p:nvSpPr>
        <p:spPr>
          <a:xfrm>
            <a:off x="3923928" y="6381328"/>
            <a:ext cx="166039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altLang="en-US"/>
              <a:t>Санкт</a:t>
            </a:r>
            <a:r>
              <a:rPr lang="en-US" altLang="ru-RU"/>
              <a:t>-</a:t>
            </a:r>
            <a:r>
              <a:rPr lang="ru-RU" altLang="en-US"/>
              <a:t>Петербург </a:t>
            </a:r>
            <a:r>
              <a:rPr lang="en-US" altLang="ru-RU"/>
              <a:t>2022</a:t>
            </a:r>
            <a:endParaRPr lang="en-US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Заголовок 2"/>
          <p:cNvSpPr>
            <a:spLocks noGrp="1"/>
          </p:cNvSpPr>
          <p:nvPr>
            <p:ph type="title" idx="0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План индивидуального </a:t>
            </a:r>
            <a:b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сопровождения учителя</a:t>
            </a:r>
            <a:b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по физической культуре детей с ОВЗ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latin typeface="Times New Roman"/>
              <a:cs typeface="Times New Roman"/>
            </a:endParaRPr>
          </a:p>
        </p:txBody>
      </p:sp>
      <p:sp>
        <p:nvSpPr>
          <p:cNvPr id="14340" name="Содержимое 3"/>
          <p:cNvSpPr>
            <a:spLocks noGrp="1"/>
          </p:cNvSpPr>
          <p:nvPr>
            <p:ph idx="1"/>
          </p:nvPr>
        </p:nvSpPr>
        <p:spPr>
          <a:xfrm>
            <a:off x="427087" y="2204864"/>
            <a:ext cx="8229600" cy="4125913"/>
          </a:xfrm>
        </p:spPr>
        <p:txBody>
          <a:bodyPr>
            <a:normAutofit lnSpcReduction="10000"/>
          </a:bodyPr>
          <a:lstStyle/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solidFill>
                  <a:srgbClr val="800080"/>
                </a:solidFill>
                <a:latin typeface="Times New Roman"/>
                <a:cs typeface="Times New Roman"/>
              </a:rPr>
              <a:t>Содержание деятельности:</a:t>
            </a:r>
            <a:endParaRPr lang="ru-RU" altLang="ru-RU" sz="2400" b="1">
              <a:solidFill>
                <a:srgbClr val="800080"/>
              </a:solidFill>
              <a:latin typeface="Times New Roman"/>
              <a:cs typeface="Times New Roman"/>
            </a:endParaRPr>
          </a:p>
          <a:p>
            <a:pPr lvl="0">
              <a:buFont typeface="Arial"/>
              <a:buNone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- развитие физических качеств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Arial"/>
              <a:buNone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- формирование потребности в двигательной активности и физическом совершенствовании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solidFill>
                  <a:srgbClr val="800080"/>
                </a:solidFill>
                <a:latin typeface="Times New Roman"/>
                <a:cs typeface="Times New Roman"/>
              </a:rPr>
              <a:t>Формы работы:</a:t>
            </a:r>
            <a:endParaRPr lang="ru-RU" altLang="ru-RU" sz="2400" b="1">
              <a:solidFill>
                <a:srgbClr val="800080"/>
              </a:solidFill>
              <a:latin typeface="Times New Roman"/>
              <a:cs typeface="Times New Roman"/>
            </a:endParaRPr>
          </a:p>
          <a:p>
            <a:pPr lvl="0">
              <a:buFont typeface="Arial"/>
              <a:buNone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- диагностика физического развития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Arial"/>
              <a:buNone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- выполнение рекомендаций специалистов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Arial"/>
              <a:buNone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- индивидуальная коррекционная работа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Arial"/>
              <a:buNone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- организация совместных праздников и развлечений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endParaRPr lang="ru-RU" altLang="ru-RU" sz="24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2"/>
          <p:cNvSpPr>
            <a:spLocks noGrp="1"/>
          </p:cNvSpPr>
          <p:nvPr>
            <p:ph type="title" idx="0"/>
          </p:nvPr>
        </p:nvSpPr>
        <p:spPr>
          <a:xfrm>
            <a:off x="467544" y="452718"/>
            <a:ext cx="7920880" cy="816042"/>
          </a:xfrm>
        </p:spPr>
        <p:txBody>
          <a:bodyPr/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Адаптивная физическая культура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latin typeface="Times New Roman"/>
              <a:cs typeface="Times New Roman"/>
            </a:endParaRPr>
          </a:p>
        </p:txBody>
      </p:sp>
      <p:sp>
        <p:nvSpPr>
          <p:cNvPr id="18436" name="Содержимое 3"/>
          <p:cNvSpPr>
            <a:spLocks noGrp="1"/>
          </p:cNvSpPr>
          <p:nvPr>
            <p:ph idx="1"/>
          </p:nvPr>
        </p:nvSpPr>
        <p:spPr>
          <a:xfrm>
            <a:off x="179512" y="1412776"/>
            <a:ext cx="8229600" cy="4554538"/>
          </a:xfrm>
        </p:spPr>
        <p:txBody>
          <a:bodyPr/>
          <a:lstStyle/>
          <a:p>
            <a:pPr lvl="0">
              <a:buFont typeface="Arial"/>
              <a:buNone/>
              <a:defRPr/>
            </a:pPr>
            <a:r>
              <a:rPr lang="ru-RU" altLang="ru-RU" sz="2800" b="1">
                <a:latin typeface="Times New Roman"/>
                <a:cs typeface="Times New Roman"/>
              </a:rPr>
              <a:t>   Целью является социализация детей с ограниченными возможностями с помощью физических упражнений. Содержание такой физкультуры направлено на активизацию, поддержку и восстановление, повышение жизненных сил через удовольствие и психологический комфорт. Это обеспечивается полной свободой выбора форм, методов и средств занятий.</a:t>
            </a:r>
            <a:endParaRPr lang="ru-RU" altLang="ru-RU" sz="28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 sz="20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539552" y="116632"/>
            <a:ext cx="8064896" cy="1400530"/>
          </a:xfrm>
        </p:spPr>
        <p:txBody>
          <a:bodyPr/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Цель и задачи адаптивной программы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460" name="Содержимое 3"/>
          <p:cNvSpPr>
            <a:spLocks noGrp="1"/>
          </p:cNvSpPr>
          <p:nvPr>
            <p:ph idx="1"/>
          </p:nvPr>
        </p:nvSpPr>
        <p:spPr>
          <a:xfrm>
            <a:off x="323528" y="1504239"/>
            <a:ext cx="8229600" cy="4911725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  <a:defRPr/>
            </a:pPr>
            <a:r>
              <a:rPr lang="ru-RU" altLang="ru-RU" sz="2000" b="1">
                <a:solidFill>
                  <a:srgbClr val="ffff00"/>
                </a:solidFill>
                <a:latin typeface="Times New Roman"/>
                <a:cs typeface="Times New Roman"/>
              </a:rPr>
              <a:t>    </a:t>
            </a:r>
            <a:r>
              <a:rPr lang="ru-RU" altLang="ru-RU" sz="2823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ru-RU" altLang="ru-RU" sz="2823" b="1">
                <a:solidFill>
                  <a:srgbClr val="800080"/>
                </a:solidFill>
                <a:latin typeface="Times New Roman"/>
                <a:cs typeface="Times New Roman"/>
              </a:rPr>
              <a:t>Цель:</a:t>
            </a:r>
            <a:r>
              <a:rPr lang="ru-RU" altLang="ru-RU" sz="2823" b="1" i="1">
                <a:solidFill>
                  <a:srgbClr val="800080"/>
                </a:solidFill>
                <a:latin typeface="Times New Roman"/>
                <a:cs typeface="Times New Roman"/>
              </a:rPr>
              <a:t> </a:t>
            </a:r>
            <a:r>
              <a:rPr lang="ru-RU" altLang="ru-RU" sz="2823" b="1">
                <a:latin typeface="Times New Roman"/>
                <a:cs typeface="Times New Roman"/>
              </a:rPr>
              <a:t>получение ребёнком комплексной помощи специалистов по физической культуре в ДОУ, направленной на индивидуальное развитие и успешной адаптации, реабилитации ребёнка в обществе.</a:t>
            </a:r>
            <a:endParaRPr lang="ru-RU" altLang="ru-RU" sz="2823" b="1">
              <a:latin typeface="Times New Roman"/>
              <a:cs typeface="Times New Roman"/>
            </a:endParaRPr>
          </a:p>
          <a:p>
            <a:pPr marL="0" lvl="0" indent="0">
              <a:buNone/>
              <a:defRPr/>
            </a:pPr>
            <a:r>
              <a:rPr lang="ru-RU" altLang="ru-RU" sz="2823" b="1">
                <a:solidFill>
                  <a:srgbClr val="ffff00"/>
                </a:solidFill>
                <a:latin typeface="Times New Roman"/>
                <a:cs typeface="Times New Roman"/>
              </a:rPr>
              <a:t>     </a:t>
            </a:r>
            <a:r>
              <a:rPr lang="ru-RU" altLang="ru-RU" sz="2823" b="1">
                <a:solidFill>
                  <a:srgbClr val="800080"/>
                </a:solidFill>
                <a:latin typeface="Times New Roman"/>
                <a:cs typeface="Times New Roman"/>
              </a:rPr>
              <a:t>Задачи:</a:t>
            </a:r>
            <a:endParaRPr lang="ru-RU" altLang="ru-RU" sz="2823" b="1">
              <a:solidFill>
                <a:srgbClr val="800080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ru-RU" sz="2823" b="1">
                <a:latin typeface="Times New Roman"/>
                <a:cs typeface="Times New Roman"/>
              </a:rPr>
              <a:t>1. Создание комфортной среды на занятиях по физической культуре для развития детей и компенсация имеющихся недостатков.</a:t>
            </a:r>
            <a:endParaRPr lang="ru-RU" altLang="ru-RU" sz="2823" b="1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ru-RU" sz="2823" b="1">
                <a:latin typeface="Times New Roman"/>
                <a:cs typeface="Times New Roman"/>
              </a:rPr>
              <a:t>2. Формирования у детей двигательных навыков, улучшение координации движений, увеличение силы и выносливости мышц.</a:t>
            </a:r>
            <a:endParaRPr lang="ru-RU" altLang="ru-RU" sz="2823" b="1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ru-RU" sz="2823" b="1">
                <a:latin typeface="Times New Roman"/>
                <a:cs typeface="Times New Roman"/>
              </a:rPr>
              <a:t>3. Развитие и совершенствование коммуникативных функций, эмоционально-волевой регуляции и поведения.</a:t>
            </a:r>
            <a:endParaRPr lang="ru-RU" altLang="ru-RU" sz="2823" b="1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ru-RU" sz="2823" b="1">
                <a:latin typeface="Times New Roman"/>
                <a:cs typeface="Times New Roman"/>
              </a:rPr>
              <a:t>4. Оказание консультативной и методической помощи родителям.</a:t>
            </a:r>
            <a:endParaRPr lang="ru-RU" altLang="ru-RU" sz="2823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 sz="2823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0"/>
          </p:nvPr>
        </p:nvSpPr>
        <p:spPr>
          <a:xfrm>
            <a:off x="395536" y="404664"/>
            <a:ext cx="8229600" cy="846138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Принципы адаптивной физической </a:t>
            </a:r>
            <a:b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культуры </a:t>
            </a:r>
            <a:endParaRPr lang="ru-RU" sz="3200">
              <a:solidFill>
                <a:srgbClr val="800080"/>
              </a:solidFill>
            </a:endParaRPr>
          </a:p>
        </p:txBody>
      </p:sp>
      <p:sp>
        <p:nvSpPr>
          <p:cNvPr id="20484" name="Содержимое 4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625975"/>
          </a:xfrm>
        </p:spPr>
        <p:txBody>
          <a:bodyPr>
            <a:normAutofit fontScale="85000" lnSpcReduction="20000"/>
          </a:bodyPr>
          <a:lstStyle/>
          <a:p>
            <a:pPr lvl="0">
              <a:buFont typeface="Wingdings"/>
              <a:buChar char="Ø"/>
              <a:defRPr/>
            </a:pPr>
            <a:r>
              <a:rPr lang="ru-RU" altLang="ru-RU" b="1">
                <a:solidFill>
                  <a:srgbClr val="800080"/>
                </a:solidFill>
                <a:latin typeface="Times New Roman"/>
                <a:cs typeface="Times New Roman"/>
              </a:rPr>
              <a:t>Принцип диагностирования: </a:t>
            </a:r>
            <a:r>
              <a:rPr lang="ru-RU" altLang="ru-RU" b="1">
                <a:latin typeface="Times New Roman"/>
                <a:cs typeface="Times New Roman"/>
              </a:rPr>
              <a:t>учет основного диагноза, медицинские показания и противопоказания, особенности психических и личностных качеств.</a:t>
            </a:r>
            <a:endParaRPr lang="ru-RU" altLang="ru-RU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b="1">
                <a:solidFill>
                  <a:srgbClr val="800080"/>
                </a:solidFill>
                <a:latin typeface="Times New Roman"/>
                <a:cs typeface="Times New Roman"/>
              </a:rPr>
              <a:t>Принцип адекватности: </a:t>
            </a:r>
            <a:r>
              <a:rPr lang="ru-RU" altLang="ru-RU" b="1">
                <a:latin typeface="Times New Roman"/>
                <a:cs typeface="Times New Roman"/>
              </a:rPr>
              <a:t>поставленные задачи, выбор средств, методов коррекционной работы соответствуют функциональному состоянию ребенка.</a:t>
            </a:r>
            <a:endParaRPr lang="ru-RU" altLang="ru-RU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b="1">
                <a:solidFill>
                  <a:srgbClr val="800080"/>
                </a:solidFill>
                <a:latin typeface="Times New Roman"/>
                <a:cs typeface="Times New Roman"/>
              </a:rPr>
              <a:t>Принцип оптимальности:</a:t>
            </a:r>
            <a:r>
              <a:rPr lang="ru-RU" altLang="ru-RU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ru-RU" altLang="ru-RU" b="1">
                <a:latin typeface="Times New Roman"/>
                <a:cs typeface="Times New Roman"/>
              </a:rPr>
              <a:t>не допускать физических и психических перегрузок, а физические упражнения должны оказывать стимулирующее воздействие на организм ребенка.</a:t>
            </a:r>
            <a:endParaRPr lang="ru-RU" altLang="ru-RU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b="1">
                <a:solidFill>
                  <a:srgbClr val="800080"/>
                </a:solidFill>
                <a:latin typeface="Times New Roman"/>
                <a:cs typeface="Times New Roman"/>
              </a:rPr>
              <a:t>Принцип вариативности: </a:t>
            </a:r>
            <a:r>
              <a:rPr lang="ru-RU" altLang="ru-RU" b="1">
                <a:latin typeface="Times New Roman"/>
                <a:cs typeface="Times New Roman"/>
              </a:rPr>
              <a:t>создавать условия для выполнения физических упражнений, воздействуя на сенсорные ощущения, речь (используя речитативы во время выполнения упражнений), мелкую моторику (пальчиковую гимнастику и др.), интеллект (игры со счетом, выстраивание слов и др.).</a:t>
            </a:r>
            <a:endParaRPr lang="ru-RU" altLang="ru-RU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179512" y="260648"/>
            <a:ext cx="8229600" cy="1368152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Сроки реализации адаптированной образовательной программы по физической культуре</a:t>
            </a:r>
            <a:br>
              <a:rPr lang="ru-RU">
                <a:solidFill>
                  <a:srgbClr val="800080"/>
                </a:solidFill>
              </a:rPr>
            </a:br>
            <a:endParaRPr lang="ru-RU">
              <a:solidFill>
                <a:srgbClr val="800080"/>
              </a:solidFill>
            </a:endParaRPr>
          </a:p>
        </p:txBody>
      </p:sp>
      <p:sp>
        <p:nvSpPr>
          <p:cNvPr id="21508" name="Содержимое 3"/>
          <p:cNvSpPr>
            <a:spLocks noGrp="1"/>
          </p:cNvSpPr>
          <p:nvPr>
            <p:ph idx="1"/>
          </p:nvPr>
        </p:nvSpPr>
        <p:spPr>
          <a:xfrm>
            <a:off x="251520" y="2060848"/>
            <a:ext cx="8229600" cy="4125913"/>
          </a:xfrm>
        </p:spPr>
        <p:txBody>
          <a:bodyPr/>
          <a:lstStyle/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Адаптированная образовательная программа в области физического развития предусматривает постепенное развитие двигательных навыков с учётом состояния здоровья и возрастных периодов развития детей.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При составлении адаптированной образовательной программы в области физическое развитие учитываются рекомендации специалистов.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Адаптированная образовательная программа рассчитана на детей дошкольного возраста (3-7 лет).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Занятия проводятся на базе спортивного зала и бассейна три раза в неделю. Два занятия в спортивном зале, одно в бассейне.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 sz="20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395536" y="332656"/>
            <a:ext cx="8352928" cy="631825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Лечебная физическая культура (ЛФК) </a:t>
            </a:r>
            <a:b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в зале 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2532" name="Содержимое 3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4554538"/>
          </a:xfrm>
        </p:spPr>
        <p:txBody>
          <a:bodyPr/>
          <a:lstStyle/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ЛФК является неотъемлемой частью комплексного лечения практически всех заболеваний. 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Физические нагрузки, оказывая особое стимулирующее воздействие на организм, могут обеспечить его полноценную деятельность. 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Во время выполнения физических упражнений значительно повышается уровень возбуждения двигательных зон центральной нервной системы. Возникающие в них очаги возбуждения способствует угасанию тех механизмов, которые являются причиной патологического процесса. 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Работа мышц способствует улучшению обменных процессов, деятельности сердечнососудистой и дыхательной систем, повышению защитных реакций.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 sz="20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1403648" y="332656"/>
            <a:ext cx="6480720" cy="778098"/>
          </a:xfrm>
        </p:spPr>
        <p:txBody>
          <a:bodyPr/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Моменты в работе учителя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4580" name="Содержимое 3"/>
          <p:cNvSpPr>
            <a:spLocks noGrp="1"/>
          </p:cNvSpPr>
          <p:nvPr>
            <p:ph idx="1"/>
          </p:nvPr>
        </p:nvSpPr>
        <p:spPr>
          <a:xfrm>
            <a:off x="210344" y="1412776"/>
            <a:ext cx="8229600" cy="4983163"/>
          </a:xfrm>
        </p:spPr>
        <p:txBody>
          <a:bodyPr/>
          <a:lstStyle/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Проявляя настойчивость, нельзя впадать в крайность - уверовав в могущество движения, отказываться от всех других рекомендаций врача. 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Физические упражнения - это всего лишь часть, хотя и очень важная, целого комплекса как профилактических, так и лечебных мер. И как бы ни были они полезны, принцип “чем больше - тем лучше” в данном случае неприемлем.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Со временем комплексы, которые будут предложены можно добавить и усложнить. 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 sz="20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5"/>
          <p:cNvSpPr txBox="1">
            <a:spLocks noChangeArrowheads="1"/>
          </p:cNvSpPr>
          <p:nvPr/>
        </p:nvSpPr>
        <p:spPr>
          <a:xfrm>
            <a:off x="251520" y="260648"/>
            <a:ext cx="8106668" cy="4099897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Методы организации занятий 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с детьми с ОВЗ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3200" b="1">
                <a:latin typeface="Arial"/>
                <a:ea typeface="+mn-ea"/>
                <a:cs typeface="+mn-cs"/>
              </a:rPr>
              <a:t>Групповые занятия</a:t>
            </a:r>
            <a:endParaRPr lang="ru-RU" sz="32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3200" b="1">
                <a:latin typeface="Arial"/>
                <a:ea typeface="+mn-ea"/>
                <a:cs typeface="+mn-cs"/>
              </a:rPr>
              <a:t>Подгрупповые занятия</a:t>
            </a:r>
            <a:endParaRPr lang="ru-RU" sz="32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3200" b="1">
                <a:latin typeface="Arial"/>
                <a:ea typeface="+mn-ea"/>
                <a:cs typeface="+mn-cs"/>
              </a:rPr>
              <a:t>Индивидуальные коррекционные      занятия</a:t>
            </a:r>
            <a:endParaRPr lang="ru-RU" sz="32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xmlns:mc="http://schemas.openxmlformats.org/markup-compatibility/2006" xmlns:hp="http://schemas.haansoft.com/office/presentation/8.0" lang="ru-RU" sz="2000" b="1" mc:Ignorable="hp" hp:hslEmbossed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lang="ru-RU" sz="2000"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4"/>
          <p:cNvSpPr txBox="1">
            <a:spLocks noChangeArrowheads="1"/>
          </p:cNvSpPr>
          <p:nvPr/>
        </p:nvSpPr>
        <p:spPr>
          <a:xfrm>
            <a:off x="251520" y="332656"/>
            <a:ext cx="8143875" cy="66377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Формы организации занятий: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mc:Ignorable="hp" hp:hslEmbossed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 </a:t>
            </a:r>
            <a:endParaRPr xmlns:mc="http://schemas.openxmlformats.org/markup-compatibility/2006" xmlns:hp="http://schemas.haansoft.com/office/presentation/8.0" lang="ru-RU" sz="3200" mc:Ignorable="hp" hp:hslEmbossed="0"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400" b="1"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Коррекционно- оздоровительная гимнастика: </a:t>
            </a:r>
            <a:r>
              <a:rPr lang="ru-RU" sz="2000" b="1">
                <a:latin typeface="Arial"/>
                <a:ea typeface="+mn-ea"/>
                <a:cs typeface="+mn-cs"/>
              </a:rPr>
              <a:t>позволяет получить положительное эмоциональное состояние и хороший тонус.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400" b="1"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Гимнастика для стимуляции деятельности речевых центров: </a:t>
            </a:r>
            <a:r>
              <a:rPr lang="ru-RU" sz="2000" b="1">
                <a:latin typeface="Arial"/>
                <a:ea typeface="+mn-ea"/>
                <a:cs typeface="+mn-cs"/>
              </a:rPr>
              <a:t>система физических упражнений для коррекции речи - элементы логоритмики, пальчиковая гимнастика, артикуляционная гимнастика.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400" b="1"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Релаксация:</a:t>
            </a:r>
            <a:r>
              <a:rPr lang="ru-RU" sz="2400" b="1">
                <a:solidFill>
                  <a:srgbClr val="ffff0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2000" b="1">
                <a:latin typeface="Arial"/>
                <a:ea typeface="+mn-ea"/>
                <a:cs typeface="+mn-cs"/>
              </a:rPr>
              <a:t>упражнения для расслабления мышцы рук, ног, лица, туловища.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400" b="1"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Оздоровительный дозированный бег: </a:t>
            </a:r>
            <a:r>
              <a:rPr lang="ru-RU" sz="2000" b="1">
                <a:latin typeface="Arial"/>
                <a:ea typeface="+mn-ea"/>
                <a:cs typeface="+mn-cs"/>
              </a:rPr>
              <a:t>для тренировки всех функциональных систем организма, развития физической выносливости.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400" b="1"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Физические упражнения в воде и плавание:</a:t>
            </a:r>
            <a:r>
              <a:rPr lang="ru-RU" sz="2400">
                <a:solidFill>
                  <a:srgbClr val="80008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2000" b="1">
                <a:latin typeface="Arial"/>
                <a:ea typeface="+mn-ea"/>
                <a:cs typeface="+mn-cs"/>
              </a:rPr>
              <a:t>лечебная гимнастика, занятия по рекомендации врача.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8143875" cy="58090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В содержание работы с детьми ОВЗ входят: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1600" b="1">
                <a:latin typeface="Arial"/>
                <a:ea typeface="+mn-ea"/>
                <a:cs typeface="+mn-cs"/>
              </a:rPr>
              <a:t></a:t>
            </a:r>
            <a:r>
              <a:rPr lang="ru-RU" sz="2000" b="1">
                <a:latin typeface="Arial"/>
                <a:ea typeface="+mn-ea"/>
                <a:cs typeface="+mn-cs"/>
              </a:rPr>
              <a:t>Уменьшение физической нагрузки в процессе занятий;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Адаптирование сложных для выполнения упражнений на более легкие;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Исключение некоторых видов упражнений по медицинским показаниям;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Формирование правильного отношения к физической культуре, к себе и к своему здоровью;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Наблюдение за состоянием ребенка во время занятий физ. инструктором, мед. сестрой, воспитателем;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Мотивация на улучшение результатов (похвала); 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 Релаксация во время занятия;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Оказание помощи ребенку при выполнении упражнений;</a:t>
            </a: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Предоставление дополнительного времени для выполнения заданий.</a:t>
            </a:r>
            <a:endParaRPr lang="ru-RU" sz="2000" b="1"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рямоугольник 2"/>
          <p:cNvSpPr>
            <a:spLocks noChangeArrowheads="1"/>
          </p:cNvSpPr>
          <p:nvPr/>
        </p:nvSpPr>
        <p:spPr>
          <a:xfrm>
            <a:off x="323528" y="1773237"/>
            <a:ext cx="8177535" cy="477805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eaLnBrk="1" hangingPunct="1">
              <a:defRPr/>
            </a:pPr>
            <a:r>
              <a:rPr lang="ru-RU" altLang="ru-RU" sz="2800" b="1">
                <a:latin typeface="Arial"/>
                <a:ea typeface="+mn-ea"/>
                <a:cs typeface="+mn-cs"/>
              </a:rPr>
              <a:t>     </a:t>
            </a:r>
            <a:r>
              <a:rPr lang="ru-RU" altLang="ru-RU" sz="3500" b="1">
                <a:latin typeface="Arial"/>
                <a:ea typeface="+mn-ea"/>
                <a:cs typeface="+mn-cs"/>
              </a:rPr>
              <a:t>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особенностями.</a:t>
            </a:r>
            <a:endParaRPr lang="ru-RU" altLang="ru-RU" sz="3500"/>
          </a:p>
          <a:p>
            <a:pPr lvl="0" eaLnBrk="1" hangingPunct="1">
              <a:defRPr/>
            </a:pPr>
            <a:endParaRPr lang="ru-RU" altLang="ru-RU" sz="2800"/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>
          <a:xfrm>
            <a:off x="1907704" y="332656"/>
            <a:ext cx="4537075" cy="76944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4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Цель</a:t>
            </a:r>
            <a:endParaRPr lang="ru-RU" altLang="ru-RU" sz="4400" b="1">
              <a:solidFill>
                <a:srgbClr val="80008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827584" y="332656"/>
            <a:ext cx="8229600" cy="864096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Коррекционные задачи:</a:t>
            </a:r>
            <a:r>
              <a:rPr xmlns:mc="http://schemas.openxmlformats.org/markup-compatibility/2006" xmlns:hp="http://schemas.haansoft.com/office/presentation/8.0" lang="ru-RU" sz="3200" b="1" i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br>
              <a:rPr xmlns:mc="http://schemas.openxmlformats.org/markup-compatibility/2006" xmlns:hp="http://schemas.haansoft.com/office/presentation/8.0" lang="ru-RU" b="1" i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>
              <a:solidFill>
                <a:srgbClr val="800080"/>
              </a:solidFill>
            </a:endParaRPr>
          </a:p>
        </p:txBody>
      </p:sp>
      <p:sp>
        <p:nvSpPr>
          <p:cNvPr id="29700" name="Содержимое 3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4983163"/>
          </a:xfrm>
        </p:spPr>
        <p:txBody>
          <a:bodyPr>
            <a:normAutofit lnSpcReduction="10000"/>
          </a:bodyPr>
          <a:lstStyle/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формирование в процессе физического воспитания пространственных и временных представлений;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изучение в процессе предметной деятельности различных свойств материалов, а также назначения предметов;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развитие речи посредством движения;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формирование в процессе двигательной деятельности различных видов познавательной деятельности;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управление эмоциональной сферой ребенка, развитие морально-волевых качеств личности, формирующихся в процессе специальных двигательных занятий, игр, эстафет.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369392" y="476672"/>
            <a:ext cx="8229600" cy="1140718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Структура проведения занятий в спортивном </a:t>
            </a:r>
            <a:br>
              <a:rPr xmlns:mc="http://schemas.openxmlformats.org/markup-compatibility/2006" xmlns:hp="http://schemas.haansoft.com/office/presentation/8.0" lang="ru-RU" altLang="en-US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зале</a:t>
            </a:r>
            <a:br>
              <a:rPr lang="ru-RU"/>
            </a:br>
            <a:endParaRPr lang="ru-RU"/>
          </a:p>
        </p:txBody>
      </p:sp>
      <p:sp>
        <p:nvSpPr>
          <p:cNvPr id="30724" name="Содержимое 3"/>
          <p:cNvSpPr>
            <a:spLocks noGrp="1"/>
          </p:cNvSpPr>
          <p:nvPr>
            <p:ph idx="1"/>
          </p:nvPr>
        </p:nvSpPr>
        <p:spPr>
          <a:xfrm>
            <a:off x="357188" y="1500188"/>
            <a:ext cx="8429625" cy="4625975"/>
          </a:xfrm>
        </p:spPr>
        <p:txBody>
          <a:bodyPr/>
          <a:lstStyle/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solidFill>
                  <a:srgbClr val="800080"/>
                </a:solidFill>
                <a:latin typeface="Times New Roman"/>
                <a:cs typeface="Times New Roman"/>
              </a:rPr>
              <a:t>Подготовительная часть</a:t>
            </a:r>
            <a:r>
              <a:rPr lang="ru-RU" altLang="ru-RU" sz="2400" b="1">
                <a:latin typeface="Times New Roman"/>
                <a:cs typeface="Times New Roman"/>
              </a:rPr>
              <a:t> предусматривает подготовку к выполнению основных видов движения и специальных упражнений, постепенно включает в нагрузку. Длительность части 10-20% от всего времени занятия.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solidFill>
                  <a:srgbClr val="800080"/>
                </a:solidFill>
                <a:latin typeface="Times New Roman"/>
                <a:cs typeface="Times New Roman"/>
              </a:rPr>
              <a:t>В основной части </a:t>
            </a:r>
            <a:r>
              <a:rPr lang="ru-RU" altLang="ru-RU" sz="2400" b="1">
                <a:latin typeface="Times New Roman"/>
                <a:cs typeface="Times New Roman"/>
              </a:rPr>
              <a:t>занятия применяются специальные упражнения в чередовании с общеукрепляющими. Длительность основной части 60-80% от всего времени занятия.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solidFill>
                  <a:srgbClr val="800080"/>
                </a:solidFill>
                <a:latin typeface="Times New Roman"/>
                <a:cs typeface="Times New Roman"/>
              </a:rPr>
              <a:t>В заключительной части</a:t>
            </a:r>
            <a:r>
              <a:rPr lang="ru-RU" altLang="ru-RU" sz="2400" b="1" i="1">
                <a:latin typeface="Times New Roman"/>
                <a:cs typeface="Times New Roman"/>
              </a:rPr>
              <a:t> </a:t>
            </a:r>
            <a:r>
              <a:rPr lang="ru-RU" altLang="ru-RU" sz="2400" b="1">
                <a:latin typeface="Times New Roman"/>
                <a:cs typeface="Times New Roman"/>
              </a:rPr>
              <a:t>нагрузку постепенно снижают. Физическую нагрузку контролируют и регулируют, наблюдая за ответными реакциями организма.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 sz="20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2195736" y="332656"/>
            <a:ext cx="5040560" cy="713805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Мониторинг</a:t>
            </a:r>
            <a:br>
              <a:rPr lang="ru-RU"/>
            </a:br>
            <a:endParaRPr lang="ru-RU"/>
          </a:p>
        </p:txBody>
      </p:sp>
      <p:sp>
        <p:nvSpPr>
          <p:cNvPr id="32772" name="Содержимое 3"/>
          <p:cNvSpPr>
            <a:spLocks noGrp="1"/>
          </p:cNvSpPr>
          <p:nvPr>
            <p:ph idx="1"/>
          </p:nvPr>
        </p:nvSpPr>
        <p:spPr>
          <a:xfrm>
            <a:off x="251520" y="1046461"/>
            <a:ext cx="8496944" cy="5126038"/>
          </a:xfrm>
        </p:spPr>
        <p:txBody>
          <a:bodyPr/>
          <a:lstStyle/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Система мониторинга достижения детьми с ОВЗ планируемых результатов освоения основной образовательной программы дошкольного образования призвана обеспечить комплексный подход к оценке результатов освоения программы и динамики развития детей.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Определение освоения основных видов движения для оценки развития ребёнка с ОВЗ и его функциональных возможностей. 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В результате изучения возможностей детского организма разработаны критерии по освоению ребёнком  с ОВЗ основных видов движения и    освоения упражнений в воде.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 sz="20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425574" y="332656"/>
            <a:ext cx="8229600" cy="1368152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Ожидаемые конечные результаты </a:t>
            </a:r>
            <a:b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реализации программы:</a:t>
            </a:r>
            <a:br>
              <a:rPr lang="ru-RU"/>
            </a:br>
            <a:endParaRPr lang="ru-RU"/>
          </a:p>
        </p:txBody>
      </p:sp>
      <p:sp>
        <p:nvSpPr>
          <p:cNvPr id="38916" name="Содержимое 3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97350"/>
          </a:xfrm>
        </p:spPr>
        <p:txBody>
          <a:bodyPr/>
          <a:lstStyle/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укрепить здоровье детей и развить правильное отношение к здоровому образу жизни;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сформировать нравственные ценности: доброты, милосердия, отзывчивости, дружбы;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400" b="1">
                <a:latin typeface="Times New Roman"/>
                <a:cs typeface="Times New Roman"/>
              </a:rPr>
              <a:t>сформировать у детей навыки самостоятельной деятельности.</a:t>
            </a:r>
            <a:endParaRPr lang="ru-RU" altLang="ru-RU" sz="24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1331640" y="2780928"/>
            <a:ext cx="7055380" cy="1400530"/>
          </a:xfrm>
        </p:spPr>
        <p:txBody>
          <a:bodyPr/>
          <a:lstStyle/>
          <a:p>
            <a:pPr lvl="0" algn="ctr">
              <a:defRPr/>
            </a:pPr>
            <a:r>
              <a:rPr lang="ru-RU">
                <a:solidFill>
                  <a:srgbClr val="800080"/>
                </a:solidFill>
              </a:rPr>
              <a:t>Спасибо за внимание!</a:t>
            </a:r>
            <a:endParaRPr lang="ru-RU">
              <a:solidFill>
                <a:srgbClr val="8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2"/>
          <p:cNvSpPr>
            <a:spLocks noChangeArrowheads="1"/>
          </p:cNvSpPr>
          <p:nvPr/>
        </p:nvSpPr>
        <p:spPr>
          <a:xfrm>
            <a:off x="395536" y="332656"/>
            <a:ext cx="7673975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40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Задачи</a:t>
            </a:r>
            <a:endParaRPr lang="ru-RU" altLang="ru-RU" sz="3200" b="1">
              <a:solidFill>
                <a:srgbClr val="80008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>
          <a:xfrm>
            <a:off x="571500" y="1285875"/>
            <a:ext cx="8001000" cy="52625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eaLnBrk="1" hangingPunct="1">
              <a:buFont typeface="+mn-cs"/>
              <a:buChar char="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Оказывать общеукрепляющие действия на растущий организм ребенка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lvl="0" eaLnBrk="1" hangingPunct="1">
              <a:buFont typeface="+mn-cs"/>
              <a:buChar char="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Содействовать своевременной коррекции имеющегося патологического и состояния.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lvl="0" eaLnBrk="1" hangingPunct="1">
              <a:buFont typeface="+mn-cs"/>
              <a:buChar char="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Повышать защитные силы организма, его адаптационных возможностей.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lvl="0" eaLnBrk="1" hangingPunct="1">
              <a:buFont typeface="+mn-cs"/>
              <a:buChar char="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Повышать интерес детей к различным видам двигательной деятельности.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lvl="0" eaLnBrk="1" hangingPunct="1">
              <a:buFont typeface="+mn-cs"/>
              <a:buChar char="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Увеличивать объём двигательной активности детей.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lvl="0" eaLnBrk="1" hangingPunct="1">
              <a:buFont typeface="+mn-cs"/>
              <a:buChar char="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Создавать условия для проявления максимума самостоятельности, инициативы, волевых усилий.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lvl="0" eaLnBrk="1" hangingPunct="1">
              <a:defRPr/>
            </a:pPr>
            <a:endParaRPr lang="ru-RU" altLang="ru-RU" sz="2400" b="1">
              <a:latin typeface="Arial"/>
              <a:ea typeface="+mn-ea"/>
              <a:cs typeface="+mn-cs"/>
            </a:endParaRPr>
          </a:p>
          <a:p>
            <a:pPr lvl="0" eaLnBrk="1" hangingPunct="1">
              <a:buFont typeface="Times New Roman"/>
              <a:buChar char="•"/>
              <a:defRPr/>
            </a:pPr>
            <a:endParaRPr lang="ru-RU" altLang="ru-RU" sz="2400"/>
          </a:p>
          <a:p>
            <a:pPr lvl="0" eaLnBrk="1" hangingPunct="1">
              <a:buFont typeface="Times New Roman"/>
              <a:buChar char="•"/>
              <a:defRPr/>
            </a:pPr>
            <a:endParaRPr lang="ru-RU" altLang="ru-RU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188640"/>
            <a:ext cx="7858125" cy="1236340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6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Школьники с ОВЗ</a:t>
            </a:r>
            <a:endParaRPr xmlns:mc="http://schemas.openxmlformats.org/markup-compatibility/2006" xmlns:hp="http://schemas.haansoft.com/office/presentation/8.0" lang="ru-RU" sz="36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Нарушение слуха</a:t>
            </a:r>
            <a:r>
              <a:rPr lang="ru-RU" sz="2200">
                <a:latin typeface="Arial"/>
                <a:ea typeface="+mn-ea"/>
                <a:cs typeface="+mn-cs"/>
              </a:rPr>
              <a:t> (глухие, слабослышащие, позднооглохшие) </a:t>
            </a:r>
            <a:endParaRPr lang="ru-RU" sz="2200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Нарушение зрения</a:t>
            </a:r>
            <a:r>
              <a:rPr lang="ru-RU" sz="2200">
                <a:latin typeface="Arial"/>
                <a:ea typeface="+mn-ea"/>
                <a:cs typeface="+mn-cs"/>
              </a:rPr>
              <a:t> (слепые, слабовидящие) </a:t>
            </a:r>
            <a:endParaRPr lang="ru-RU" sz="2200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Нарушение речи</a:t>
            </a:r>
            <a:r>
              <a:rPr lang="ru-RU" sz="2200">
                <a:latin typeface="Arial"/>
                <a:ea typeface="+mn-ea"/>
                <a:cs typeface="+mn-cs"/>
              </a:rPr>
              <a:t> (логопаты) </a:t>
            </a:r>
            <a:endParaRPr lang="ru-RU" sz="2200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Нарушение опорно-двигательного аппарата</a:t>
            </a:r>
            <a:endParaRPr lang="ru-RU" sz="22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С умственной отсталостью</a:t>
            </a:r>
            <a:endParaRPr lang="ru-RU" sz="22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С задержкой психического развития</a:t>
            </a:r>
            <a:endParaRPr lang="ru-RU" sz="22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С нарушением поведения и общения</a:t>
            </a:r>
            <a:endParaRPr lang="ru-RU" sz="22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С комплексными нарушениями психофизического развития</a:t>
            </a:r>
            <a:r>
              <a:rPr lang="ru-RU" sz="2200">
                <a:latin typeface="Arial"/>
                <a:ea typeface="+mn-ea"/>
                <a:cs typeface="+mn-cs"/>
              </a:rPr>
              <a:t> (слепоглухонемые, глухие или слепые дети, а также дети с умственной отсталостью)</a:t>
            </a:r>
            <a:endParaRPr lang="ru-RU" sz="2200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r>
              <a:rPr lang="ru-RU" sz="2200" b="1">
                <a:latin typeface="Arial"/>
                <a:ea typeface="+mn-ea"/>
                <a:cs typeface="+mn-cs"/>
              </a:rPr>
              <a:t>Временными ограничения: </a:t>
            </a:r>
            <a:r>
              <a:rPr lang="ru-RU" sz="2200">
                <a:latin typeface="Arial"/>
                <a:ea typeface="+mn-ea"/>
                <a:cs typeface="+mn-cs"/>
              </a:rPr>
              <a:t>после перенесённых заболеваний (пневмония, грипп, обострение                хронических заболеваний)</a:t>
            </a:r>
            <a:endParaRPr lang="ru-RU" sz="2200"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lang="ru-RU" sz="2400" b="1"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xmlns:mc="http://schemas.openxmlformats.org/markup-compatibility/2006" xmlns:hp="http://schemas.haansoft.com/office/presentation/8.0" lang="ru-RU" sz="2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lang="ru-RU" sz="2000" b="1">
              <a:solidFill>
                <a:srgbClr val="ff0000"/>
              </a:solidFill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4000" b="1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 </a:t>
            </a:r>
            <a:endParaRPr xmlns:mc="http://schemas.openxmlformats.org/markup-compatibility/2006" xmlns:hp="http://schemas.haansoft.com/office/presentation/8.0" lang="ru-RU" sz="4000" b="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0"/>
          </p:nvPr>
        </p:nvSpPr>
        <p:spPr>
          <a:xfrm>
            <a:off x="467544" y="404664"/>
            <a:ext cx="8217595" cy="1152128"/>
          </a:xfrm>
        </p:spPr>
        <p:txBody>
          <a:bodyPr>
            <a:noAutofit/>
          </a:bodyPr>
          <a:lstStyle/>
          <a:p>
            <a:pPr lvl="0">
              <a:defRPr/>
            </a:pPr>
            <a:br>
              <a:rPr lang="ru-RU" altLang="en-US" b="1">
                <a:solidFill>
                  <a:schemeClr val="accent2"/>
                </a:solidFill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0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Особенности физического развития </a:t>
            </a:r>
            <a:br>
              <a:rPr xmlns:mc="http://schemas.openxmlformats.org/markup-compatibility/2006" xmlns:hp="http://schemas.haansoft.com/office/presentation/8.0" lang="ru-RU" sz="30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0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детей с ОВЗ:</a:t>
            </a:r>
            <a:br>
              <a:rPr lang="ru-RU" b="1">
                <a:solidFill>
                  <a:srgbClr val="800080"/>
                </a:solidFill>
                <a:cs typeface="Times New Roman"/>
              </a:rPr>
            </a:br>
            <a:endParaRPr lang="ru-RU" b="1">
              <a:solidFill>
                <a:srgbClr val="800080"/>
              </a:solidFill>
              <a:cs typeface="Times New Roman"/>
            </a:endParaRPr>
          </a:p>
        </p:txBody>
      </p:sp>
      <p:sp>
        <p:nvSpPr>
          <p:cNvPr id="7172" name="Содержимое 4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4697413"/>
          </a:xfrm>
        </p:spPr>
        <p:txBody>
          <a:bodyPr>
            <a:normAutofit lnSpcReduction="10000"/>
          </a:bodyPr>
          <a:lstStyle/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мышечная напряженность или снижение мышечного тонуса;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нарушение общей моторики, особенно ациклических движений 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Arial"/>
              <a:buNone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     (лазание, прыжки в длину, метание);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нарушение ручной моторики;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общая скованность и замедленность выполнения движений;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дискоординация движений;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несформированность функций равновесия;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недостаточное развитие чувства ритма;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нарушение ориентировки в пространстве;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замедленность процесса освоения новых движений;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нарушение осанки, плоскостопие;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заметное отставание в показателях основных физических 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buFont typeface="Arial"/>
              <a:buNone/>
              <a:defRPr/>
            </a:pPr>
            <a:r>
              <a:rPr lang="ru-RU" altLang="ru-RU" sz="2000" b="1">
                <a:latin typeface="Times New Roman"/>
                <a:cs typeface="Times New Roman"/>
              </a:rPr>
              <a:t>      качеств: силы ловкости, скорости.</a:t>
            </a:r>
            <a:endParaRPr lang="ru-RU" altLang="ru-RU" sz="20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0"/>
          </p:nvPr>
        </p:nvSpPr>
        <p:spPr>
          <a:xfrm>
            <a:off x="827584" y="620688"/>
            <a:ext cx="7560840" cy="936104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Общие принципы работы </a:t>
            </a:r>
            <a:b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с детьми с ОВЗ 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196" name="Содержимое 3"/>
          <p:cNvSpPr>
            <a:spLocks noGrp="1"/>
          </p:cNvSpPr>
          <p:nvPr>
            <p:ph idx="1"/>
          </p:nvPr>
        </p:nvSpPr>
        <p:spPr>
          <a:xfrm>
            <a:off x="642938" y="1857375"/>
            <a:ext cx="7858125" cy="4268788"/>
          </a:xfrm>
        </p:spPr>
        <p:txBody>
          <a:bodyPr/>
          <a:lstStyle/>
          <a:p>
            <a:pPr lvl="0">
              <a:buFont typeface="Wingdings"/>
              <a:buChar char="Ø"/>
              <a:defRPr/>
            </a:pPr>
            <a:r>
              <a:rPr lang="ru-RU" altLang="ru-RU" sz="2800" b="1">
                <a:latin typeface="Times New Roman"/>
                <a:cs typeface="Times New Roman"/>
              </a:rPr>
              <a:t>Принцип наглядности</a:t>
            </a:r>
            <a:endParaRPr lang="ru-RU" altLang="ru-RU" sz="28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800" b="1">
                <a:latin typeface="Times New Roman"/>
                <a:cs typeface="Times New Roman"/>
              </a:rPr>
              <a:t>Принцип учета возрастных особенностей</a:t>
            </a:r>
            <a:endParaRPr lang="ru-RU" altLang="ru-RU" sz="28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800" b="1">
                <a:latin typeface="Times New Roman"/>
                <a:cs typeface="Times New Roman"/>
              </a:rPr>
              <a:t>Принцип постепенности</a:t>
            </a:r>
            <a:endParaRPr lang="ru-RU" altLang="ru-RU" sz="2800" b="1">
              <a:latin typeface="Times New Roman"/>
              <a:cs typeface="Times New Roman"/>
            </a:endParaRPr>
          </a:p>
          <a:p>
            <a:pPr lvl="0">
              <a:buFont typeface="Wingdings"/>
              <a:buChar char="Ø"/>
              <a:defRPr/>
            </a:pPr>
            <a:r>
              <a:rPr lang="ru-RU" altLang="ru-RU" sz="2800" b="1">
                <a:latin typeface="Times New Roman"/>
                <a:cs typeface="Times New Roman"/>
              </a:rPr>
              <a:t>Принцип систематичности и последовательности</a:t>
            </a:r>
            <a:endParaRPr lang="ru-RU" altLang="ru-RU" sz="28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Прямоугольник 2"/>
          <p:cNvSpPr>
            <a:spLocks noChangeArrowheads="1"/>
          </p:cNvSpPr>
          <p:nvPr/>
        </p:nvSpPr>
        <p:spPr>
          <a:xfrm>
            <a:off x="684213" y="836613"/>
            <a:ext cx="7991475" cy="6461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algn="ctr" eaLnBrk="1" hangingPunct="1">
              <a:defRPr/>
            </a:pPr>
            <a:endParaRPr lang="ru-RU" altLang="ru-RU" sz="3600" b="1" i="1">
              <a:solidFill>
                <a:srgbClr val="c00000"/>
              </a:solidFill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>
          <a:xfrm>
            <a:off x="467544" y="1340768"/>
            <a:ext cx="8001000" cy="540102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eaLnBrk="1" hangingPunct="1">
              <a:defRPr/>
            </a:pPr>
            <a:r>
              <a:rPr lang="ru-RU" altLang="ru-RU" sz="2400" b="1" i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Цель: </a:t>
            </a:r>
            <a:r>
              <a:rPr lang="ru-RU" altLang="ru-RU" sz="2400" b="1">
                <a:latin typeface="Arial"/>
                <a:ea typeface="+mn-ea"/>
                <a:cs typeface="+mn-cs"/>
              </a:rPr>
              <a:t>Обеспечение взаимодействия образовательного учреждения с семьей, воспитывающей ребенка с ОВЗ, привлечение родителей к коррекционно-реабилитационному и воспитательному процессу.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lvl="0" eaLnBrk="1" hangingPunct="1">
              <a:defRPr/>
            </a:pPr>
            <a:r>
              <a:rPr lang="ru-RU" altLang="ru-RU" sz="2400" b="1" i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Задачи:</a:t>
            </a:r>
            <a:r>
              <a:rPr lang="ru-RU" altLang="ru-RU" sz="2400" b="1">
                <a:latin typeface="Arial"/>
                <a:ea typeface="+mn-ea"/>
                <a:cs typeface="+mn-cs"/>
              </a:rPr>
              <a:t>	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marL="342900" lvl="0" indent="-342900" eaLnBrk="1" hangingPunct="1">
              <a:buFont typeface="Times New Roman"/>
              <a:buChar char="•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Оказание помощи правовой, психолого-педагогической направленности.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marL="342900" lvl="0" indent="-342900" eaLnBrk="1" hangingPunct="1">
              <a:buFont typeface="Times New Roman"/>
              <a:buChar char="•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Повышение у родителей чувства собственной компетентности.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marL="342900" lvl="0" indent="-342900" eaLnBrk="1" hangingPunct="1">
              <a:buFont typeface="Times New Roman"/>
              <a:buChar char="•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Установление единства в подходе к укреплению здоровья детей в детском саду и дома.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marL="342900" lvl="0" indent="-342900" eaLnBrk="1" hangingPunct="1">
              <a:buFont typeface="Times New Roman"/>
              <a:buChar char="•"/>
              <a:defRPr/>
            </a:pPr>
            <a:r>
              <a:rPr lang="ru-RU" altLang="ru-RU" sz="2400" b="1">
                <a:latin typeface="Arial"/>
                <a:ea typeface="+mn-ea"/>
                <a:cs typeface="+mn-cs"/>
              </a:rPr>
              <a:t>Преодоление состояния кризиса у родителей.</a:t>
            </a:r>
            <a:endParaRPr lang="ru-RU" altLang="ru-RU" sz="2400" b="1">
              <a:latin typeface="Arial"/>
              <a:ea typeface="+mn-ea"/>
              <a:cs typeface="+mn-cs"/>
            </a:endParaRPr>
          </a:p>
          <a:p>
            <a:pPr marL="342900" lvl="0" indent="-342900" eaLnBrk="1" hangingPunct="1">
              <a:buFont typeface="Times New Roman"/>
              <a:buChar char="•"/>
              <a:defRPr/>
            </a:pPr>
            <a:endParaRPr lang="ru-RU" altLang="ru-RU" sz="2000"/>
          </a:p>
          <a:p>
            <a:pPr lvl="0" eaLnBrk="1" hangingPunct="1">
              <a:defRPr/>
            </a:pPr>
            <a:endParaRPr lang="ru-RU" altLang="ru-RU" sz="2000"/>
          </a:p>
        </p:txBody>
      </p:sp>
      <p:sp>
        <p:nvSpPr>
          <p:cNvPr id="9221" name="TextBox 21"/>
          <p:cNvSpPr txBox="1">
            <a:spLocks noChangeArrowheads="1"/>
          </p:cNvSpPr>
          <p:nvPr/>
        </p:nvSpPr>
        <p:spPr>
          <a:xfrm>
            <a:off x="2928938" y="2143125"/>
            <a:ext cx="71437" cy="3698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eaLnBrk="1" hangingPunct="1">
              <a:defRPr/>
            </a:pPr>
            <a:endParaRPr lang="ru-RU" altLang="ru-RU"/>
          </a:p>
        </p:txBody>
      </p:sp>
      <p:sp>
        <p:nvSpPr>
          <p:cNvPr id="7174" name="TextBox 22"/>
          <p:cNvSpPr txBox="1">
            <a:spLocks noChangeArrowheads="1"/>
          </p:cNvSpPr>
          <p:nvPr/>
        </p:nvSpPr>
        <p:spPr>
          <a:xfrm>
            <a:off x="599454" y="324520"/>
            <a:ext cx="7500938" cy="584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Работа с родителями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Прямоугольник 2"/>
          <p:cNvSpPr>
            <a:spLocks noChangeArrowheads="1"/>
          </p:cNvSpPr>
          <p:nvPr/>
        </p:nvSpPr>
        <p:spPr>
          <a:xfrm>
            <a:off x="684213" y="836613"/>
            <a:ext cx="7991475" cy="6461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algn="ctr" eaLnBrk="1" hangingPunct="1">
              <a:defRPr/>
            </a:pPr>
            <a:endParaRPr lang="ru-RU" altLang="ru-RU" sz="3600" b="1" i="1">
              <a:solidFill>
                <a:srgbClr val="c00000"/>
              </a:solidFill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>
          <a:xfrm>
            <a:off x="539750" y="2786063"/>
            <a:ext cx="7993063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2400"/>
              <a:t>.</a:t>
            </a:r>
            <a:endParaRPr lang="ru-RU" altLang="ru-RU" sz="2400"/>
          </a:p>
        </p:txBody>
      </p:sp>
      <p:sp>
        <p:nvSpPr>
          <p:cNvPr id="8197" name="Прямоугольник 4"/>
          <p:cNvSpPr>
            <a:spLocks noChangeArrowheads="1"/>
          </p:cNvSpPr>
          <p:nvPr/>
        </p:nvSpPr>
        <p:spPr>
          <a:xfrm>
            <a:off x="323528" y="332656"/>
            <a:ext cx="8072438" cy="6186309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+mn-ea"/>
                <a:cs typeface="+mn-cs"/>
              </a:rPr>
              <a:t>Формы работы с родителями</a:t>
            </a:r>
            <a:endParaRPr lang="ru-RU" sz="3200" b="1">
              <a:solidFill>
                <a:srgbClr val="c00000"/>
              </a:solidFill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 b="1">
                <a:latin typeface="Arial"/>
                <a:ea typeface="+mn-ea"/>
                <a:cs typeface="+mn-cs"/>
              </a:rPr>
              <a:t>•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Консультирование </a:t>
            </a:r>
            <a:r>
              <a:rPr lang="ru-RU" sz="2400" b="1">
                <a:latin typeface="Arial"/>
                <a:ea typeface="+mn-ea"/>
                <a:cs typeface="+mn-cs"/>
              </a:rPr>
              <a:t>– дифференцированный подход к каждой семье, имеющей </a:t>
            </a:r>
            <a:r>
              <a:rPr lang="ru-RU" sz="2400" b="1" i="1">
                <a:latin typeface="Arial"/>
                <a:ea typeface="+mn-ea"/>
                <a:cs typeface="+mn-cs"/>
              </a:rPr>
              <a:t>«особого»</a:t>
            </a:r>
            <a:r>
              <a:rPr lang="ru-RU" sz="2400" b="1">
                <a:latin typeface="Arial"/>
                <a:ea typeface="+mn-ea"/>
                <a:cs typeface="+mn-cs"/>
              </a:rPr>
              <a:t> ребенка. Главное, чтобы родители верили в своих детей и были помощниками для педагогов.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400" b="1">
                <a:latin typeface="Arial"/>
                <a:ea typeface="+mn-ea"/>
                <a:cs typeface="+mn-cs"/>
              </a:rPr>
              <a:t>•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Дни открытых дверей</a:t>
            </a:r>
            <a:r>
              <a:rPr lang="ru-RU" sz="2400" b="1">
                <a:solidFill>
                  <a:srgbClr val="ffff0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latin typeface="Arial"/>
                <a:ea typeface="+mn-ea"/>
                <a:cs typeface="+mn-cs"/>
              </a:rPr>
              <a:t>– родители </a:t>
            </a:r>
            <a:r>
              <a:rPr lang="ru-RU" sz="2400" b="1" i="1">
                <a:latin typeface="Arial"/>
                <a:ea typeface="+mn-ea"/>
                <a:cs typeface="+mn-cs"/>
              </a:rPr>
              <a:t>(законные представители)</a:t>
            </a:r>
            <a:r>
              <a:rPr lang="ru-RU" sz="2400" b="1">
                <a:latin typeface="Arial"/>
                <a:ea typeface="+mn-ea"/>
                <a:cs typeface="+mn-cs"/>
              </a:rPr>
              <a:t> посещают группу, вместе с ребенком, наблюдают за работой специалистов.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400" b="1">
                <a:latin typeface="Arial"/>
                <a:ea typeface="+mn-ea"/>
                <a:cs typeface="+mn-cs"/>
              </a:rPr>
              <a:t>•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Семинары-практикумы</a:t>
            </a:r>
            <a:r>
              <a:rPr lang="ru-RU" sz="2400" b="1">
                <a:latin typeface="Arial"/>
                <a:ea typeface="+mn-ea"/>
                <a:cs typeface="+mn-cs"/>
              </a:rPr>
              <a:t> – где родители </a:t>
            </a:r>
            <a:r>
              <a:rPr lang="ru-RU" sz="2400" b="1" i="1">
                <a:latin typeface="Arial"/>
                <a:ea typeface="+mn-ea"/>
                <a:cs typeface="+mn-cs"/>
              </a:rPr>
              <a:t>(законные представители)</a:t>
            </a:r>
            <a:r>
              <a:rPr lang="ru-RU" sz="2400" b="1">
                <a:latin typeface="Arial"/>
                <a:ea typeface="+mn-ea"/>
                <a:cs typeface="+mn-cs"/>
              </a:rPr>
              <a:t> знакомятся с литературой, играми, учатся применять полученные знания на практике.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400" b="1">
                <a:latin typeface="Arial"/>
                <a:ea typeface="+mn-ea"/>
                <a:cs typeface="+mn-cs"/>
              </a:rPr>
              <a:t>• </a:t>
            </a: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Проведение совместных праздников</a:t>
            </a:r>
            <a:r>
              <a:rPr lang="ru-RU" sz="2400" b="1">
                <a:solidFill>
                  <a:srgbClr val="ffff0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latin typeface="Arial"/>
                <a:ea typeface="+mn-ea"/>
                <a:cs typeface="+mn-cs"/>
              </a:rPr>
              <a:t>- где родители могут видеть достижения своего ребенка, участвовать совместно с ребенком в конкурсах, соревнованиях.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ru-RU" sz="2000">
                <a:latin typeface="Arial"/>
                <a:ea typeface="+mn-ea"/>
                <a:cs typeface="+mn-cs"/>
              </a:rPr>
              <a:t> </a:t>
            </a:r>
            <a:endParaRPr lang="ru-RU" sz="2000"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>
          <a:xfrm>
            <a:off x="714375" y="857250"/>
            <a:ext cx="7643813" cy="83026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lvl="0">
              <a:defRPr/>
            </a:pPr>
            <a:endParaRPr lang="ru-RU" altLang="ru-RU" sz="1400" b="1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lang="ru-RU" altLang="ru-RU" sz="1400" b="1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lang="ru-RU" altLang="ru-RU" sz="2000"/>
          </a:p>
        </p:txBody>
      </p:sp>
      <p:sp>
        <p:nvSpPr>
          <p:cNvPr id="11269" name="Прямоугольник 4"/>
          <p:cNvSpPr>
            <a:spLocks noChangeArrowheads="1"/>
          </p:cNvSpPr>
          <p:nvPr/>
        </p:nvSpPr>
        <p:spPr>
          <a:xfrm>
            <a:off x="214313" y="476672"/>
            <a:ext cx="8143875" cy="673184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>
              <a:defRPr/>
            </a:pPr>
            <a:r>
              <a:rPr xmlns:mc="http://schemas.openxmlformats.org/markup-compatibility/2006" xmlns:hp="http://schemas.haansoft.com/office/presentation/8.0" lang="ru-RU" sz="3200" b="1" mc:Ignorable="hp" hp:hslEmbossed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Взаимодействие специалистов ДОУ</a:t>
            </a: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  <a:p>
            <a:pPr lvl="0" algn="ctr">
              <a:defRPr/>
            </a:pPr>
            <a:endParaRPr xmlns:mc="http://schemas.openxmlformats.org/markup-compatibility/2006" xmlns:hp="http://schemas.haansoft.com/office/presentation/8.0" lang="ru-RU" sz="3200" b="1" mc:Ignorable="hp" hp:hslEmbossed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>
              <a:buFont typeface="Times New Roman"/>
              <a:buChar char="•"/>
              <a:defRPr/>
            </a:pP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Совместные мероприятия специалистов с детьми:</a:t>
            </a:r>
            <a:r>
              <a:rPr lang="ru-RU" sz="2400" b="1">
                <a:solidFill>
                  <a:srgbClr val="ffff0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latin typeface="Arial"/>
                <a:ea typeface="+mn-ea"/>
                <a:cs typeface="+mn-cs"/>
              </a:rPr>
              <a:t>занятия, развлечения, праздники, викторины и др.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marL="342900" lvl="0" indent="-342900">
              <a:buFont typeface="Times New Roman"/>
              <a:buChar char="•"/>
              <a:defRPr/>
            </a:pP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Методический аспект:</a:t>
            </a:r>
            <a:r>
              <a:rPr lang="ru-RU" sz="2400" b="1">
                <a:solidFill>
                  <a:srgbClr val="ffff0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latin typeface="Arial"/>
                <a:ea typeface="+mn-ea"/>
                <a:cs typeface="+mn-cs"/>
              </a:rPr>
              <a:t>консультации, рекомендации, мастер – классы, педсоветы, МО, семинары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marL="342900" lvl="0" indent="-342900">
              <a:buFont typeface="Times New Roman"/>
              <a:buChar char="•"/>
              <a:defRPr/>
            </a:pP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Инструктор по физической культуре </a:t>
            </a:r>
            <a:r>
              <a:rPr lang="ru-RU" sz="2400" b="1">
                <a:latin typeface="Arial"/>
                <a:ea typeface="+mn-ea"/>
                <a:cs typeface="+mn-cs"/>
              </a:rPr>
              <a:t>– учитель – логопед – педагог – психолог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marL="342900" lvl="0" indent="-342900">
              <a:buFont typeface="Times New Roman"/>
              <a:buChar char="•"/>
              <a:defRPr/>
            </a:pP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Взаимодействие с родителями воспитанников с ОВЗ:</a:t>
            </a:r>
            <a:r>
              <a:rPr lang="ru-RU" sz="2400" b="1">
                <a:latin typeface="Arial"/>
                <a:ea typeface="+mn-ea"/>
                <a:cs typeface="+mn-cs"/>
              </a:rPr>
              <a:t> беседы, рекомендации, практические занятия 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marL="342900" lvl="0" indent="-342900">
              <a:buFont typeface="Times New Roman"/>
              <a:buChar char="•"/>
              <a:defRPr/>
            </a:pPr>
            <a:r>
              <a:rPr lang="ru-RU" sz="2400" b="1">
                <a:solidFill>
                  <a:srgbClr val="800080"/>
                </a:solidFill>
                <a:latin typeface="Arial"/>
                <a:ea typeface="+mn-ea"/>
                <a:cs typeface="+mn-cs"/>
              </a:rPr>
              <a:t>ПМПк (психолого-медицинская педагогическая комиссия):</a:t>
            </a:r>
            <a:r>
              <a:rPr lang="ru-RU" sz="2400" b="1">
                <a:solidFill>
                  <a:srgbClr val="ffff00"/>
                </a:solidFill>
                <a:latin typeface="Arial"/>
                <a:ea typeface="+mn-ea"/>
                <a:cs typeface="+mn-cs"/>
              </a:rPr>
              <a:t> </a:t>
            </a:r>
            <a:r>
              <a:rPr lang="ru-RU" sz="2400" b="1">
                <a:latin typeface="Arial"/>
                <a:ea typeface="+mn-ea"/>
                <a:cs typeface="+mn-cs"/>
              </a:rPr>
              <a:t>определение направлений и форм работы с   детьми с ОВЗ.</a:t>
            </a:r>
            <a:endParaRPr lang="ru-RU" sz="24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endParaRPr lang="ru-RU" sz="2000" b="1">
              <a:latin typeface="Arial"/>
              <a:ea typeface="+mn-ea"/>
              <a:cs typeface="+mn-cs"/>
            </a:endParaRPr>
          </a:p>
          <a:p>
            <a:pPr lvl="0">
              <a:buFont typeface="+mn-cs"/>
              <a:buChar char=""/>
              <a:defRPr/>
            </a:pPr>
            <a:endParaRPr lang="ru-RU" sz="2000" b="1">
              <a:solidFill>
                <a:srgbClr val="ff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Скрещение">
  <a:themeElements>
    <a:clrScheme name="Скрещение">
      <a:dk1>
        <a:srgbClr val="264c72"/>
      </a:dk1>
      <a:lt1>
        <a:srgbClr val="ffffff"/>
      </a:lt1>
      <a:dk2>
        <a:srgbClr val="347775"/>
      </a:dk2>
      <a:lt2>
        <a:srgbClr val="d7d7d7"/>
      </a:lt2>
      <a:accent1>
        <a:srgbClr val="63a6a4"/>
      </a:accent1>
      <a:accent2>
        <a:srgbClr val="323232"/>
      </a:accent2>
      <a:accent3>
        <a:srgbClr val="9d9c9c"/>
      </a:accent3>
      <a:accent4>
        <a:srgbClr val="c1c0c0"/>
      </a:accent4>
      <a:accent5>
        <a:srgbClr val="e5e4e4"/>
      </a:accent5>
      <a:accent6>
        <a:srgbClr val="716340"/>
      </a:accent6>
      <a:hlink>
        <a:srgbClr val="f9f1d3"/>
      </a:hlink>
      <a:folHlink>
        <a:srgbClr val="e2cdb0"/>
      </a:folHlink>
    </a:clrScheme>
    <a:fontScheme name="Скрещение">
      <a:majorFont>
        <a:latin typeface="Arial"/>
        <a:ea typeface=""/>
        <a:cs typeface=""/>
        <a:font script="Jpan" typeface="MS PGothic"/>
        <a:font script="Hang" typeface="한컴 윤고딕 24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고딕 23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крещение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rect">
            <a:fillToRect l="100000" t="100000" r="100000" b="100000"/>
          </a:path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100000"/>
              </a:schemeClr>
            </a:gs>
            <a:gs pos="100000">
              <a:schemeClr val="phClr">
                <a:shade val="30000"/>
                <a:satMod val="8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shade val="50000"/>
                <a:satMod val="7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1145</ep:Words>
  <ep:PresentationFormat>Экран (4:3)</ep:PresentationFormat>
  <ep:Paragraphs>140</ep:Paragraphs>
  <ep:Slides>24</ep:Slides>
  <ep:Notes>1</ep:Notes>
  <ep:TotalTime>0</ep:TotalTime>
  <ep:HiddenSlides>0</ep:HiddenSlides>
  <ep:MMClips>0</ep:MMClips>
  <ep:HeadingPairs>
    <vt:vector size="4" baseType="variant">
      <vt:variant>
        <vt:lpstr>Темы</vt:lpstr>
      </vt:variant>
      <vt:variant>
        <vt:i4>1</vt:i4>
      </vt:variant>
      <vt:variant>
        <vt:lpstr>Заголовок слайда</vt:lpstr>
      </vt:variant>
      <vt:variant>
        <vt:i4>24</vt:i4>
      </vt:variant>
    </vt:vector>
  </ep:HeadingPairs>
  <ep:TitlesOfParts>
    <vt:vector size="25" baseType="lpstr">
      <vt:lpstr>Скрещение</vt:lpstr>
      <vt:lpstr>Особенности организации работы по физической культуре с детьми с ограниченными возможностями  здоровья</vt:lpstr>
      <vt:lpstr>Слайд 2</vt:lpstr>
      <vt:lpstr>Слайд 3</vt:lpstr>
      <vt:lpstr>Слайд 4</vt:lpstr>
      <vt:lpstr>Особенности физического развития  детей с ОВЗ:</vt:lpstr>
      <vt:lpstr>Общие принципы работы  с детьми с ОВЗ</vt:lpstr>
      <vt:lpstr>Слайд 7</vt:lpstr>
      <vt:lpstr>Слайд 8</vt:lpstr>
      <vt:lpstr>Слайд 9</vt:lpstr>
      <vt:lpstr>План индивидуального  сопровождения учителя по физической культуре детей с ОВЗ</vt:lpstr>
      <vt:lpstr>Адаптивная физическая культура</vt:lpstr>
      <vt:lpstr>Цель и задачи адаптивной программы</vt:lpstr>
      <vt:lpstr>Принципы адаптивной физической  культуры</vt:lpstr>
      <vt:lpstr>Сроки реализации адаптированной образовательной программы по физической культуре</vt:lpstr>
      <vt:lpstr>Лечебная физическая культура (ЛФК)  в зале</vt:lpstr>
      <vt:lpstr>Моменты в работе учителя</vt:lpstr>
      <vt:lpstr>Слайд 17</vt:lpstr>
      <vt:lpstr>Слайд 18</vt:lpstr>
      <vt:lpstr>Слайд 19</vt:lpstr>
      <vt:lpstr>Коррекционные задачи:</vt:lpstr>
      <vt:lpstr>Структура проведения занятий в спортивном  зале</vt:lpstr>
      <vt:lpstr>Мониторинг</vt:lpstr>
      <vt:lpstr>Ожидаемые конечные результаты  реализации программы:</vt:lpstr>
      <vt:lpstr>Спасибо за внимание!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2010-04-23T03:00:43.000</dcterms:created>
  <dc:creator>User</dc:creator>
  <cp:lastModifiedBy>235</cp:lastModifiedBy>
  <dcterms:modified xsi:type="dcterms:W3CDTF">2022-11-15T20:00:43.399</dcterms:modified>
  <cp:revision>228</cp:revision>
  <dc:title>Слайд 1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