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Override PartName="/docProps/app.xml" ContentType="application/vnd.openxmlformats-officedocument.extended-properties+xml"/>
  <Override PartName="/docProps/core.xml" ContentType="application/vnd.openxmlformats-package.core-properties+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s>
</file>

<file path=ppt/presentation.xml><?xml version="1.0" encoding="utf-8"?>
<!--Generated by Aspose.Slides for .NET 19.12-->
<p:presentation xmlns:r="http://schemas.openxmlformats.org/officeDocument/2006/relationships" xmlns:a="http://schemas.openxmlformats.org/drawingml/2006/main" xmlns:p="http://schemas.openxmlformats.org/presentationml/2006/main" saveSubsetFonts="1">
  <p:sldMasterIdLst>
    <p:sldMasterId id="2147483648" r:id="rId1"/>
  </p:sldMasterIdLst>
  <p:sldIdLst>
    <p:sldId id="313" r:id="rId2"/>
    <p:sldId id="289" r:id="rId3"/>
    <p:sldId id="276" r:id="rId4"/>
    <p:sldId id="277" r:id="rId5"/>
    <p:sldId id="275" r:id="rId6"/>
    <p:sldId id="261" r:id="rId7"/>
    <p:sldId id="286" r:id="rId8"/>
    <p:sldId id="283" r:id="rId9"/>
    <p:sldId id="258" r:id="rId10"/>
    <p:sldId id="260" r:id="rId11"/>
    <p:sldId id="270" r:id="rId12"/>
    <p:sldId id="280" r:id="rId13"/>
    <p:sldId id="267" r:id="rId14"/>
    <p:sldId id="302" r:id="rId15"/>
  </p:sldIdLst>
  <p:sldSz cx="6858000" cy="9144000" type="screen4x3"/>
  <p:notesSz cx="6858000" cy="9144000"/>
  <p:custDataLst>
    <p:tags r:id="rId16"/>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CC"/>
  </p:clrMru>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91" autoAdjust="0"/>
    <p:restoredTop sz="86353" autoAdjust="0"/>
  </p:normalViewPr>
  <p:slideViewPr>
    <p:cSldViewPr>
      <p:cViewPr>
        <p:scale>
          <a:sx n="80" d="100"/>
          <a:sy n="80" d="100"/>
        </p:scale>
        <p:origin x="-3270" y="192"/>
      </p:cViewPr>
      <p:guideLst>
        <p:guide orient="horz" pos="2880"/>
        <p:guide pos="2160"/>
      </p:guideLst>
    </p:cSldViewPr>
  </p:slideViewPr>
  <p:outlineViewPr>
    <p:cViewPr>
      <p:scale>
        <a:sx n="33" d="100"/>
        <a:sy n="33" d="100"/>
      </p:scale>
      <p:origin x="250" y="0"/>
    </p:cViewPr>
  </p:outlineViewPr>
  <p:notesTextViewPr>
    <p:cViewPr>
      <p:scale>
        <a:sx n="100" d="100"/>
        <a:sy n="100" d="100"/>
      </p:scale>
      <p:origin x="0" y="0"/>
    </p:cViewPr>
  </p:notesTextViewPr>
  <p:notesViewPr>
    <p:cSldViewPr>
      <p:cViewPr>
        <p:scale>
          <a:sx n="1" d="100"/>
          <a:sy n="1" d="100"/>
        </p:scale>
        <p:origin x="0" y="0"/>
      </p:cViewPr>
    </p:cSldViewPr>
  </p:notesViewPr>
  <p:gridSpacing cx="73736200" cy="73736200"/>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slide" Target="slides/slide11.xml" /><Relationship Id="rId13" Type="http://schemas.openxmlformats.org/officeDocument/2006/relationships/slide" Target="slides/slide12.xml" /><Relationship Id="rId14" Type="http://schemas.openxmlformats.org/officeDocument/2006/relationships/slide" Target="slides/slide13.xml" /><Relationship Id="rId15" Type="http://schemas.openxmlformats.org/officeDocument/2006/relationships/slide" Target="slides/slide14.xml" /><Relationship Id="rId16" Type="http://schemas.openxmlformats.org/officeDocument/2006/relationships/tags" Target="tags/tag1.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heme" Target="theme/theme1.xml" /><Relationship Id="rId2" Type="http://schemas.openxmlformats.org/officeDocument/2006/relationships/slide" Target="slides/slide1.xml" /><Relationship Id="rId20" Type="http://schemas.openxmlformats.org/officeDocument/2006/relationships/tableStyles" Target="tableStyles.xml" /><Relationship Id="rId3" Type="http://schemas.openxmlformats.org/officeDocument/2006/relationships/slide" Target="slides/slide2.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s>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type="blank" preserve="1">
  <p:cSld name="Пустой слайд">
    <p:spTree>
      <p:nvGrpSpPr>
        <p:cNvPr id="1" name=""/>
        <p:cNvGrpSpPr/>
        <p:nvPr/>
      </p:nvGrpSpPr>
      <p:grpSpPr>
        <a:xfrm>
          <a:off x="0" y="0"/>
          <a:ext cx="0" cy="0"/>
        </a:xfrm>
      </p:grpSpPr>
      <p:sp>
        <p:nvSpPr>
          <p:cNvPr id="2" name="Дата 1"/>
          <p:cNvSpPr>
            <a:spLocks noGrp="1"/>
          </p:cNvSpPr>
          <p:nvPr>
            <p:ph type="dt" sz="half" idx="10"/>
          </p:nvPr>
        </p:nvSpPr>
        <p:spPr/>
        <p:txBody>
          <a:bodyPr/>
          <a:lstStyle/>
          <a:p>
            <a:fld id="{47BA4655-C77E-4234-81B5-CCCA6EF87AF7}" type="datetimeFigureOut">
              <a:rPr lang="ru-RU" smtClean="0"/>
              <a:t>29.10.2022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99A0049-720F-49BB-B66F-7D9F5E2089EE}" type="slidenum">
              <a:rPr lang="ru-RU" smtClean="0"/>
              <a:t>‹#›</a:t>
            </a:fld>
            <a:endParaRPr lang="ru-RU"/>
          </a:p>
        </p:txBody>
      </p:sp>
    </p:spTree>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bg>
      <p:bgRef idx="1001">
        <a:schemeClr val="bg1"/>
      </p:bgRef>
    </p:bg>
    <p:spTree>
      <p:nvGrpSpPr>
        <p:cNvPr id="1" name=""/>
        <p:cNvGrpSpPr/>
        <p:nvPr/>
      </p:nvGrpSpPr>
      <p:grpSpPr>
        <a:xfrm>
          <a:off x="0" y="0"/>
          <a: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47BA4655-C77E-4234-81B5-CCCA6EF87AF7}" type="datetimeFigureOut">
              <a:rPr lang="ru-RU" smtClean="0"/>
              <a:t>29.10.2022</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299A0049-720F-49BB-B66F-7D9F5E2089EE}"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55" r:id="rId1"/>
  </p:sldLayoutIdLst>
  <p:transition/>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jpeg"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1.jpeg"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2.jpeg"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3.jpeg"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4.jpeg"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5.jpeg" /><Relationship Id="rId3" Type="http://schemas.openxmlformats.org/officeDocument/2006/relationships/image" Target="../media/image16.pn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jpeg" /><Relationship Id="rId3" Type="http://schemas.openxmlformats.org/officeDocument/2006/relationships/image" Target="../media/image3.jpe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4.jpe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jpe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6.jpe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7.jpeg"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8.jpeg"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9.jpe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0.jpeg" /></Relationships>
</file>

<file path=ppt/slides/slide1.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46082" name="Picture 2" descr="http://tana.ucoz.ru/_ld/48/91845652.jpg"/>
          <p:cNvPicPr>
            <a:picLocks noChangeAspect="1" noChangeArrowheads="1"/>
          </p:cNvPicPr>
          <p:nvPr/>
        </p:nvPicPr>
        <p:blipFill>
          <a:blip r:embed="rId2"/>
          <a:srcRect l="26390" r="17313"/>
          <a:stretch>
            <a:fillRect/>
          </a:stretch>
        </p:blipFill>
        <p:spPr bwMode="auto">
          <a:xfrm>
            <a:off x="80356" y="107141"/>
            <a:ext cx="6697289" cy="8929718"/>
          </a:xfrm>
          <a:prstGeom prst="rect">
            <a:avLst/>
          </a:prstGeom>
          <a:noFill/>
        </p:spPr>
      </p:pic>
      <p:sp>
        <p:nvSpPr>
          <p:cNvPr id="4" name="TextBox 3"/>
          <p:cNvSpPr txBox="1"/>
          <p:nvPr/>
        </p:nvSpPr>
        <p:spPr>
          <a:xfrm>
            <a:off x="642918" y="2571736"/>
            <a:ext cx="6000792" cy="3477875"/>
          </a:xfrm>
          <a:prstGeom prst="rect">
            <a:avLst/>
          </a:prstGeom>
          <a:noFill/>
          <a:effectLst>
            <a:glow rad="101600">
              <a:schemeClr val="bg1">
                <a:alpha val="60000"/>
              </a:schemeClr>
            </a:glow>
          </a:effectLst>
        </p:spPr>
        <p:txBody>
          <a:bodyPr wrap="square" rtlCol="0">
            <a:spAutoFit/>
          </a:bodyPr>
          <a:lstStyle/>
          <a:p>
            <a:pPr algn="ctr"/>
            <a:r>
              <a:rPr lang="ru-RU" sz="4800" b="1" smtClean="0">
                <a:ln w="10541" cmpd="sng">
                  <a:solidFill>
                    <a:srgbClr val="002060"/>
                  </a:solidFill>
                  <a:prstDash val="solid"/>
                </a:ln>
                <a:solidFill>
                  <a:srgbClr val="0066CC"/>
                </a:solidFill>
                <a:effectLst>
                  <a:glow rad="101600">
                    <a:schemeClr val="bg1">
                      <a:alpha val="60000"/>
                    </a:schemeClr>
                  </a:glow>
                  <a:reflection blurRad="6350" stA="55000" endA="300" endPos="45500" dir="5400000" sy="-100000" algn="bl" rotWithShape="0"/>
                </a:effectLst>
                <a:latin typeface="Times New Roman" pitchFamily="18" charset="0"/>
                <a:cs typeface="Times New Roman" pitchFamily="18" charset="0"/>
              </a:rPr>
              <a:t>Озера </a:t>
            </a:r>
          </a:p>
          <a:p>
            <a:pPr algn="ctr"/>
            <a:r>
              <a:rPr lang="ru-RU" sz="4800" b="1" smtClean="0">
                <a:ln w="10541" cmpd="sng">
                  <a:solidFill>
                    <a:srgbClr val="002060"/>
                  </a:solidFill>
                  <a:prstDash val="solid"/>
                </a:ln>
                <a:solidFill>
                  <a:srgbClr val="0066CC"/>
                </a:solidFill>
                <a:effectLst>
                  <a:glow rad="101600">
                    <a:schemeClr val="bg1">
                      <a:alpha val="60000"/>
                    </a:schemeClr>
                  </a:glow>
                  <a:reflection blurRad="6350" stA="55000" endA="300" endPos="45500" dir="5400000" sy="-100000" algn="bl" rotWithShape="0"/>
                </a:effectLst>
                <a:latin typeface="Times New Roman" pitchFamily="18" charset="0"/>
                <a:cs typeface="Times New Roman" pitchFamily="18" charset="0"/>
              </a:rPr>
              <a:t>Челябинской области</a:t>
            </a:r>
          </a:p>
          <a:p>
            <a:pPr algn="ctr"/>
            <a:endParaRPr lang="ru-RU" sz="4800" b="1" smtClean="0">
              <a:ln w="10541" cmpd="sng">
                <a:solidFill>
                  <a:srgbClr val="002060"/>
                </a:solidFill>
                <a:prstDash val="solid"/>
              </a:ln>
              <a:solidFill>
                <a:srgbClr val="0066CC"/>
              </a:solidFill>
              <a:effectLst>
                <a:glow rad="101600">
                  <a:schemeClr val="bg1">
                    <a:alpha val="60000"/>
                  </a:schemeClr>
                </a:glow>
                <a:reflection blurRad="6350" stA="55000" endA="300" endPos="45500" dir="5400000" sy="-100000" algn="bl" rotWithShape="0"/>
              </a:effectLst>
              <a:latin typeface="Times New Roman" panose="02020603050405020304" pitchFamily="18" charset="0"/>
              <a:cs typeface="Times New Roman" panose="02020603050405020304" pitchFamily="18" charset="0"/>
            </a:endParaRPr>
          </a:p>
          <a:p>
            <a:pPr algn="ctr"/>
            <a:r>
              <a:rPr lang="ru-RU" sz="2800" b="1" smtClean="0">
                <a:ln w="10541" cmpd="sng">
                  <a:solidFill>
                    <a:srgbClr val="002060"/>
                  </a:solidFill>
                  <a:prstDash val="solid"/>
                </a:ln>
                <a:solidFill>
                  <a:srgbClr val="0066CC"/>
                </a:solidFill>
                <a:effectLst>
                  <a:glow rad="101600">
                    <a:schemeClr val="bg1">
                      <a:alpha val="60000"/>
                    </a:schemeClr>
                  </a:glow>
                  <a:reflection blurRad="6350" stA="55000" endA="300" endPos="45500" dir="5400000" sy="-100000" algn="bl" rotWithShape="0"/>
                </a:effectLst>
                <a:latin typeface="Times New Roman" pitchFamily="18" charset="0"/>
                <a:cs typeface="Times New Roman" pitchFamily="18" charset="0"/>
              </a:rPr>
              <a:t>11 самых-самых</a:t>
            </a:r>
          </a:p>
        </p:txBody>
      </p:sp>
      <p:sp>
        <p:nvSpPr>
          <p:cNvPr id="5" name="TextBox 4"/>
          <p:cNvSpPr txBox="1"/>
          <p:nvPr/>
        </p:nvSpPr>
        <p:spPr>
          <a:xfrm>
            <a:off x="2285992" y="8429652"/>
            <a:ext cx="3000396" cy="369332"/>
          </a:xfrm>
          <a:prstGeom prst="rect">
            <a:avLst/>
          </a:prstGeom>
          <a:noFill/>
        </p:spPr>
        <p:txBody>
          <a:bodyPr wrap="square" rtlCol="0">
            <a:spAutoFit/>
          </a:bodyPr>
          <a:lstStyle/>
          <a:p>
            <a:r>
              <a:rPr lang="ru-RU" b="1" smtClean="0">
                <a:solidFill>
                  <a:srgbClr val="002060"/>
                </a:solidFill>
                <a:latin typeface="Times New Roman" pitchFamily="18" charset="0"/>
                <a:cs typeface="Times New Roman" pitchFamily="18" charset="0"/>
              </a:rPr>
              <a:t>Автор : Кузьмина Т.Е.</a:t>
            </a:r>
            <a:endParaRPr lang="ru-RU" b="1">
              <a:solidFill>
                <a:srgbClr val="002060"/>
              </a:solidFill>
              <a:latin typeface="Times New Roman" panose="02020603050405020304" pitchFamily="18" charset="0"/>
              <a:cs typeface="Times New Roman" panose="02020603050405020304" pitchFamily="18" charset="0"/>
            </a:endParaRPr>
          </a:p>
        </p:txBody>
      </p:sp>
    </p:spTree>
  </p:cSld>
  <p:clrMapOvr>
    <a:masterClrMapping/>
  </p:clrMapOvr>
  <p:transition/>
  <p:timing/>
</p:sld>
</file>

<file path=ppt/slides/slide10.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4" name="TextBox 3"/>
          <p:cNvSpPr txBox="1"/>
          <p:nvPr/>
        </p:nvSpPr>
        <p:spPr>
          <a:xfrm>
            <a:off x="357166" y="4714876"/>
            <a:ext cx="6215106" cy="4216539"/>
          </a:xfrm>
          <a:prstGeom prst="rect">
            <a:avLst/>
          </a:prstGeom>
          <a:noFill/>
        </p:spPr>
        <p:txBody>
          <a:bodyPr wrap="square" rtlCol="0">
            <a:spAutoFit/>
          </a:bodyPr>
          <a:lstStyle/>
          <a:p>
            <a:endParaRPr lang="ru-RU" smtClean="0">
              <a:latin typeface="Times New Roman" pitchFamily="18" charset="0"/>
              <a:cs typeface="Times New Roman" pitchFamily="18" charset="0"/>
            </a:endParaRPr>
          </a:p>
          <a:p>
            <a:endParaRPr lang="ru-RU">
              <a:latin typeface="Times New Roman" pitchFamily="18" charset="0"/>
              <a:cs typeface="Times New Roman" pitchFamily="18" charset="0"/>
            </a:endParaRPr>
          </a:p>
          <a:p>
            <a:endParaRPr lang="ru-RU" smtClean="0">
              <a:latin typeface="Times New Roman" pitchFamily="18" charset="0"/>
              <a:cs typeface="Times New Roman" pitchFamily="18" charset="0"/>
            </a:endParaRPr>
          </a:p>
          <a:p>
            <a:pPr algn="just"/>
            <a:r>
              <a:rPr lang="ru-RU" sz="1600">
                <a:latin typeface="Times New Roman" pitchFamily="18" charset="0"/>
                <a:cs typeface="Times New Roman" pitchFamily="18" charset="0"/>
              </a:rPr>
              <a:t> </a:t>
            </a:r>
            <a:r>
              <a:rPr lang="ru-RU" sz="1600" smtClean="0">
                <a:latin typeface="Times New Roman" pitchFamily="18" charset="0"/>
                <a:cs typeface="Times New Roman" pitchFamily="18" charset="0"/>
              </a:rPr>
              <a:t>      </a:t>
            </a:r>
            <a:r>
              <a:rPr lang="ru-RU" sz="1500" b="1" smtClean="0">
                <a:latin typeface="Times New Roman" pitchFamily="18" charset="0"/>
                <a:cs typeface="Times New Roman" pitchFamily="18" charset="0"/>
              </a:rPr>
              <a:t>Самые живописное </a:t>
            </a:r>
            <a:r>
              <a:rPr lang="ru-RU" sz="1500" smtClean="0">
                <a:latin typeface="Times New Roman" pitchFamily="18" charset="0"/>
                <a:cs typeface="Times New Roman" pitchFamily="18" charset="0"/>
              </a:rPr>
              <a:t>из  малых озер. В нем чистая прозрачная вода, летом вдоль берегов и в заливах цветут кувшинки и кубышки. В переводе с башкирского  Биляшкуль — </a:t>
            </a:r>
            <a:r>
              <a:rPr lang="ru-RU" sz="1500" i="1" smtClean="0">
                <a:latin typeface="Times New Roman" pitchFamily="18" charset="0"/>
                <a:cs typeface="Times New Roman" pitchFamily="18" charset="0"/>
              </a:rPr>
              <a:t>«мясное озеро»,</a:t>
            </a:r>
            <a:r>
              <a:rPr lang="ru-RU" sz="1600" smtClean="0"/>
              <a:t> </a:t>
            </a:r>
            <a:r>
              <a:rPr lang="ru-RU" sz="1600" smtClean="0">
                <a:latin typeface="Times New Roman" pitchFamily="18" charset="0"/>
                <a:cs typeface="Times New Roman" pitchFamily="18" charset="0"/>
              </a:rPr>
              <a:t>т.е. дающее еду.</a:t>
            </a:r>
            <a:r>
              <a:rPr lang="ru-RU" sz="1500" i="1" smtClean="0">
                <a:latin typeface="Times New Roman" pitchFamily="18" charset="0"/>
                <a:cs typeface="Times New Roman" pitchFamily="18" charset="0"/>
              </a:rPr>
              <a:t> </a:t>
            </a:r>
            <a:r>
              <a:rPr lang="ru-RU" sz="1500" smtClean="0">
                <a:latin typeface="Times New Roman" pitchFamily="18" charset="0"/>
                <a:cs typeface="Times New Roman" pitchFamily="18" charset="0"/>
              </a:rPr>
              <a:t> Это озеро с вкусным названием тоже в списке "целителей". Биляшкуль славится своими лечебными грязями и минеральными источниками. </a:t>
            </a:r>
          </a:p>
          <a:p>
            <a:pPr algn="just"/>
            <a:r>
              <a:rPr lang="ru-RU" sz="1500" smtClean="0">
                <a:latin typeface="Times New Roman" pitchFamily="18" charset="0"/>
                <a:cs typeface="Times New Roman" pitchFamily="18" charset="0"/>
              </a:rPr>
              <a:t>       Но мало кто знает о небольшом, но уникальном островке Липовый, расположенном в его водах. На этом острове собрано такое количество самых разных растений и деревьев, что его даже признали </a:t>
            </a:r>
            <a:r>
              <a:rPr lang="ru-RU" sz="1500" b="1" smtClean="0">
                <a:latin typeface="Times New Roman" pitchFamily="18" charset="0"/>
                <a:cs typeface="Times New Roman" pitchFamily="18" charset="0"/>
              </a:rPr>
              <a:t>ботаническим памятником природы</a:t>
            </a:r>
            <a:r>
              <a:rPr lang="ru-RU" sz="1500" smtClean="0">
                <a:latin typeface="Times New Roman" pitchFamily="18" charset="0"/>
                <a:cs typeface="Times New Roman" pitchFamily="18" charset="0"/>
              </a:rPr>
              <a:t>. Здесь соседствуют: осина, сосна, липа, вяз, шиповник, жимолость, малина, смородина, рябина, калина, костяника и брусника – перечислять можно бесконечно. Высота деревьев достигает 20–25 метров. Вдоль заболоченной части береговой линии острова сформировалось прекрасное сфагновое болото с мхами и растениями, характерными для тундры. Озеро особенно богато карасем и карпом.</a:t>
            </a:r>
            <a:endParaRPr lang="ru-RU" sz="1500">
              <a:latin typeface="Times New Roman" pitchFamily="18" charset="0"/>
              <a:cs typeface="Times New Roman" pitchFamily="18" charset="0"/>
            </a:endParaRPr>
          </a:p>
        </p:txBody>
      </p:sp>
      <p:sp>
        <p:nvSpPr>
          <p:cNvPr id="6" name="TextBox 5"/>
          <p:cNvSpPr txBox="1"/>
          <p:nvPr/>
        </p:nvSpPr>
        <p:spPr>
          <a:xfrm>
            <a:off x="357166" y="0"/>
            <a:ext cx="6000792" cy="1046440"/>
          </a:xfrm>
          <a:prstGeom prst="rect">
            <a:avLst/>
          </a:prstGeom>
          <a:noFill/>
        </p:spPr>
        <p:txBody>
          <a:bodyPr wrap="square" rtlCol="0">
            <a:spAutoFit/>
          </a:bodyPr>
          <a:lstStyle/>
          <a:p>
            <a:endParaRPr lang="ru-RU" smtClean="0"/>
          </a:p>
          <a:p>
            <a:pPr algn="ctr"/>
            <a:r>
              <a:rPr lang="ru-RU" sz="4400" smtClean="0">
                <a:solidFill>
                  <a:srgbClr val="002060"/>
                </a:solidFill>
                <a:latin typeface="Times New Roman" pitchFamily="18" charset="0"/>
                <a:cs typeface="Times New Roman" pitchFamily="18" charset="0"/>
              </a:rPr>
              <a:t>Озеро Биляшкуль </a:t>
            </a:r>
            <a:endParaRPr lang="ru-RU" sz="4400">
              <a:solidFill>
                <a:srgbClr val="002060"/>
              </a:solidFill>
              <a:latin typeface="Times New Roman" pitchFamily="18" charset="0"/>
              <a:cs typeface="Times New Roman" pitchFamily="18" charset="0"/>
            </a:endParaRPr>
          </a:p>
        </p:txBody>
      </p:sp>
      <p:pic>
        <p:nvPicPr>
          <p:cNvPr id="7" name="Picture 2" descr="https://cs9.pikabu.ru/post_img/big/2017/04/28/8/1493384670173260328.jpg"/>
          <p:cNvPicPr>
            <a:picLocks noChangeAspect="1" noChangeArrowheads="1"/>
          </p:cNvPicPr>
          <p:nvPr/>
        </p:nvPicPr>
        <p:blipFill>
          <a:blip r:embed="rId2"/>
          <a:stretch>
            <a:fillRect/>
          </a:stretch>
        </p:blipFill>
        <p:spPr bwMode="auto">
          <a:xfrm>
            <a:off x="785793" y="1071538"/>
            <a:ext cx="5961733" cy="4143404"/>
          </a:xfrm>
          <a:prstGeom prst="rect">
            <a:avLst/>
          </a:prstGeom>
          <a:noFill/>
        </p:spPr>
      </p:pic>
      <p:sp>
        <p:nvSpPr>
          <p:cNvPr id="8" name="TextBox 7"/>
          <p:cNvSpPr txBox="1"/>
          <p:nvPr/>
        </p:nvSpPr>
        <p:spPr>
          <a:xfrm>
            <a:off x="2428868" y="5214942"/>
            <a:ext cx="3000396" cy="338554"/>
          </a:xfrm>
          <a:prstGeom prst="rect">
            <a:avLst/>
          </a:prstGeom>
          <a:noFill/>
        </p:spPr>
        <p:txBody>
          <a:bodyPr wrap="square" rtlCol="0">
            <a:spAutoFit/>
          </a:bodyPr>
          <a:lstStyle/>
          <a:p>
            <a:r>
              <a:rPr lang="ru-RU" sz="1600" err="1" smtClean="0">
                <a:latin typeface="Times New Roman" pitchFamily="18" charset="0"/>
                <a:cs typeface="Times New Roman" pitchFamily="18" charset="0"/>
              </a:rPr>
              <a:t>Аргаяшский район</a:t>
            </a:r>
            <a:endParaRPr lang="ru-RU" sz="1600">
              <a:latin typeface="Times New Roman" pitchFamily="18" charset="0"/>
              <a:cs typeface="Times New Roman" pitchFamily="18" charset="0"/>
            </a:endParaRPr>
          </a:p>
        </p:txBody>
      </p:sp>
    </p:spTree>
  </p:cSld>
  <p:clrMapOvr>
    <a:masterClrMapping/>
  </p:clrMapOvr>
  <p:transition/>
  <p:timing/>
</p:sld>
</file>

<file path=ppt/slides/slide11.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4" name="TextBox 3"/>
          <p:cNvSpPr txBox="1"/>
          <p:nvPr/>
        </p:nvSpPr>
        <p:spPr>
          <a:xfrm>
            <a:off x="357166" y="4714876"/>
            <a:ext cx="6215106" cy="4801314"/>
          </a:xfrm>
          <a:prstGeom prst="rect">
            <a:avLst/>
          </a:prstGeom>
          <a:noFill/>
        </p:spPr>
        <p:txBody>
          <a:bodyPr wrap="square" rtlCol="0">
            <a:spAutoFit/>
          </a:bodyPr>
          <a:lstStyle/>
          <a:p>
            <a:endParaRPr lang="ru-RU" smtClean="0"/>
          </a:p>
          <a:p>
            <a:pPr algn="just"/>
            <a:r>
              <a:rPr lang="ru-RU" sz="1600" smtClean="0">
                <a:latin typeface="Times New Roman" pitchFamily="18" charset="0"/>
                <a:cs typeface="Times New Roman" pitchFamily="18" charset="0"/>
              </a:rPr>
              <a:t>         В Челябинской области несколько озёр имеют название Горькое. </a:t>
            </a:r>
            <a:r>
              <a:rPr lang="ru-RU" sz="1600" b="1" smtClean="0">
                <a:latin typeface="Times New Roman" pitchFamily="18" charset="0"/>
                <a:cs typeface="Times New Roman" pitchFamily="18" charset="0"/>
              </a:rPr>
              <a:t>Самое соленое </a:t>
            </a:r>
            <a:r>
              <a:rPr lang="ru-RU" sz="1600" smtClean="0">
                <a:latin typeface="Times New Roman" pitchFamily="18" charset="0"/>
                <a:cs typeface="Times New Roman" pitchFamily="18" charset="0"/>
              </a:rPr>
              <a:t>озеро Горькое в Увельском районе, полкилометра от села Хомутинино. Странно звучит, но вода из озера Горькое не горькая, а соленая. Всему виной — особые минеральные грязи, минеральные источники и щелочная вода хлоридно-натриевого состава. Собственно говоря, озеро славится именно своими чудесными грязями. Первый санаторий на его берегу построили еще до революции, там людям натирали больные суставы грязью.  </a:t>
            </a:r>
          </a:p>
          <a:p>
            <a:r>
              <a:rPr lang="ru-RU" sz="1600" smtClean="0">
                <a:latin typeface="Times New Roman" pitchFamily="18" charset="0"/>
                <a:cs typeface="Times New Roman" pitchFamily="18" charset="0"/>
              </a:rPr>
              <a:t>        Берега водоема поросли березовым лесом, а на близлежащей территории находятся родники, в которых чистейшая питьевая вода.          Озеро Горькое объявлено памятником природы и внесено в список особо охраняемых природных объектов.</a:t>
            </a:r>
            <a:br>
              <a:rPr lang="ru-RU" sz="1600" smtClean="0">
                <a:latin typeface="Times New Roman" pitchFamily="18" charset="0"/>
                <a:cs typeface="Times New Roman" pitchFamily="18" charset="0"/>
              </a:rPr>
            </a:br>
            <a:endParaRPr lang="ru-RU" sz="1600" smtClean="0">
              <a:latin typeface="Times New Roman" pitchFamily="18" charset="0"/>
              <a:cs typeface="Times New Roman" pitchFamily="18" charset="0"/>
            </a:endParaRPr>
          </a:p>
          <a:p>
            <a:pPr algn="just"/>
            <a:endParaRPr lang="ru-RU" sz="1600" smtClean="0">
              <a:latin typeface="Times New Roman" pitchFamily="18" charset="0"/>
              <a:cs typeface="Times New Roman" pitchFamily="18" charset="0"/>
            </a:endParaRPr>
          </a:p>
          <a:p>
            <a:pPr algn="just"/>
            <a:endParaRPr lang="ru-RU" sz="1600" smtClean="0">
              <a:latin typeface="Times New Roman" pitchFamily="18" charset="0"/>
              <a:cs typeface="Times New Roman" pitchFamily="18" charset="0"/>
            </a:endParaRPr>
          </a:p>
          <a:p>
            <a:pPr algn="just"/>
            <a:endParaRPr lang="ru-RU" sz="1600" smtClean="0">
              <a:latin typeface="Times New Roman" pitchFamily="18" charset="0"/>
              <a:cs typeface="Times New Roman" pitchFamily="18" charset="0"/>
            </a:endParaRPr>
          </a:p>
          <a:p>
            <a:pPr algn="just"/>
            <a:endParaRPr lang="ru-RU" sz="1600">
              <a:latin typeface="Times New Roman" pitchFamily="18" charset="0"/>
              <a:cs typeface="Times New Roman" pitchFamily="18" charset="0"/>
            </a:endParaRPr>
          </a:p>
        </p:txBody>
      </p:sp>
      <p:sp>
        <p:nvSpPr>
          <p:cNvPr id="6" name="TextBox 5"/>
          <p:cNvSpPr txBox="1"/>
          <p:nvPr/>
        </p:nvSpPr>
        <p:spPr>
          <a:xfrm>
            <a:off x="357166" y="0"/>
            <a:ext cx="6000792" cy="1046440"/>
          </a:xfrm>
          <a:prstGeom prst="rect">
            <a:avLst/>
          </a:prstGeom>
          <a:noFill/>
        </p:spPr>
        <p:txBody>
          <a:bodyPr wrap="square" rtlCol="0">
            <a:spAutoFit/>
          </a:bodyPr>
          <a:lstStyle/>
          <a:p>
            <a:endParaRPr lang="ru-RU" smtClean="0"/>
          </a:p>
          <a:p>
            <a:pPr algn="ctr"/>
            <a:r>
              <a:rPr lang="ru-RU" sz="4400" smtClean="0">
                <a:solidFill>
                  <a:srgbClr val="002060"/>
                </a:solidFill>
                <a:latin typeface="Times New Roman" pitchFamily="18" charset="0"/>
                <a:cs typeface="Times New Roman" pitchFamily="18" charset="0"/>
              </a:rPr>
              <a:t>Озеро Горькое </a:t>
            </a:r>
            <a:endParaRPr lang="ru-RU" sz="4400">
              <a:solidFill>
                <a:srgbClr val="002060"/>
              </a:solidFill>
              <a:latin typeface="Times New Roman" pitchFamily="18" charset="0"/>
              <a:cs typeface="Times New Roman" pitchFamily="18" charset="0"/>
            </a:endParaRPr>
          </a:p>
        </p:txBody>
      </p:sp>
      <p:sp>
        <p:nvSpPr>
          <p:cNvPr id="8" name="TextBox 7"/>
          <p:cNvSpPr txBox="1"/>
          <p:nvPr/>
        </p:nvSpPr>
        <p:spPr>
          <a:xfrm>
            <a:off x="2786058" y="4714876"/>
            <a:ext cx="3000396" cy="338554"/>
          </a:xfrm>
          <a:prstGeom prst="rect">
            <a:avLst/>
          </a:prstGeom>
          <a:noFill/>
        </p:spPr>
        <p:txBody>
          <a:bodyPr wrap="square" rtlCol="0">
            <a:spAutoFit/>
          </a:bodyPr>
          <a:lstStyle/>
          <a:p>
            <a:r>
              <a:rPr lang="ru-RU" sz="1600" smtClean="0">
                <a:latin typeface="Times New Roman" pitchFamily="18" charset="0"/>
                <a:cs typeface="Times New Roman" pitchFamily="18" charset="0"/>
              </a:rPr>
              <a:t>Увельский район</a:t>
            </a:r>
            <a:endParaRPr lang="ru-RU" sz="1600">
              <a:latin typeface="Times New Roman" pitchFamily="18" charset="0"/>
              <a:cs typeface="Times New Roman" pitchFamily="18" charset="0"/>
            </a:endParaRPr>
          </a:p>
        </p:txBody>
      </p:sp>
      <p:pic>
        <p:nvPicPr>
          <p:cNvPr id="23556" name="Picture 4" descr="https://i.ytimg.com/vi/k1jCcXNMFAQ/maxresdefault.jpg"/>
          <p:cNvPicPr>
            <a:picLocks noChangeAspect="1" noChangeArrowheads="1"/>
          </p:cNvPicPr>
          <p:nvPr/>
        </p:nvPicPr>
        <p:blipFill>
          <a:blip r:embed="rId2"/>
          <a:srcRect l="12791" b="18603"/>
          <a:stretch>
            <a:fillRect/>
          </a:stretch>
        </p:blipFill>
        <p:spPr bwMode="auto">
          <a:xfrm>
            <a:off x="500042" y="1285852"/>
            <a:ext cx="6174187" cy="3241834"/>
          </a:xfrm>
          <a:prstGeom prst="rect">
            <a:avLst/>
          </a:prstGeom>
          <a:noFill/>
        </p:spPr>
      </p:pic>
    </p:spTree>
  </p:cSld>
  <p:clrMapOvr>
    <a:masterClrMapping/>
  </p:clrMapOvr>
  <p:transition/>
  <p:timing/>
</p:sld>
</file>

<file path=ppt/slides/slide12.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6" name="TextBox 5"/>
          <p:cNvSpPr txBox="1"/>
          <p:nvPr/>
        </p:nvSpPr>
        <p:spPr>
          <a:xfrm>
            <a:off x="357166" y="0"/>
            <a:ext cx="6000792" cy="1046440"/>
          </a:xfrm>
          <a:prstGeom prst="rect">
            <a:avLst/>
          </a:prstGeom>
          <a:noFill/>
        </p:spPr>
        <p:txBody>
          <a:bodyPr wrap="square" rtlCol="0">
            <a:spAutoFit/>
          </a:bodyPr>
          <a:lstStyle/>
          <a:p>
            <a:endParaRPr lang="ru-RU" smtClean="0"/>
          </a:p>
          <a:p>
            <a:pPr algn="ctr"/>
            <a:r>
              <a:rPr lang="ru-RU" sz="4400" smtClean="0">
                <a:solidFill>
                  <a:srgbClr val="002060"/>
                </a:solidFill>
                <a:latin typeface="Times New Roman" pitchFamily="18" charset="0"/>
                <a:cs typeface="Times New Roman" pitchFamily="18" charset="0"/>
              </a:rPr>
              <a:t>Озеро Чебаркуль  </a:t>
            </a:r>
            <a:endParaRPr lang="ru-RU" sz="4400">
              <a:solidFill>
                <a:srgbClr val="002060"/>
              </a:solidFill>
              <a:latin typeface="Times New Roman" pitchFamily="18" charset="0"/>
              <a:cs typeface="Times New Roman" pitchFamily="18" charset="0"/>
            </a:endParaRPr>
          </a:p>
        </p:txBody>
      </p:sp>
      <p:sp>
        <p:nvSpPr>
          <p:cNvPr id="5" name="TextBox 4"/>
          <p:cNvSpPr txBox="1"/>
          <p:nvPr/>
        </p:nvSpPr>
        <p:spPr>
          <a:xfrm>
            <a:off x="500042" y="5500694"/>
            <a:ext cx="6143668" cy="2800767"/>
          </a:xfrm>
          <a:prstGeom prst="rect">
            <a:avLst/>
          </a:prstGeom>
          <a:noFill/>
        </p:spPr>
        <p:txBody>
          <a:bodyPr wrap="square" rtlCol="0">
            <a:spAutoFit/>
          </a:bodyPr>
          <a:lstStyle/>
          <a:p>
            <a:pPr algn="just"/>
            <a:r>
              <a:rPr lang="ru-RU" sz="1600" b="1" smtClean="0">
                <a:latin typeface="Times New Roman" pitchFamily="18" charset="0"/>
                <a:cs typeface="Times New Roman" pitchFamily="18" charset="0"/>
              </a:rPr>
              <a:t>    Самое известное</a:t>
            </a:r>
            <a:r>
              <a:rPr lang="ru-RU" sz="1600" smtClean="0">
                <a:latin typeface="Times New Roman" pitchFamily="18" charset="0"/>
                <a:cs typeface="Times New Roman" pitchFamily="18" charset="0"/>
              </a:rPr>
              <a:t>. Наверное, ни одно озеро России не имеет такой славы, как Чебаркуль, ведь именно в него угодил знаменитый Челябинский метеорит. </a:t>
            </a:r>
            <a:r>
              <a:rPr lang="ru-RU" sz="1600" smtClean="0"/>
              <a:t> </a:t>
            </a:r>
            <a:r>
              <a:rPr lang="ru-RU" sz="1600" smtClean="0">
                <a:latin typeface="Times New Roman" pitchFamily="18" charset="0"/>
                <a:cs typeface="Times New Roman" pitchFamily="18" charset="0"/>
              </a:rPr>
              <a:t>Основной кусок метеорита весом 500 килограммов подняли со дна озера Чебаркуль 16 октября 2013 года.</a:t>
            </a:r>
          </a:p>
          <a:p>
            <a:pPr algn="just"/>
            <a:r>
              <a:rPr lang="ru-RU" sz="1600" smtClean="0">
                <a:latin typeface="Times New Roman" pitchFamily="18" charset="0"/>
                <a:cs typeface="Times New Roman" pitchFamily="18" charset="0"/>
              </a:rPr>
              <a:t>      Чебаркуль в переводе с башкирского означает «пестрое озеро». Ученые относят появление озера к концу последнего ледникового периода. В озере и на берегу есть действующие источники с родниковой водой. Западный берег озера покрыт светлохвойными и смешанными лесами. Это Чебаркульский бор – памятник природы. Часто там можно встретить и липовые рощи – редкость для Южного Урала. </a:t>
            </a:r>
            <a:endParaRPr lang="ru-RU" sz="1600">
              <a:latin typeface="Times New Roman" pitchFamily="18" charset="0"/>
              <a:cs typeface="Times New Roman" pitchFamily="18" charset="0"/>
            </a:endParaRPr>
          </a:p>
        </p:txBody>
      </p:sp>
      <p:pic>
        <p:nvPicPr>
          <p:cNvPr id="23554" name="Picture 2" descr="https://avatars.mds.yandex.net/get-pdb/202366/52c85494-1594-480c-863d-dde94ed66201/s1200?webp=false"/>
          <p:cNvPicPr>
            <a:picLocks noChangeAspect="1" noChangeArrowheads="1"/>
          </p:cNvPicPr>
          <p:nvPr/>
        </p:nvPicPr>
        <p:blipFill>
          <a:blip r:embed="rId2"/>
          <a:stretch>
            <a:fillRect/>
          </a:stretch>
        </p:blipFill>
        <p:spPr bwMode="auto">
          <a:xfrm>
            <a:off x="500042" y="1285852"/>
            <a:ext cx="6176042" cy="4105252"/>
          </a:xfrm>
          <a:prstGeom prst="rect">
            <a:avLst/>
          </a:prstGeom>
          <a:noFill/>
        </p:spPr>
      </p:pic>
    </p:spTree>
  </p:cSld>
  <p:clrMapOvr>
    <a:masterClrMapping/>
  </p:clrMapOvr>
  <p:transition/>
  <p:timing/>
</p:sld>
</file>

<file path=ppt/slides/slide13.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4" name="TextBox 3"/>
          <p:cNvSpPr txBox="1"/>
          <p:nvPr/>
        </p:nvSpPr>
        <p:spPr>
          <a:xfrm>
            <a:off x="357166" y="4714876"/>
            <a:ext cx="6215106" cy="1138773"/>
          </a:xfrm>
          <a:prstGeom prst="rect">
            <a:avLst/>
          </a:prstGeom>
          <a:noFill/>
        </p:spPr>
        <p:txBody>
          <a:bodyPr wrap="square" rtlCol="0">
            <a:spAutoFit/>
          </a:bodyPr>
          <a:lstStyle/>
          <a:p>
            <a:endParaRPr lang="ru-RU" smtClean="0"/>
          </a:p>
          <a:p>
            <a:endParaRPr lang="ru-RU"/>
          </a:p>
          <a:p>
            <a:pPr algn="just"/>
            <a:endParaRPr lang="ru-RU" sz="1600" smtClean="0">
              <a:latin typeface="Times New Roman" pitchFamily="18" charset="0"/>
              <a:cs typeface="Times New Roman" pitchFamily="18" charset="0"/>
            </a:endParaRPr>
          </a:p>
          <a:p>
            <a:pPr algn="just"/>
            <a:r>
              <a:rPr lang="ru-RU" sz="1600" smtClean="0">
                <a:latin typeface="Times New Roman" pitchFamily="18" charset="0"/>
                <a:cs typeface="Times New Roman" pitchFamily="18" charset="0"/>
              </a:rPr>
              <a:t>  </a:t>
            </a:r>
          </a:p>
        </p:txBody>
      </p:sp>
      <p:sp>
        <p:nvSpPr>
          <p:cNvPr id="6" name="TextBox 5"/>
          <p:cNvSpPr txBox="1"/>
          <p:nvPr/>
        </p:nvSpPr>
        <p:spPr>
          <a:xfrm>
            <a:off x="357166" y="0"/>
            <a:ext cx="6000792" cy="1046440"/>
          </a:xfrm>
          <a:prstGeom prst="rect">
            <a:avLst/>
          </a:prstGeom>
          <a:noFill/>
        </p:spPr>
        <p:txBody>
          <a:bodyPr wrap="square" rtlCol="0">
            <a:spAutoFit/>
          </a:bodyPr>
          <a:lstStyle/>
          <a:p>
            <a:endParaRPr lang="ru-RU" smtClean="0"/>
          </a:p>
          <a:p>
            <a:pPr algn="ctr"/>
            <a:r>
              <a:rPr lang="ru-RU" sz="4400" smtClean="0">
                <a:solidFill>
                  <a:srgbClr val="002060"/>
                </a:solidFill>
                <a:latin typeface="Times New Roman" pitchFamily="18" charset="0"/>
                <a:cs typeface="Times New Roman" pitchFamily="18" charset="0"/>
              </a:rPr>
              <a:t>Озеро Тишки  </a:t>
            </a:r>
            <a:endParaRPr lang="ru-RU" sz="4400">
              <a:solidFill>
                <a:srgbClr val="002060"/>
              </a:solidFill>
              <a:latin typeface="Times New Roman" pitchFamily="18" charset="0"/>
              <a:cs typeface="Times New Roman" pitchFamily="18" charset="0"/>
            </a:endParaRPr>
          </a:p>
        </p:txBody>
      </p:sp>
      <p:sp>
        <p:nvSpPr>
          <p:cNvPr id="7" name="TextBox 6"/>
          <p:cNvSpPr txBox="1"/>
          <p:nvPr/>
        </p:nvSpPr>
        <p:spPr>
          <a:xfrm>
            <a:off x="2643182" y="5072066"/>
            <a:ext cx="2143140" cy="338554"/>
          </a:xfrm>
          <a:prstGeom prst="rect">
            <a:avLst/>
          </a:prstGeom>
          <a:noFill/>
        </p:spPr>
        <p:txBody>
          <a:bodyPr wrap="square" rtlCol="0">
            <a:spAutoFit/>
          </a:bodyPr>
          <a:lstStyle/>
          <a:p>
            <a:r>
              <a:rPr lang="ru-RU" sz="1600" err="1" smtClean="0">
                <a:latin typeface="Times New Roman" pitchFamily="18" charset="0"/>
                <a:cs typeface="Times New Roman" pitchFamily="18" charset="0"/>
              </a:rPr>
              <a:t>Кунашакский район</a:t>
            </a:r>
            <a:endParaRPr lang="ru-RU" sz="1600">
              <a:latin typeface="Times New Roman" pitchFamily="18" charset="0"/>
              <a:cs typeface="Times New Roman" pitchFamily="18" charset="0"/>
            </a:endParaRPr>
          </a:p>
        </p:txBody>
      </p:sp>
      <p:sp>
        <p:nvSpPr>
          <p:cNvPr id="9" name="Прямоугольник 8"/>
          <p:cNvSpPr/>
          <p:nvPr/>
        </p:nvSpPr>
        <p:spPr>
          <a:xfrm>
            <a:off x="428604" y="3428992"/>
            <a:ext cx="6215106" cy="5232202"/>
          </a:xfrm>
          <a:prstGeom prst="rect">
            <a:avLst/>
          </a:prstGeom>
        </p:spPr>
        <p:txBody>
          <a:bodyPr wrap="square">
            <a:spAutoFit/>
          </a:bodyPr>
          <a:lstStyle/>
          <a:p>
            <a:endParaRPr lang="ru-RU" smtClean="0"/>
          </a:p>
          <a:p>
            <a:endParaRPr lang="ru-RU" smtClean="0"/>
          </a:p>
          <a:p>
            <a:endParaRPr lang="ru-RU" smtClean="0"/>
          </a:p>
          <a:p>
            <a:endParaRPr lang="ru-RU" smtClean="0"/>
          </a:p>
          <a:p>
            <a:endParaRPr lang="ru-RU" smtClean="0"/>
          </a:p>
          <a:p>
            <a:endParaRPr lang="ru-RU" smtClean="0"/>
          </a:p>
          <a:p>
            <a:endParaRPr lang="ru-RU" smtClean="0"/>
          </a:p>
          <a:p>
            <a:pPr algn="just"/>
            <a:r>
              <a:rPr lang="ru-RU" sz="1600" b="1" smtClean="0">
                <a:latin typeface="Times New Roman" pitchFamily="18" charset="0"/>
                <a:cs typeface="Times New Roman" pitchFamily="18" charset="0"/>
              </a:rPr>
              <a:t>    Самое рыбное </a:t>
            </a:r>
            <a:r>
              <a:rPr lang="ru-RU" sz="1600" smtClean="0">
                <a:latin typeface="Times New Roman" pitchFamily="18" charset="0"/>
                <a:cs typeface="Times New Roman" pitchFamily="18" charset="0"/>
              </a:rPr>
              <a:t>озеро в Челябинской области. Ежегодно арендаторы водоема запускают по несколько миллионов мальков карпа, пеляди и белого амура. Места массового скопления рыбы видны издалека по выпрыгивающим из воды карпам. </a:t>
            </a:r>
          </a:p>
          <a:p>
            <a:pPr algn="just"/>
            <a:r>
              <a:rPr lang="ru-RU" sz="1600" smtClean="0">
                <a:latin typeface="Times New Roman" pitchFamily="18" charset="0"/>
                <a:cs typeface="Times New Roman" pitchFamily="18" charset="0"/>
              </a:rPr>
              <a:t>      Озеро равнинное, достаточно крупное. Большая часть берега окружена смешанным лиственным лесом, с преобладанием осины и березы. Озеро густо заросло камышом и тростником. Выходы к воде в большей части через проходы в траве. Дно илистое, часть в каряжнике, есть и затопленный лес. Вода соленая. </a:t>
            </a:r>
          </a:p>
          <a:p>
            <a:pPr algn="just"/>
            <a:r>
              <a:rPr lang="ru-RU" sz="1600" smtClean="0">
                <a:latin typeface="Times New Roman" pitchFamily="18" charset="0"/>
                <a:cs typeface="Times New Roman" pitchFamily="18" charset="0"/>
              </a:rPr>
              <a:t>       По данным Красной книги Челябинской области на озере Тишки  можно заметить лебедей. Они размещаются в местах, труднодоступных для человека, выбирают водоемы с хорошей кормовой базой.</a:t>
            </a:r>
            <a:endParaRPr lang="ru-RU" sz="1600">
              <a:latin typeface="Times New Roman" pitchFamily="18" charset="0"/>
              <a:cs typeface="Times New Roman" pitchFamily="18" charset="0"/>
            </a:endParaRPr>
          </a:p>
        </p:txBody>
      </p:sp>
      <p:pic>
        <p:nvPicPr>
          <p:cNvPr id="6148" name="Picture 4" descr="озеро Тишки"/>
          <p:cNvPicPr>
            <a:picLocks noChangeAspect="1" noChangeArrowheads="1"/>
          </p:cNvPicPr>
          <p:nvPr/>
        </p:nvPicPr>
        <p:blipFill>
          <a:blip r:embed="rId2"/>
          <a:stretch>
            <a:fillRect/>
          </a:stretch>
        </p:blipFill>
        <p:spPr bwMode="auto">
          <a:xfrm>
            <a:off x="428604" y="1500166"/>
            <a:ext cx="6252464" cy="3324228"/>
          </a:xfrm>
          <a:prstGeom prst="rect">
            <a:avLst/>
          </a:prstGeom>
          <a:noFill/>
        </p:spPr>
      </p:pic>
    </p:spTree>
  </p:cSld>
  <p:clrMapOvr>
    <a:masterClrMapping/>
  </p:clrMapOvr>
  <p:transition/>
  <p:timing/>
</p:sld>
</file>

<file path=ppt/slides/slide14.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1026" name="Picture 2" descr="https://fs00.infourok.ru/images/doc/235/119140/5/img15.jpg"/>
          <p:cNvPicPr>
            <a:picLocks noChangeAspect="1" noChangeArrowheads="1"/>
          </p:cNvPicPr>
          <p:nvPr/>
        </p:nvPicPr>
        <p:blipFill>
          <a:blip r:embed="rId2"/>
          <a:stretch>
            <a:fillRect/>
          </a:stretch>
        </p:blipFill>
        <p:spPr bwMode="auto">
          <a:xfrm>
            <a:off x="357166" y="2714612"/>
            <a:ext cx="6286544" cy="4714909"/>
          </a:xfrm>
          <a:prstGeom prst="rect">
            <a:avLst/>
          </a:prstGeom>
          <a:noFill/>
        </p:spPr>
      </p:pic>
      <p:sp>
        <p:nvSpPr>
          <p:cNvPr id="3" name="TextBox 2"/>
          <p:cNvSpPr txBox="1"/>
          <p:nvPr/>
        </p:nvSpPr>
        <p:spPr>
          <a:xfrm>
            <a:off x="571480" y="428596"/>
            <a:ext cx="5929354" cy="1754326"/>
          </a:xfrm>
          <a:prstGeom prst="rect">
            <a:avLst/>
          </a:prstGeom>
          <a:noFill/>
        </p:spPr>
        <p:txBody>
          <a:bodyPr wrap="square" rtlCol="0">
            <a:spAutoFit/>
          </a:bodyPr>
          <a:lstStyle/>
          <a:p>
            <a:pPr algn="ctr"/>
            <a:r>
              <a:rPr lang="ru-RU" sz="5400" b="1" smtClean="0">
                <a:ln w="10541" cmpd="sng">
                  <a:solidFill>
                    <a:srgbClr val="002060"/>
                  </a:solidFill>
                  <a:prstDash val="solid"/>
                </a:ln>
                <a:solidFill>
                  <a:srgbClr val="0066CC"/>
                </a:solidFill>
                <a:effectLst>
                  <a:reflection blurRad="6350" stA="55000" endA="300" endPos="45500" dir="5400000" sy="-100000" algn="bl" rotWithShape="0"/>
                </a:effectLst>
                <a:latin typeface="Times New Roman" pitchFamily="18" charset="0"/>
                <a:cs typeface="Times New Roman" pitchFamily="18" charset="0"/>
              </a:rPr>
              <a:t>Берегите природу родного края!</a:t>
            </a:r>
            <a:endParaRPr lang="ru-RU" sz="5400" b="1">
              <a:ln w="10541" cmpd="sng">
                <a:solidFill>
                  <a:srgbClr val="002060"/>
                </a:solidFill>
                <a:prstDash val="solid"/>
              </a:ln>
              <a:solidFill>
                <a:srgbClr val="0066CC"/>
              </a:solidFill>
              <a:effectLst>
                <a:reflection blurRad="6350" stA="55000" endA="300" endPos="45500" dir="5400000" sy="-100000" algn="bl" rotWithShape="0"/>
              </a:effectLst>
              <a:latin typeface="Times New Roman" panose="02020603050405020304" pitchFamily="18" charset="0"/>
              <a:cs typeface="Times New Roman" panose="02020603050405020304" pitchFamily="18" charset="0"/>
            </a:endParaRPr>
          </a:p>
        </p:txBody>
      </p:sp>
      <p:pic>
        <p:nvPicPr>
          <p:cNvPr id="2" name="Picture 2" descr="http://900igr.net/up/datai/156680/0002-004-.png"/>
          <p:cNvPicPr>
            <a:picLocks noChangeAspect="1" noChangeArrowheads="1"/>
          </p:cNvPicPr>
          <p:nvPr/>
        </p:nvPicPr>
        <p:blipFill>
          <a:blip r:embed="rId3"/>
          <a:stretch>
            <a:fillRect/>
          </a:stretch>
        </p:blipFill>
        <p:spPr bwMode="auto">
          <a:xfrm>
            <a:off x="1590890" y="6929454"/>
            <a:ext cx="2266738" cy="2001010"/>
          </a:xfrm>
          <a:prstGeom prst="rect">
            <a:avLst/>
          </a:prstGeom>
          <a:noFill/>
        </p:spPr>
      </p:pic>
    </p:spTree>
  </p:cSld>
  <p:clrMapOvr>
    <a:masterClrMapping/>
  </p:clrMapOvr>
  <p:transition/>
  <p:timing/>
</p:sld>
</file>

<file path=ppt/slides/slide2.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30722" name="Picture 2" descr="https://image2.slideserve.com/5111601/slide1-n.jpg"/>
          <p:cNvPicPr>
            <a:picLocks noChangeAspect="1" noChangeArrowheads="1"/>
          </p:cNvPicPr>
          <p:nvPr/>
        </p:nvPicPr>
        <p:blipFill>
          <a:blip r:embed="rId2"/>
          <a:stretch>
            <a:fillRect/>
          </a:stretch>
        </p:blipFill>
        <p:spPr bwMode="auto">
          <a:xfrm flipH="1">
            <a:off x="1357297" y="160735"/>
            <a:ext cx="5310134" cy="3982601"/>
          </a:xfrm>
          <a:prstGeom prst="rect">
            <a:avLst/>
          </a:prstGeom>
          <a:noFill/>
        </p:spPr>
      </p:pic>
      <p:pic>
        <p:nvPicPr>
          <p:cNvPr id="2" name="Picture 2" descr="https://fs3.ppt4web.ru/images/135901/196903/640/img2.jpg"/>
          <p:cNvPicPr>
            <a:picLocks noChangeAspect="1" noChangeArrowheads="1"/>
          </p:cNvPicPr>
          <p:nvPr/>
        </p:nvPicPr>
        <p:blipFill>
          <a:blip r:embed="rId3"/>
          <a:srcRect b="6250"/>
          <a:stretch>
            <a:fillRect/>
          </a:stretch>
        </p:blipFill>
        <p:spPr bwMode="auto">
          <a:xfrm>
            <a:off x="346053" y="4214810"/>
            <a:ext cx="6340475" cy="4458178"/>
          </a:xfrm>
          <a:prstGeom prst="rect">
            <a:avLst/>
          </a:prstGeom>
          <a:noFill/>
        </p:spPr>
      </p:pic>
      <p:sp>
        <p:nvSpPr>
          <p:cNvPr id="5" name="TextBox 4"/>
          <p:cNvSpPr txBox="1"/>
          <p:nvPr/>
        </p:nvSpPr>
        <p:spPr>
          <a:xfrm>
            <a:off x="714356" y="0"/>
            <a:ext cx="4286280" cy="3600986"/>
          </a:xfrm>
          <a:prstGeom prst="rect">
            <a:avLst/>
          </a:prstGeom>
          <a:noFill/>
        </p:spPr>
        <p:txBody>
          <a:bodyPr wrap="square" rtlCol="0">
            <a:spAutoFit/>
          </a:bodyPr>
          <a:lstStyle/>
          <a:p>
            <a:pPr algn="just"/>
            <a:r>
              <a:rPr lang="ru-RU" sz="2800" b="1" smtClean="0">
                <a:ln w="1905">
                  <a:solidFill>
                    <a:srgbClr val="002060"/>
                  </a:solidFill>
                </a:ln>
                <a:solidFill>
                  <a:srgbClr val="0070C0"/>
                </a:solidFill>
                <a:effectLst>
                  <a:innerShdw blurRad="69850" dist="43180" dir="5400000">
                    <a:srgbClr val="000000">
                      <a:alpha val="65000"/>
                    </a:srgbClr>
                  </a:innerShdw>
                </a:effectLst>
                <a:latin typeface="Times New Roman" pitchFamily="18" charset="0"/>
                <a:cs typeface="Times New Roman" pitchFamily="18" charset="0"/>
              </a:rPr>
              <a:t>      </a:t>
            </a:r>
          </a:p>
          <a:p>
            <a:pPr algn="just"/>
            <a:endParaRPr lang="ru-RU" sz="2800" b="1" smtClean="0">
              <a:ln w="1905">
                <a:solidFill>
                  <a:srgbClr val="002060"/>
                </a:solidFill>
              </a:ln>
              <a:solidFill>
                <a:srgbClr val="0070C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algn="just"/>
            <a:r>
              <a:rPr lang="ru-RU" sz="2800" b="1" smtClean="0">
                <a:ln w="1905">
                  <a:solidFill>
                    <a:srgbClr val="002060"/>
                  </a:solidFill>
                </a:ln>
                <a:solidFill>
                  <a:srgbClr val="0070C0"/>
                </a:solidFill>
                <a:effectLst>
                  <a:innerShdw blurRad="69850" dist="43180" dir="5400000">
                    <a:srgbClr val="000000">
                      <a:alpha val="65000"/>
                    </a:srgbClr>
                  </a:innerShdw>
                </a:effectLst>
                <a:latin typeface="Times New Roman" pitchFamily="18" charset="0"/>
                <a:cs typeface="Times New Roman" pitchFamily="18" charset="0"/>
              </a:rPr>
              <a:t>      </a:t>
            </a:r>
            <a:r>
              <a:rPr lang="ru-RU" sz="2400" b="1" smtClean="0">
                <a:ln w="1905">
                  <a:solidFill>
                    <a:srgbClr val="002060"/>
                  </a:solidFill>
                </a:ln>
                <a:solidFill>
                  <a:srgbClr val="0070C0"/>
                </a:solidFill>
                <a:effectLst>
                  <a:innerShdw blurRad="69850" dist="43180" dir="5400000">
                    <a:srgbClr val="000000">
                      <a:alpha val="65000"/>
                    </a:srgbClr>
                  </a:innerShdw>
                </a:effectLst>
                <a:latin typeface="Times New Roman" pitchFamily="18" charset="0"/>
                <a:cs typeface="Times New Roman" pitchFamily="18" charset="0"/>
              </a:rPr>
              <a:t>Ни один регион России не может сравниться с Уралом по количеству озер! На его территории более трех тысяч водоемов. Поэтому и называют Южный Урал «Страной озёр».</a:t>
            </a:r>
            <a:endParaRPr lang="ru-RU" sz="2400" b="1">
              <a:ln w="1905">
                <a:solidFill>
                  <a:srgbClr val="002060"/>
                </a:solidFill>
              </a:ln>
              <a:solidFill>
                <a:srgbClr val="0070C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Tree>
  </p:cSld>
  <p:clrMapOvr>
    <a:masterClrMapping/>
  </p:clrMapOvr>
  <p:transition/>
  <p:timing/>
</p:sld>
</file>

<file path=ppt/slides/slide3.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6" name="TextBox 5"/>
          <p:cNvSpPr txBox="1"/>
          <p:nvPr/>
        </p:nvSpPr>
        <p:spPr>
          <a:xfrm>
            <a:off x="357166" y="0"/>
            <a:ext cx="6000792" cy="1046440"/>
          </a:xfrm>
          <a:prstGeom prst="rect">
            <a:avLst/>
          </a:prstGeom>
          <a:noFill/>
        </p:spPr>
        <p:txBody>
          <a:bodyPr wrap="square" rtlCol="0">
            <a:spAutoFit/>
          </a:bodyPr>
          <a:lstStyle/>
          <a:p>
            <a:endParaRPr lang="ru-RU" smtClean="0"/>
          </a:p>
          <a:p>
            <a:pPr algn="ctr"/>
            <a:r>
              <a:rPr lang="ru-RU" sz="4400" smtClean="0">
                <a:solidFill>
                  <a:srgbClr val="002060"/>
                </a:solidFill>
                <a:latin typeface="Times New Roman" pitchFamily="18" charset="0"/>
                <a:cs typeface="Times New Roman" pitchFamily="18" charset="0"/>
              </a:rPr>
              <a:t>Озеро Увильды.  </a:t>
            </a:r>
            <a:endParaRPr lang="ru-RU" sz="4400">
              <a:solidFill>
                <a:srgbClr val="002060"/>
              </a:solidFill>
              <a:latin typeface="Times New Roman" panose="02020603050405020304" pitchFamily="18" charset="0"/>
              <a:cs typeface="Times New Roman" panose="02020603050405020304" pitchFamily="18" charset="0"/>
            </a:endParaRPr>
          </a:p>
        </p:txBody>
      </p:sp>
      <p:sp>
        <p:nvSpPr>
          <p:cNvPr id="9" name="Прямоугольник 8"/>
          <p:cNvSpPr/>
          <p:nvPr/>
        </p:nvSpPr>
        <p:spPr>
          <a:xfrm>
            <a:off x="428604" y="3833336"/>
            <a:ext cx="6286544" cy="5509200"/>
          </a:xfrm>
          <a:prstGeom prst="rect">
            <a:avLst/>
          </a:prstGeom>
        </p:spPr>
        <p:txBody>
          <a:bodyPr wrap="square">
            <a:spAutoFit/>
          </a:bodyPr>
          <a:lstStyle/>
          <a:p>
            <a:endParaRPr lang="ru-RU" sz="1600" smtClean="0">
              <a:latin typeface="Times New Roman" panose="02020603050405020304" pitchFamily="18" charset="0"/>
              <a:cs typeface="Times New Roman" panose="02020603050405020304" pitchFamily="18" charset="0"/>
            </a:endParaRPr>
          </a:p>
          <a:p>
            <a:pPr algn="just"/>
            <a:r>
              <a:rPr lang="ru-RU" sz="1600" smtClean="0">
                <a:latin typeface="Times New Roman" pitchFamily="18" charset="0"/>
                <a:cs typeface="Times New Roman" pitchFamily="18" charset="0"/>
              </a:rPr>
              <a:t>       </a:t>
            </a:r>
          </a:p>
          <a:p>
            <a:pPr algn="just"/>
            <a:r>
              <a:rPr lang="ru-RU" sz="1600" b="1" smtClean="0">
                <a:latin typeface="Times New Roman" pitchFamily="18" charset="0"/>
                <a:cs typeface="Times New Roman" pitchFamily="18" charset="0"/>
              </a:rPr>
              <a:t>       Самое большое </a:t>
            </a:r>
            <a:r>
              <a:rPr lang="ru-RU" sz="1600" smtClean="0">
                <a:latin typeface="Times New Roman" pitchFamily="18" charset="0"/>
                <a:cs typeface="Times New Roman" pitchFamily="18" charset="0"/>
              </a:rPr>
              <a:t>озеро Челябинской области (переводится как «голубая чаша») внесено в список ценнейших водоемов мира за чистоту воды и насыщенность кислородом. Памятник природы. В озеро не втекает и не вытекает из него ни одна речка. Озеро прогревается очень медленно, и вода в нем холодная, чистая и прозрачная. Более того, она обладает целебными свойствами. Ранки, мозоли, царапины и прочие кожные нарушения быстро заживают после купания в увильдинской воде. Здесь водится щука, окунь, плотва, линь, сиг, чебак, рипус, лещ, карась, ерш, елец. В прозрачных водах озера рыбаки встречали даже 40 кг щуку.</a:t>
            </a:r>
          </a:p>
          <a:p>
            <a:pPr algn="just"/>
            <a:r>
              <a:rPr lang="ru-RU" sz="1600" smtClean="0">
                <a:latin typeface="Times New Roman" pitchFamily="18" charset="0"/>
                <a:cs typeface="Times New Roman" pitchFamily="18" charset="0"/>
              </a:rPr>
              <a:t>      На озере около 70 островов. Самый любопытный - остров Вязовый. Как не трудно понять из названия, на острове растут вязы – очень редкие для Урала деревья. Причем в окрестностях озера они встречаются лишь на этом острове и более нигде. По берегам можно встретить множество самых обычных, редких, а также редчайших видов растений, занесенных в Красную книгу. </a:t>
            </a:r>
          </a:p>
          <a:p>
            <a:pPr algn="just"/>
            <a:r>
              <a:rPr lang="ru-RU" sz="1600" smtClean="0">
                <a:latin typeface="Times New Roman" pitchFamily="18" charset="0"/>
                <a:cs typeface="Times New Roman" pitchFamily="18" charset="0"/>
              </a:rPr>
              <a:t>      «Чаша здоровья и долголетия» такое прозвище закрепилось за озером . На дне Увильдов найдены сапропелевые грязи. Около озера находятся радоновые источники.</a:t>
            </a:r>
          </a:p>
          <a:p>
            <a:pPr algn="just"/>
            <a:endParaRPr lang="ru-RU" sz="1600" smtClean="0">
              <a:latin typeface="Times New Roman" pitchFamily="18" charset="0"/>
              <a:cs typeface="Times New Roman" pitchFamily="18" charset="0"/>
            </a:endParaRPr>
          </a:p>
        </p:txBody>
      </p:sp>
      <p:pic>
        <p:nvPicPr>
          <p:cNvPr id="30722" name="Picture 2" descr="https://www.plantarium.ru/dat/places/8/891/63891_8bcd1f4a.jpg"/>
          <p:cNvPicPr>
            <a:picLocks noChangeAspect="1" noChangeArrowheads="1"/>
          </p:cNvPicPr>
          <p:nvPr/>
        </p:nvPicPr>
        <p:blipFill>
          <a:blip r:embed="rId2"/>
          <a:stretch>
            <a:fillRect/>
          </a:stretch>
        </p:blipFill>
        <p:spPr bwMode="auto">
          <a:xfrm>
            <a:off x="928670" y="1037727"/>
            <a:ext cx="5072097" cy="3291055"/>
          </a:xfrm>
          <a:prstGeom prst="rect">
            <a:avLst/>
          </a:prstGeom>
          <a:noFill/>
        </p:spPr>
      </p:pic>
    </p:spTree>
  </p:cSld>
  <p:clrMapOvr>
    <a:masterClrMapping/>
  </p:clrMapOvr>
  <p:transition/>
  <p:timing/>
</p:sld>
</file>

<file path=ppt/slides/slide4.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4" name="TextBox 3"/>
          <p:cNvSpPr txBox="1"/>
          <p:nvPr/>
        </p:nvSpPr>
        <p:spPr>
          <a:xfrm>
            <a:off x="357166" y="4714876"/>
            <a:ext cx="6215106" cy="4678204"/>
          </a:xfrm>
          <a:prstGeom prst="rect">
            <a:avLst/>
          </a:prstGeom>
          <a:noFill/>
        </p:spPr>
        <p:txBody>
          <a:bodyPr wrap="square" rtlCol="0">
            <a:spAutoFit/>
          </a:bodyPr>
          <a:lstStyle/>
          <a:p>
            <a:pPr algn="just"/>
            <a:endParaRPr lang="ru-RU" sz="1400" smtClean="0">
              <a:latin typeface="Times New Roman" panose="02020603050405020304" pitchFamily="18" charset="0"/>
              <a:cs typeface="Times New Roman" panose="02020603050405020304" pitchFamily="18" charset="0"/>
            </a:endParaRPr>
          </a:p>
          <a:p>
            <a:pPr algn="just"/>
            <a:r>
              <a:rPr lang="ru-RU" sz="1400" smtClean="0">
                <a:latin typeface="Times New Roman" pitchFamily="18" charset="0"/>
                <a:cs typeface="Times New Roman" pitchFamily="18" charset="0"/>
              </a:rPr>
              <a:t>      Пресноводное озеро Тургояк (в переводе с башкирского «почитаемое озеро»)</a:t>
            </a:r>
            <a:r>
              <a:rPr lang="ru-RU" sz="1400" smtClean="0"/>
              <a:t> </a:t>
            </a:r>
            <a:r>
              <a:rPr lang="ru-RU" sz="1400" b="1" smtClean="0">
                <a:latin typeface="Times New Roman" pitchFamily="18" charset="0"/>
                <a:cs typeface="Times New Roman" pitchFamily="18" charset="0"/>
              </a:rPr>
              <a:t>самое глубокое и чистое</a:t>
            </a:r>
            <a:r>
              <a:rPr lang="ru-RU" sz="1400" smtClean="0">
                <a:latin typeface="Times New Roman" pitchFamily="18" charset="0"/>
                <a:cs typeface="Times New Roman" pitchFamily="18" charset="0"/>
              </a:rPr>
              <a:t>- памятник природы Челябинской области, включено в список 100 ценнейших водоемов земного шара. Его называют «озеро-родник», «Жемчужина Южного Урала». Вода в нем настолько прозрачная, что дно просматривается даже на глубине 15- 20  метров. Вода здесь мягкая, и, благодаря подземным радоновым источникам, обладает целебными свойствами. До наших дней сохранилось поверье, что вода из Тургояка омолаживает лицо. Проведя даже несколько часов на его берегу, люди начинают чувствовать себя лучше. Дно каменистое. Местами по берегам обрываются скальные обрывы. Вокруг озера растет хвойный лес. </a:t>
            </a:r>
          </a:p>
          <a:p>
            <a:pPr algn="just"/>
            <a:r>
              <a:rPr lang="ru-RU" sz="1400" smtClean="0">
                <a:latin typeface="Times New Roman" pitchFamily="18" charset="0"/>
                <a:cs typeface="Times New Roman" pitchFamily="18" charset="0"/>
              </a:rPr>
              <a:t>        На озере насчитывается порядка 10−12 островов. Самый известный из островов — остров Веры. Каждый год на нём работают археологи. На острове расположен целый комплекс археологических памятников (древние дольмены, гробницы, каменоломни). Их возраст — около 6 тысяч лет.</a:t>
            </a:r>
          </a:p>
          <a:p>
            <a:pPr algn="just"/>
            <a:endParaRPr lang="ru-RU" sz="1400" smtClean="0">
              <a:latin typeface="Times New Roman" pitchFamily="18" charset="0"/>
              <a:cs typeface="Times New Roman" pitchFamily="18" charset="0"/>
            </a:endParaRPr>
          </a:p>
          <a:p>
            <a:pPr algn="just"/>
            <a:endParaRPr lang="ru-RU" sz="1400" smtClean="0">
              <a:latin typeface="Times New Roman" pitchFamily="18" charset="0"/>
              <a:cs typeface="Times New Roman" pitchFamily="18" charset="0"/>
            </a:endParaRPr>
          </a:p>
          <a:p>
            <a:pPr algn="just"/>
            <a:endParaRPr lang="ru-RU" sz="1400" smtClean="0">
              <a:latin typeface="Times New Roman" pitchFamily="18" charset="0"/>
              <a:cs typeface="Times New Roman" pitchFamily="18" charset="0"/>
            </a:endParaRPr>
          </a:p>
          <a:p>
            <a:pPr algn="just"/>
            <a:endParaRPr lang="ru-RU" sz="1400" smtClean="0">
              <a:latin typeface="Times New Roman" pitchFamily="18" charset="0"/>
              <a:cs typeface="Times New Roman" pitchFamily="18" charset="0"/>
            </a:endParaRPr>
          </a:p>
          <a:p>
            <a:pPr algn="just"/>
            <a:endParaRPr lang="ru-RU" sz="1600" smtClean="0">
              <a:latin typeface="Times New Roman" pitchFamily="18" charset="0"/>
              <a:cs typeface="Times New Roman" pitchFamily="18" charset="0"/>
            </a:endParaRPr>
          </a:p>
          <a:p>
            <a:pPr algn="just"/>
            <a:endParaRPr lang="ru-RU" sz="1600" smtClean="0">
              <a:latin typeface="Times New Roman" pitchFamily="18" charset="0"/>
              <a:cs typeface="Times New Roman" pitchFamily="18" charset="0"/>
            </a:endParaRPr>
          </a:p>
        </p:txBody>
      </p:sp>
      <p:sp>
        <p:nvSpPr>
          <p:cNvPr id="6" name="TextBox 5"/>
          <p:cNvSpPr txBox="1"/>
          <p:nvPr/>
        </p:nvSpPr>
        <p:spPr>
          <a:xfrm>
            <a:off x="357166" y="0"/>
            <a:ext cx="6000792" cy="1046440"/>
          </a:xfrm>
          <a:prstGeom prst="rect">
            <a:avLst/>
          </a:prstGeom>
          <a:noFill/>
        </p:spPr>
        <p:txBody>
          <a:bodyPr wrap="square" rtlCol="0">
            <a:spAutoFit/>
          </a:bodyPr>
          <a:lstStyle/>
          <a:p>
            <a:endParaRPr lang="ru-RU" smtClean="0"/>
          </a:p>
          <a:p>
            <a:pPr algn="ctr"/>
            <a:r>
              <a:rPr lang="ru-RU" sz="4400" smtClean="0">
                <a:solidFill>
                  <a:srgbClr val="002060"/>
                </a:solidFill>
                <a:latin typeface="Times New Roman" pitchFamily="18" charset="0"/>
                <a:cs typeface="Times New Roman" pitchFamily="18" charset="0"/>
              </a:rPr>
              <a:t>Озеро Тургояк  </a:t>
            </a:r>
            <a:endParaRPr lang="ru-RU" sz="4400">
              <a:solidFill>
                <a:srgbClr val="002060"/>
              </a:solidFill>
              <a:latin typeface="Times New Roman" pitchFamily="18" charset="0"/>
              <a:cs typeface="Times New Roman" pitchFamily="18" charset="0"/>
            </a:endParaRPr>
          </a:p>
        </p:txBody>
      </p:sp>
      <p:pic>
        <p:nvPicPr>
          <p:cNvPr id="31748" name="Picture 4" descr="https://avatars.mds.yandex.net/get-pdb/2797600/fe8ff923-0bf8-46fb-87e3-52736f38e60e/s1200"/>
          <p:cNvPicPr>
            <a:picLocks noChangeAspect="1" noChangeArrowheads="1"/>
          </p:cNvPicPr>
          <p:nvPr/>
        </p:nvPicPr>
        <p:blipFill>
          <a:blip r:embed="rId2"/>
          <a:stretch>
            <a:fillRect/>
          </a:stretch>
        </p:blipFill>
        <p:spPr bwMode="auto">
          <a:xfrm>
            <a:off x="428604" y="1142976"/>
            <a:ext cx="6257342" cy="3571900"/>
          </a:xfrm>
          <a:prstGeom prst="rect">
            <a:avLst/>
          </a:prstGeom>
          <a:noFill/>
        </p:spPr>
      </p:pic>
      <p:sp>
        <p:nvSpPr>
          <p:cNvPr id="11" name="TextBox 10"/>
          <p:cNvSpPr txBox="1"/>
          <p:nvPr/>
        </p:nvSpPr>
        <p:spPr>
          <a:xfrm>
            <a:off x="2214554" y="4643438"/>
            <a:ext cx="2500330" cy="338554"/>
          </a:xfrm>
          <a:prstGeom prst="rect">
            <a:avLst/>
          </a:prstGeom>
          <a:noFill/>
        </p:spPr>
        <p:txBody>
          <a:bodyPr wrap="square" rtlCol="0">
            <a:spAutoFit/>
          </a:bodyPr>
          <a:lstStyle/>
          <a:p>
            <a:r>
              <a:rPr lang="ru-RU" sz="1600" smtClean="0">
                <a:latin typeface="Times New Roman" pitchFamily="18" charset="0"/>
                <a:cs typeface="Times New Roman" pitchFamily="18" charset="0"/>
              </a:rPr>
              <a:t>Недалеко от г. Миасс</a:t>
            </a:r>
            <a:endParaRPr lang="ru-RU" sz="1600">
              <a:latin typeface="Times New Roman" panose="02020603050405020304" pitchFamily="18" charset="0"/>
              <a:cs typeface="Times New Roman" panose="02020603050405020304" pitchFamily="18" charset="0"/>
            </a:endParaRPr>
          </a:p>
        </p:txBody>
      </p:sp>
      <p:sp>
        <p:nvSpPr>
          <p:cNvPr id="13" name="Прямоугольник 12"/>
          <p:cNvSpPr/>
          <p:nvPr/>
        </p:nvSpPr>
        <p:spPr>
          <a:xfrm>
            <a:off x="428604" y="3002340"/>
            <a:ext cx="6072230" cy="6093976"/>
          </a:xfrm>
          <a:prstGeom prst="rect">
            <a:avLst/>
          </a:prstGeom>
        </p:spPr>
        <p:txBody>
          <a:bodyPr wrap="square">
            <a:spAutoFit/>
          </a:bodyPr>
          <a:lstStyle/>
          <a:p>
            <a:endParaRPr lang="ru-RU" smtClean="0"/>
          </a:p>
          <a:p>
            <a:endParaRPr lang="ru-RU" smtClean="0"/>
          </a:p>
          <a:p>
            <a:endParaRPr lang="ru-RU" smtClean="0"/>
          </a:p>
          <a:p>
            <a:endParaRPr lang="ru-RU" smtClean="0"/>
          </a:p>
          <a:p>
            <a:endParaRPr lang="ru-RU" smtClean="0"/>
          </a:p>
          <a:p>
            <a:endParaRPr lang="ru-RU" smtClean="0"/>
          </a:p>
          <a:p>
            <a:endParaRPr lang="ru-RU" smtClean="0"/>
          </a:p>
          <a:p>
            <a:endParaRPr lang="ru-RU" smtClean="0"/>
          </a:p>
          <a:p>
            <a:endParaRPr lang="ru-RU" smtClean="0"/>
          </a:p>
          <a:p>
            <a:endParaRPr lang="ru-RU" smtClean="0"/>
          </a:p>
          <a:p>
            <a:endParaRPr lang="ru-RU" smtClean="0"/>
          </a:p>
          <a:p>
            <a:endParaRPr lang="ru-RU" smtClean="0"/>
          </a:p>
          <a:p>
            <a:endParaRPr lang="ru-RU" smtClean="0"/>
          </a:p>
          <a:p>
            <a:endParaRPr lang="ru-RU" smtClean="0"/>
          </a:p>
          <a:p>
            <a:endParaRPr lang="ru-RU" smtClean="0"/>
          </a:p>
          <a:p>
            <a:endParaRPr lang="ru-RU" smtClean="0"/>
          </a:p>
          <a:p>
            <a:endParaRPr lang="ru-RU" smtClean="0"/>
          </a:p>
          <a:p>
            <a:endParaRPr lang="ru-RU" sz="1400" smtClean="0">
              <a:latin typeface="Times New Roman" pitchFamily="18" charset="0"/>
              <a:cs typeface="Times New Roman" pitchFamily="18" charset="0"/>
            </a:endParaRPr>
          </a:p>
          <a:p>
            <a:pPr algn="just"/>
            <a:r>
              <a:rPr lang="ru-RU" sz="1400" smtClean="0">
                <a:latin typeface="Times New Roman" pitchFamily="18" charset="0"/>
                <a:cs typeface="Times New Roman" pitchFamily="18" charset="0"/>
              </a:rPr>
              <a:t>       Благодаря чистоте воды на озере водится практически вся рыба, которая встречается на территории Челябинской области (карп, лещ, язь, линь, чебак, окунь, карась). Также озеро богато раками. В прибрежных зарослях ольхи летом выводят птенцов утки. Часто можно увидеть ондатру, а если повезет - то и выдру </a:t>
            </a:r>
            <a:endParaRPr lang="ru-RU" sz="1400">
              <a:latin typeface="Times New Roman" panose="02020603050405020304" pitchFamily="18" charset="0"/>
              <a:cs typeface="Times New Roman" panose="02020603050405020304" pitchFamily="18" charset="0"/>
            </a:endParaRPr>
          </a:p>
        </p:txBody>
      </p:sp>
    </p:spTree>
  </p:cSld>
  <p:clrMapOvr>
    <a:masterClrMapping/>
  </p:clrMapOvr>
  <p:transition/>
  <p:timing/>
</p:sld>
</file>

<file path=ppt/slides/slide5.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4" name="TextBox 3"/>
          <p:cNvSpPr txBox="1"/>
          <p:nvPr/>
        </p:nvSpPr>
        <p:spPr>
          <a:xfrm>
            <a:off x="357166" y="4714876"/>
            <a:ext cx="6215106" cy="892552"/>
          </a:xfrm>
          <a:prstGeom prst="rect">
            <a:avLst/>
          </a:prstGeom>
          <a:noFill/>
        </p:spPr>
        <p:txBody>
          <a:bodyPr wrap="square" rtlCol="0">
            <a:spAutoFit/>
          </a:bodyPr>
          <a:lstStyle/>
          <a:p>
            <a:endParaRPr lang="ru-RU" smtClean="0"/>
          </a:p>
          <a:p>
            <a:endParaRPr lang="ru-RU"/>
          </a:p>
          <a:p>
            <a:pPr algn="just"/>
            <a:r>
              <a:rPr lang="ru-RU" sz="1600" smtClean="0">
                <a:latin typeface="Times New Roman" pitchFamily="18" charset="0"/>
                <a:cs typeface="Times New Roman" pitchFamily="18" charset="0"/>
              </a:rPr>
              <a:t>        </a:t>
            </a:r>
          </a:p>
        </p:txBody>
      </p:sp>
      <p:sp>
        <p:nvSpPr>
          <p:cNvPr id="6" name="TextBox 5"/>
          <p:cNvSpPr txBox="1"/>
          <p:nvPr/>
        </p:nvSpPr>
        <p:spPr>
          <a:xfrm>
            <a:off x="357166" y="0"/>
            <a:ext cx="6000792" cy="1046440"/>
          </a:xfrm>
          <a:prstGeom prst="rect">
            <a:avLst/>
          </a:prstGeom>
          <a:noFill/>
        </p:spPr>
        <p:txBody>
          <a:bodyPr wrap="square" rtlCol="0">
            <a:spAutoFit/>
          </a:bodyPr>
          <a:lstStyle/>
          <a:p>
            <a:endParaRPr lang="ru-RU" smtClean="0"/>
          </a:p>
          <a:p>
            <a:pPr algn="ctr"/>
            <a:r>
              <a:rPr lang="ru-RU" sz="4400" smtClean="0">
                <a:solidFill>
                  <a:srgbClr val="002060"/>
                </a:solidFill>
                <a:latin typeface="Times New Roman" pitchFamily="18" charset="0"/>
                <a:cs typeface="Times New Roman" pitchFamily="18" charset="0"/>
              </a:rPr>
              <a:t>Озеро Зюраткуль </a:t>
            </a:r>
            <a:endParaRPr lang="ru-RU" sz="4400">
              <a:solidFill>
                <a:srgbClr val="002060"/>
              </a:solidFill>
              <a:latin typeface="Times New Roman" pitchFamily="18" charset="0"/>
              <a:cs typeface="Times New Roman" pitchFamily="18" charset="0"/>
            </a:endParaRPr>
          </a:p>
        </p:txBody>
      </p:sp>
      <p:sp>
        <p:nvSpPr>
          <p:cNvPr id="8" name="TextBox 7"/>
          <p:cNvSpPr txBox="1"/>
          <p:nvPr/>
        </p:nvSpPr>
        <p:spPr>
          <a:xfrm>
            <a:off x="2428868" y="5072066"/>
            <a:ext cx="2143140" cy="584775"/>
          </a:xfrm>
          <a:prstGeom prst="rect">
            <a:avLst/>
          </a:prstGeom>
          <a:noFill/>
        </p:spPr>
        <p:txBody>
          <a:bodyPr wrap="square" rtlCol="0">
            <a:spAutoFit/>
          </a:bodyPr>
          <a:lstStyle/>
          <a:p>
            <a:endParaRPr lang="ru-RU" sz="1600" smtClean="0">
              <a:latin typeface="Times New Roman" pitchFamily="18" charset="0"/>
              <a:cs typeface="Times New Roman" pitchFamily="18" charset="0"/>
            </a:endParaRPr>
          </a:p>
          <a:p>
            <a:r>
              <a:rPr lang="ru-RU" sz="1600" err="1" smtClean="0">
                <a:latin typeface="Times New Roman" pitchFamily="18" charset="0"/>
                <a:cs typeface="Times New Roman" pitchFamily="18" charset="0"/>
              </a:rPr>
              <a:t>Саткинский  район</a:t>
            </a:r>
            <a:endParaRPr lang="ru-RU" sz="1600">
              <a:latin typeface="Times New Roman" pitchFamily="18" charset="0"/>
              <a:cs typeface="Times New Roman" pitchFamily="18" charset="0"/>
            </a:endParaRPr>
          </a:p>
        </p:txBody>
      </p:sp>
      <p:sp>
        <p:nvSpPr>
          <p:cNvPr id="7" name="Прямоугольник 6"/>
          <p:cNvSpPr/>
          <p:nvPr/>
        </p:nvSpPr>
        <p:spPr>
          <a:xfrm>
            <a:off x="571480" y="2309843"/>
            <a:ext cx="6072230" cy="6432530"/>
          </a:xfrm>
          <a:prstGeom prst="rect">
            <a:avLst/>
          </a:prstGeom>
        </p:spPr>
        <p:txBody>
          <a:bodyPr wrap="square">
            <a:spAutoFit/>
          </a:bodyPr>
          <a:lstStyle/>
          <a:p>
            <a:endParaRPr lang="ru-RU" smtClean="0"/>
          </a:p>
          <a:p>
            <a:endParaRPr lang="ru-RU" smtClean="0"/>
          </a:p>
          <a:p>
            <a:endParaRPr lang="ru-RU" smtClean="0"/>
          </a:p>
          <a:p>
            <a:endParaRPr lang="ru-RU" smtClean="0"/>
          </a:p>
          <a:p>
            <a:endParaRPr lang="ru-RU" smtClean="0"/>
          </a:p>
          <a:p>
            <a:endParaRPr lang="ru-RU" smtClean="0"/>
          </a:p>
          <a:p>
            <a:endParaRPr lang="ru-RU" smtClean="0"/>
          </a:p>
          <a:p>
            <a:endParaRPr lang="ru-RU" smtClean="0"/>
          </a:p>
          <a:p>
            <a:endParaRPr lang="ru-RU" smtClean="0"/>
          </a:p>
          <a:p>
            <a:endParaRPr lang="ru-RU" smtClean="0"/>
          </a:p>
          <a:p>
            <a:endParaRPr lang="ru-RU" smtClean="0"/>
          </a:p>
          <a:p>
            <a:endParaRPr lang="ru-RU" smtClean="0"/>
          </a:p>
          <a:p>
            <a:pPr algn="just"/>
            <a:r>
              <a:rPr lang="ru-RU" sz="1600" smtClean="0">
                <a:latin typeface="Times New Roman" pitchFamily="18" charset="0"/>
                <a:cs typeface="Times New Roman" pitchFamily="18" charset="0"/>
              </a:rPr>
              <a:t>        </a:t>
            </a:r>
            <a:r>
              <a:rPr lang="ru-RU" sz="1500" smtClean="0">
                <a:latin typeface="Times New Roman" pitchFamily="18" charset="0"/>
                <a:cs typeface="Times New Roman" pitchFamily="18" charset="0"/>
              </a:rPr>
              <a:t>В переводе с башкирского означает «сердце». Именно так оно выглядит сверху. Это </a:t>
            </a:r>
            <a:r>
              <a:rPr lang="ru-RU" sz="1500" b="1" smtClean="0">
                <a:latin typeface="Times New Roman" pitchFamily="18" charset="0"/>
                <a:cs typeface="Times New Roman" pitchFamily="18" charset="0"/>
              </a:rPr>
              <a:t>самое высокогорное и холодное </a:t>
            </a:r>
            <a:r>
              <a:rPr lang="ru-RU" sz="1500" smtClean="0">
                <a:latin typeface="Times New Roman" pitchFamily="18" charset="0"/>
                <a:cs typeface="Times New Roman" pitchFamily="18" charset="0"/>
              </a:rPr>
              <a:t>озеро на Южном  Урале. Вода в озере настолько чистая, что ее можно пить. Озеро окружают горные хребты, покрытые темнохвойными лесами. Большая часть берегов заболочена и покрыта настоящей тайгой. Говорят, что на Зюраткуле даже бродят настоящие бурые медведи. На юго-западе Зюраткуля расположен самый высокий в регионе хребет Нургуш.. На берегу Зюраткуля были обнаружены 12 стоянок древних людей . Памятник природы Челябинской области.</a:t>
            </a:r>
          </a:p>
          <a:p>
            <a:pPr algn="ctr"/>
            <a:r>
              <a:rPr lang="ru-RU" sz="1500" smtClean="0">
                <a:latin typeface="Times New Roman" pitchFamily="18" charset="0"/>
                <a:cs typeface="Times New Roman" pitchFamily="18" charset="0"/>
              </a:rPr>
              <a:t>По тропинкам , по лесам поднимитесь к небесам</a:t>
            </a:r>
          </a:p>
          <a:p>
            <a:pPr algn="ctr"/>
            <a:r>
              <a:rPr lang="ru-RU" sz="1500" smtClean="0">
                <a:latin typeface="Times New Roman" pitchFamily="18" charset="0"/>
                <a:cs typeface="Times New Roman" pitchFamily="18" charset="0"/>
              </a:rPr>
              <a:t>И на озере Зюраткуль подивитесь чудесам!</a:t>
            </a:r>
          </a:p>
          <a:p>
            <a:pPr algn="ctr"/>
            <a:r>
              <a:rPr lang="ru-RU" sz="1500" smtClean="0">
                <a:latin typeface="Times New Roman" pitchFamily="18" charset="0"/>
                <a:cs typeface="Times New Roman" pitchFamily="18" charset="0"/>
              </a:rPr>
              <a:t>Как на топкие разводья медуничною тропой</a:t>
            </a:r>
          </a:p>
          <a:p>
            <a:pPr algn="ctr"/>
            <a:r>
              <a:rPr lang="ru-RU" sz="1500" smtClean="0">
                <a:latin typeface="Times New Roman" pitchFamily="18" charset="0"/>
                <a:cs typeface="Times New Roman" pitchFamily="18" charset="0"/>
              </a:rPr>
              <a:t>По росе косули водят косулят на водопой.</a:t>
            </a:r>
            <a:endParaRPr lang="ru-RU" sz="1500">
              <a:latin typeface="Times New Roman" panose="02020603050405020304" pitchFamily="18" charset="0"/>
              <a:cs typeface="Times New Roman" panose="02020603050405020304" pitchFamily="18" charset="0"/>
            </a:endParaRPr>
          </a:p>
        </p:txBody>
      </p:sp>
      <p:pic>
        <p:nvPicPr>
          <p:cNvPr id="29698" name="Picture 2" descr="https://hornews.com/upload/images/%D0%B7%D1%8E%D1%80%D0%B0%D1%82%D0%BA%D1%83%D0%BB%D1%8C%283%29.jpg"/>
          <p:cNvPicPr>
            <a:picLocks noChangeAspect="1" noChangeArrowheads="1"/>
          </p:cNvPicPr>
          <p:nvPr/>
        </p:nvPicPr>
        <p:blipFill>
          <a:blip r:embed="rId2"/>
          <a:stretch>
            <a:fillRect/>
          </a:stretch>
        </p:blipFill>
        <p:spPr bwMode="auto">
          <a:xfrm>
            <a:off x="428604" y="1214414"/>
            <a:ext cx="6215106" cy="4133046"/>
          </a:xfrm>
          <a:prstGeom prst="rect">
            <a:avLst/>
          </a:prstGeom>
          <a:noFill/>
        </p:spPr>
      </p:pic>
    </p:spTree>
  </p:cSld>
  <p:clrMapOvr>
    <a:masterClrMapping/>
  </p:clrMapOvr>
  <p:transition/>
  <p:timing/>
</p:sld>
</file>

<file path=ppt/slides/slide6.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4" name="TextBox 3"/>
          <p:cNvSpPr txBox="1"/>
          <p:nvPr/>
        </p:nvSpPr>
        <p:spPr>
          <a:xfrm>
            <a:off x="357166" y="4714876"/>
            <a:ext cx="6215106" cy="4493538"/>
          </a:xfrm>
          <a:prstGeom prst="rect">
            <a:avLst/>
          </a:prstGeom>
          <a:noFill/>
        </p:spPr>
        <p:txBody>
          <a:bodyPr wrap="square" rtlCol="0">
            <a:spAutoFit/>
          </a:bodyPr>
          <a:lstStyle/>
          <a:p>
            <a:endParaRPr lang="ru-RU" smtClean="0"/>
          </a:p>
          <a:p>
            <a:endParaRPr lang="ru-RU"/>
          </a:p>
          <a:p>
            <a:endParaRPr lang="ru-RU" smtClean="0"/>
          </a:p>
          <a:p>
            <a:pPr algn="just"/>
            <a:r>
              <a:rPr lang="ru-RU" sz="1400" smtClean="0">
                <a:latin typeface="Times New Roman" pitchFamily="18" charset="0"/>
                <a:cs typeface="Times New Roman" pitchFamily="18" charset="0"/>
              </a:rPr>
              <a:t>          Шиханский </a:t>
            </a:r>
            <a:r>
              <a:rPr lang="ru-RU" sz="1400">
                <a:latin typeface="Times New Roman" pitchFamily="18" charset="0"/>
                <a:cs typeface="Times New Roman" pitchFamily="18" charset="0"/>
              </a:rPr>
              <a:t>массив – это удивительные скалы, напоминающие древнюю Китайскую стену. Гранитные плиты, уложенные ровной цепочкой, растянулись на 2 километра. </a:t>
            </a:r>
            <a:r>
              <a:rPr lang="ru-RU" sz="1400" smtClean="0">
                <a:latin typeface="Times New Roman" pitchFamily="18" charset="0"/>
                <a:cs typeface="Times New Roman" pitchFamily="18" charset="0"/>
              </a:rPr>
              <a:t>Некоторые камни напоминают людей, другие похожи на животных.</a:t>
            </a:r>
            <a:r>
              <a:rPr lang="ru-RU" sz="1400" smtClean="0"/>
              <a:t> </a:t>
            </a:r>
            <a:r>
              <a:rPr lang="ru-RU" sz="1400" smtClean="0">
                <a:latin typeface="Times New Roman" pitchFamily="18" charset="0"/>
                <a:cs typeface="Times New Roman" pitchFamily="18" charset="0"/>
              </a:rPr>
              <a:t>А каменная чаша Шихана диаметром в полтора метра и глубиной 70 сантиметров всегда наполнена водой. Если </a:t>
            </a:r>
            <a:r>
              <a:rPr lang="ru-RU" sz="1400">
                <a:latin typeface="Times New Roman" pitchFamily="18" charset="0"/>
                <a:cs typeface="Times New Roman" pitchFamily="18" charset="0"/>
              </a:rPr>
              <a:t>забраться на Шиханы, то вокруг можно увидеть 11 озер одновременно. </a:t>
            </a:r>
            <a:endParaRPr lang="ru-RU" sz="1400" smtClean="0">
              <a:latin typeface="Times New Roman" pitchFamily="18" charset="0"/>
              <a:cs typeface="Times New Roman" pitchFamily="18" charset="0"/>
            </a:endParaRPr>
          </a:p>
          <a:p>
            <a:pPr algn="just"/>
            <a:r>
              <a:rPr lang="ru-RU" sz="1400" b="1" smtClean="0">
                <a:latin typeface="Times New Roman" pitchFamily="18" charset="0"/>
                <a:cs typeface="Times New Roman" pitchFamily="18" charset="0"/>
              </a:rPr>
              <a:t>     Самое </a:t>
            </a:r>
            <a:r>
              <a:rPr lang="ru-RU" sz="1400" b="1">
                <a:latin typeface="Times New Roman" pitchFamily="18" charset="0"/>
                <a:cs typeface="Times New Roman" pitchFamily="18" charset="0"/>
              </a:rPr>
              <a:t>красивое </a:t>
            </a:r>
            <a:r>
              <a:rPr lang="ru-RU" sz="1400">
                <a:latin typeface="Times New Roman" pitchFamily="18" charset="0"/>
                <a:cs typeface="Times New Roman" pitchFamily="18" charset="0"/>
              </a:rPr>
              <a:t>– Аракуль — лежит прямо у подножья. Название его переводится как "озеро между гор</a:t>
            </a:r>
            <a:r>
              <a:rPr lang="ru-RU" sz="1400" smtClean="0">
                <a:latin typeface="Times New Roman" pitchFamily="18" charset="0"/>
                <a:cs typeface="Times New Roman" pitchFamily="18" charset="0"/>
              </a:rPr>
              <a:t>". Гидрологический памятник природы, поэтому и входит в число особо охраняемых территорий Челябинской области.  Живописна природа озера Аракуль: многочисленные чистые родники, которые расположены вблизи озера, небольшие лиственные и хвойные леса, великолепные скалистые горы, окружающие озеро. В лесах Аракуля обитают белки, ежи, зайцы, лоси, изредка попадаются рыси и медведи, но к озеру они близко не подходят.</a:t>
            </a:r>
          </a:p>
          <a:p>
            <a:pPr algn="just"/>
            <a:r>
              <a:rPr lang="ru-RU" sz="1400" smtClean="0">
                <a:latin typeface="Times New Roman" pitchFamily="18" charset="0"/>
                <a:cs typeface="Times New Roman" pitchFamily="18" charset="0"/>
              </a:rPr>
              <a:t>В озере Аракуль водится самая большая щука в области,  очень много раков. </a:t>
            </a:r>
          </a:p>
          <a:p>
            <a:pPr algn="just"/>
            <a:r>
              <a:rPr lang="ru-RU" sz="1400" smtClean="0">
                <a:latin typeface="Times New Roman" pitchFamily="18" charset="0"/>
                <a:cs typeface="Times New Roman" pitchFamily="18" charset="0"/>
              </a:rPr>
              <a:t>      На берегу озера археологи обнаружили места стоянок первобытных людей.</a:t>
            </a:r>
            <a:endParaRPr lang="ru-RU" sz="1400">
              <a:latin typeface="Times New Roman" pitchFamily="18" charset="0"/>
              <a:cs typeface="Times New Roman" pitchFamily="18" charset="0"/>
            </a:endParaRPr>
          </a:p>
        </p:txBody>
      </p:sp>
      <p:sp>
        <p:nvSpPr>
          <p:cNvPr id="6" name="TextBox 5"/>
          <p:cNvSpPr txBox="1"/>
          <p:nvPr/>
        </p:nvSpPr>
        <p:spPr>
          <a:xfrm>
            <a:off x="357166" y="0"/>
            <a:ext cx="6000792" cy="1046440"/>
          </a:xfrm>
          <a:prstGeom prst="rect">
            <a:avLst/>
          </a:prstGeom>
          <a:noFill/>
        </p:spPr>
        <p:txBody>
          <a:bodyPr wrap="square" rtlCol="0">
            <a:spAutoFit/>
          </a:bodyPr>
          <a:lstStyle/>
          <a:p>
            <a:endParaRPr lang="ru-RU" smtClean="0"/>
          </a:p>
          <a:p>
            <a:pPr algn="ctr"/>
            <a:r>
              <a:rPr lang="ru-RU" sz="4400" smtClean="0">
                <a:solidFill>
                  <a:srgbClr val="002060"/>
                </a:solidFill>
                <a:latin typeface="Times New Roman" pitchFamily="18" charset="0"/>
                <a:cs typeface="Times New Roman" pitchFamily="18" charset="0"/>
              </a:rPr>
              <a:t>Озеро Аракуль </a:t>
            </a:r>
            <a:endParaRPr lang="ru-RU" sz="4400">
              <a:solidFill>
                <a:srgbClr val="002060"/>
              </a:solidFill>
              <a:latin typeface="Times New Roman" pitchFamily="18" charset="0"/>
              <a:cs typeface="Times New Roman" pitchFamily="18" charset="0"/>
            </a:endParaRPr>
          </a:p>
        </p:txBody>
      </p:sp>
      <p:sp>
        <p:nvSpPr>
          <p:cNvPr id="8" name="TextBox 7"/>
          <p:cNvSpPr txBox="1"/>
          <p:nvPr/>
        </p:nvSpPr>
        <p:spPr>
          <a:xfrm>
            <a:off x="1785926" y="5000628"/>
            <a:ext cx="3214710" cy="584775"/>
          </a:xfrm>
          <a:prstGeom prst="rect">
            <a:avLst/>
          </a:prstGeom>
          <a:noFill/>
        </p:spPr>
        <p:txBody>
          <a:bodyPr wrap="square" rtlCol="0">
            <a:spAutoFit/>
          </a:bodyPr>
          <a:lstStyle/>
          <a:p>
            <a:endParaRPr lang="ru-RU" sz="1600" smtClean="0">
              <a:latin typeface="Times New Roman" pitchFamily="18" charset="0"/>
              <a:cs typeface="Times New Roman" pitchFamily="18" charset="0"/>
            </a:endParaRPr>
          </a:p>
          <a:p>
            <a:r>
              <a:rPr lang="ru-RU" sz="1600" smtClean="0">
                <a:latin typeface="Times New Roman" pitchFamily="18" charset="0"/>
                <a:cs typeface="Times New Roman" pitchFamily="18" charset="0"/>
              </a:rPr>
              <a:t>Недалеко от г. Верхний Уфалей)</a:t>
            </a:r>
            <a:endParaRPr lang="ru-RU" sz="1600">
              <a:latin typeface="Times New Roman" pitchFamily="18" charset="0"/>
              <a:cs typeface="Times New Roman" pitchFamily="18" charset="0"/>
            </a:endParaRPr>
          </a:p>
        </p:txBody>
      </p:sp>
      <p:pic>
        <p:nvPicPr>
          <p:cNvPr id="7" name="Picture 8" descr="https://i.ytimg.com/vi/gGPvFfyQmO8/maxresdefault.jpg"/>
          <p:cNvPicPr>
            <a:picLocks noChangeAspect="1" noChangeArrowheads="1"/>
          </p:cNvPicPr>
          <p:nvPr/>
        </p:nvPicPr>
        <p:blipFill>
          <a:blip r:embed="rId2"/>
          <a:srcRect l="8403" r="8505"/>
          <a:stretch>
            <a:fillRect/>
          </a:stretch>
        </p:blipFill>
        <p:spPr bwMode="auto">
          <a:xfrm>
            <a:off x="500042" y="1071539"/>
            <a:ext cx="6215106" cy="4207784"/>
          </a:xfrm>
          <a:prstGeom prst="rect">
            <a:avLst/>
          </a:prstGeom>
          <a:noFill/>
        </p:spPr>
      </p:pic>
    </p:spTree>
  </p:cSld>
  <p:clrMapOvr>
    <a:masterClrMapping/>
  </p:clrMapOvr>
  <p:transition/>
  <p:timing/>
</p:sld>
</file>

<file path=ppt/slides/slide7.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4" name="TextBox 3"/>
          <p:cNvSpPr txBox="1"/>
          <p:nvPr/>
        </p:nvSpPr>
        <p:spPr>
          <a:xfrm>
            <a:off x="357166" y="4714876"/>
            <a:ext cx="6215106" cy="4308872"/>
          </a:xfrm>
          <a:prstGeom prst="rect">
            <a:avLst/>
          </a:prstGeom>
          <a:noFill/>
        </p:spPr>
        <p:txBody>
          <a:bodyPr wrap="square" rtlCol="0">
            <a:spAutoFit/>
          </a:bodyPr>
          <a:lstStyle/>
          <a:p>
            <a:pPr algn="just"/>
            <a:endParaRPr lang="ru-RU" sz="1600" smtClean="0">
              <a:latin typeface="Times New Roman" pitchFamily="18" charset="0"/>
              <a:cs typeface="Times New Roman" pitchFamily="18" charset="0"/>
            </a:endParaRPr>
          </a:p>
          <a:p>
            <a:pPr algn="just"/>
            <a:endParaRPr lang="ru-RU" sz="1600">
              <a:latin typeface="Times New Roman" pitchFamily="18" charset="0"/>
              <a:cs typeface="Times New Roman" pitchFamily="18" charset="0"/>
            </a:endParaRPr>
          </a:p>
          <a:p>
            <a:pPr algn="just"/>
            <a:r>
              <a:rPr lang="ru-RU" sz="1600" b="1" smtClean="0">
                <a:latin typeface="Times New Roman" pitchFamily="18" charset="0"/>
                <a:cs typeface="Times New Roman" pitchFamily="18" charset="0"/>
              </a:rPr>
              <a:t>       </a:t>
            </a:r>
            <a:r>
              <a:rPr lang="ru-RU" sz="1500" b="1" smtClean="0">
                <a:latin typeface="Times New Roman" pitchFamily="18" charset="0"/>
                <a:cs typeface="Times New Roman" pitchFamily="18" charset="0"/>
              </a:rPr>
              <a:t>Самое мрачное </a:t>
            </a:r>
            <a:r>
              <a:rPr lang="ru-RU" sz="1500" smtClean="0">
                <a:latin typeface="Times New Roman" pitchFamily="18" charset="0"/>
                <a:cs typeface="Times New Roman" pitchFamily="18" charset="0"/>
              </a:rPr>
              <a:t>озеро. Когда-то давно этому озеру дали имя — Иткуль, что в переводе с башкирского означает «священное озеро»." В его водах живут: окунь, ерш, карась, лещ, елец, щука, сиг и рипус. </a:t>
            </a:r>
          </a:p>
          <a:p>
            <a:pPr algn="just"/>
            <a:r>
              <a:rPr lang="ru-RU" sz="1500" smtClean="0">
                <a:latin typeface="Times New Roman" pitchFamily="18" charset="0"/>
                <a:cs typeface="Times New Roman" pitchFamily="18" charset="0"/>
              </a:rPr>
              <a:t>       А на страже у красивого и рыбного озера стоит интереснейший каменный останец – Шайтан-Камень («злой дух», «чёрт»), признанный памятником природы. Мощная глыба торчит из воды в нескольких десятках метров от берега. Есть поверье, что на этом камне местные племена приносили жертвы и молились своим Богам. Если лето было дождливым и пасмурным, на Шайтан-Камне резали белого барана. После этого на небе якобы показывалось солнце. Если же, наоборот, царила засуха, и все ждали дождя, то здесь убивали черного барана.. Среди древних людей были отличные металлурги: они добывали и плавили металл, а потом продавали свои изделия другим племенам. </a:t>
            </a:r>
          </a:p>
          <a:p>
            <a:pPr algn="just"/>
            <a:r>
              <a:rPr lang="ru-RU" sz="1500" smtClean="0">
                <a:latin typeface="Times New Roman" pitchFamily="18" charset="0"/>
                <a:cs typeface="Times New Roman" pitchFamily="18" charset="0"/>
              </a:rPr>
              <a:t>       Около озера Иткуль (примерно в 3 км от него) находится питомник, где можно покормить с рук пятнистых оленей.</a:t>
            </a:r>
          </a:p>
          <a:p>
            <a:pPr algn="just"/>
            <a:endParaRPr lang="ru-RU" sz="1600">
              <a:latin typeface="Times New Roman" pitchFamily="18" charset="0"/>
              <a:cs typeface="Times New Roman" pitchFamily="18" charset="0"/>
            </a:endParaRPr>
          </a:p>
        </p:txBody>
      </p:sp>
      <p:sp>
        <p:nvSpPr>
          <p:cNvPr id="6" name="TextBox 5"/>
          <p:cNvSpPr txBox="1"/>
          <p:nvPr/>
        </p:nvSpPr>
        <p:spPr>
          <a:xfrm>
            <a:off x="-4714932" y="-285784"/>
            <a:ext cx="16216426" cy="1384995"/>
          </a:xfrm>
          <a:prstGeom prst="rect">
            <a:avLst/>
          </a:prstGeom>
          <a:noFill/>
        </p:spPr>
        <p:txBody>
          <a:bodyPr wrap="square" rtlCol="0">
            <a:spAutoFit/>
          </a:bodyPr>
          <a:lstStyle/>
          <a:p>
            <a:endParaRPr lang="ru-RU" smtClean="0"/>
          </a:p>
          <a:p>
            <a:pPr algn="ctr"/>
            <a:r>
              <a:rPr lang="ru-RU" sz="6600" smtClean="0">
                <a:solidFill>
                  <a:srgbClr val="002060"/>
                </a:solidFill>
                <a:latin typeface="Times New Roman" pitchFamily="18" charset="0"/>
                <a:cs typeface="Times New Roman" pitchFamily="18" charset="0"/>
              </a:rPr>
              <a:t> </a:t>
            </a:r>
            <a:r>
              <a:rPr lang="ru-RU" sz="3600" smtClean="0">
                <a:solidFill>
                  <a:srgbClr val="002060"/>
                </a:solidFill>
                <a:latin typeface="Times New Roman" pitchFamily="18" charset="0"/>
                <a:cs typeface="Times New Roman" pitchFamily="18" charset="0"/>
              </a:rPr>
              <a:t>Озеро Иткуль и Шайтан- Камень </a:t>
            </a:r>
            <a:endParaRPr lang="ru-RU" sz="3600">
              <a:solidFill>
                <a:srgbClr val="002060"/>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1785926" y="4929190"/>
            <a:ext cx="3500462" cy="338554"/>
          </a:xfrm>
          <a:prstGeom prst="rect">
            <a:avLst/>
          </a:prstGeom>
          <a:noFill/>
        </p:spPr>
        <p:txBody>
          <a:bodyPr wrap="square" rtlCol="0">
            <a:spAutoFit/>
          </a:bodyPr>
          <a:lstStyle/>
          <a:p>
            <a:r>
              <a:rPr lang="ru-RU" sz="1600" smtClean="0">
                <a:latin typeface="Times New Roman" pitchFamily="18" charset="0"/>
                <a:cs typeface="Times New Roman" pitchFamily="18" charset="0"/>
              </a:rPr>
              <a:t>20 км от г. Верхний Уфалей</a:t>
            </a:r>
            <a:endParaRPr lang="ru-RU" sz="1600">
              <a:latin typeface="Times New Roman" pitchFamily="18" charset="0"/>
              <a:cs typeface="Times New Roman" pitchFamily="18" charset="0"/>
            </a:endParaRPr>
          </a:p>
        </p:txBody>
      </p:sp>
      <p:pic>
        <p:nvPicPr>
          <p:cNvPr id="19460" name="Picture 4" descr="https://s3.nat-geo.ru/images/2019/5/16/d5a7945727bc45b2bda3141d6130e351.max-1200x800.jpg"/>
          <p:cNvPicPr>
            <a:picLocks noChangeAspect="1" noChangeArrowheads="1"/>
          </p:cNvPicPr>
          <p:nvPr/>
        </p:nvPicPr>
        <p:blipFill>
          <a:blip r:embed="rId2"/>
          <a:stretch>
            <a:fillRect/>
          </a:stretch>
        </p:blipFill>
        <p:spPr bwMode="auto">
          <a:xfrm>
            <a:off x="645614" y="1000100"/>
            <a:ext cx="5930701" cy="3929090"/>
          </a:xfrm>
          <a:prstGeom prst="rect">
            <a:avLst/>
          </a:prstGeom>
          <a:noFill/>
        </p:spPr>
      </p:pic>
    </p:spTree>
  </p:cSld>
  <p:clrMapOvr>
    <a:masterClrMapping/>
  </p:clrMapOvr>
  <p:transition/>
  <p:timing/>
</p:sld>
</file>

<file path=ppt/slides/slide8.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4" name="TextBox 3"/>
          <p:cNvSpPr txBox="1"/>
          <p:nvPr/>
        </p:nvSpPr>
        <p:spPr>
          <a:xfrm>
            <a:off x="357166" y="4714876"/>
            <a:ext cx="6215106" cy="4293483"/>
          </a:xfrm>
          <a:prstGeom prst="rect">
            <a:avLst/>
          </a:prstGeom>
          <a:noFill/>
        </p:spPr>
        <p:txBody>
          <a:bodyPr wrap="square" rtlCol="0">
            <a:spAutoFit/>
          </a:bodyPr>
          <a:lstStyle/>
          <a:p>
            <a:pPr algn="just"/>
            <a:r>
              <a:rPr lang="ru-RU" sz="1600" smtClean="0">
                <a:latin typeface="Times New Roman" pitchFamily="18" charset="0"/>
                <a:cs typeface="Times New Roman" pitchFamily="18" charset="0"/>
              </a:rPr>
              <a:t>       </a:t>
            </a:r>
          </a:p>
          <a:p>
            <a:pPr algn="just"/>
            <a:r>
              <a:rPr lang="ru-RU" sz="1600" smtClean="0">
                <a:latin typeface="Times New Roman" pitchFamily="18" charset="0"/>
                <a:cs typeface="Times New Roman" pitchFamily="18" charset="0"/>
              </a:rPr>
              <a:t>      </a:t>
            </a:r>
            <a:r>
              <a:rPr lang="ru-RU" sz="1500" err="1" smtClean="0">
                <a:latin typeface="Times New Roman" pitchFamily="18" charset="0"/>
                <a:cs typeface="Times New Roman" pitchFamily="18" charset="0"/>
              </a:rPr>
              <a:t>Аллаки вышли родом из древнего моря. Его название произошло от тюркского слова «аллак» - обширная впадина. Вода в озере пресная. Берега озера плоские, не высокие, на юге заболоченные. У берегов дно песчано-каменистое, однако далее становится илистым. Растительности немного, в основном, камыш и тростник. </a:t>
            </a:r>
          </a:p>
          <a:p>
            <a:pPr algn="just"/>
            <a:r>
              <a:rPr lang="ru-RU" sz="1500" smtClean="0">
                <a:latin typeface="Times New Roman" pitchFamily="18" charset="0"/>
                <a:cs typeface="Times New Roman" pitchFamily="18" charset="0"/>
              </a:rPr>
              <a:t>     На берегу озера Большие Аллаки, недалеко от города Касли, находится одна из </a:t>
            </a:r>
            <a:r>
              <a:rPr lang="ru-RU" sz="1500" b="1" smtClean="0">
                <a:latin typeface="Times New Roman" pitchFamily="18" charset="0"/>
                <a:cs typeface="Times New Roman" pitchFamily="18" charset="0"/>
              </a:rPr>
              <a:t>самых загадочных </a:t>
            </a:r>
            <a:r>
              <a:rPr lang="ru-RU" sz="1500" smtClean="0">
                <a:latin typeface="Times New Roman" pitchFamily="18" charset="0"/>
                <a:cs typeface="Times New Roman" pitchFamily="18" charset="0"/>
              </a:rPr>
              <a:t>достопримечательностей Челябинской области. В 50 метрах от воды на небольшом возвышении стоят 14 огромных каменных глыб, которые называют «Каменными палатками» или «древним святилищем». Особенно удивительно то, что вокруг нет ни одной скалы или горы, кругом сплошная степь. Средняя высота этого гигантского «сада камней» — 10 метров, а расположился он в форме  полукруга.  При этом каждый камень имеет неповторимую причудливую форму. Одна скала напоминает человеческое лицо с горбатым лицом, другая – сфинкса из настоящего камня. Когда солнце движется по небу, тени на камнях переползают, и те меняют «лики». </a:t>
            </a:r>
          </a:p>
          <a:p>
            <a:pPr algn="just"/>
            <a:endParaRPr lang="ru-RU" sz="1600">
              <a:latin typeface="Times New Roman" pitchFamily="18" charset="0"/>
              <a:cs typeface="Times New Roman" pitchFamily="18" charset="0"/>
            </a:endParaRPr>
          </a:p>
        </p:txBody>
      </p:sp>
      <p:sp>
        <p:nvSpPr>
          <p:cNvPr id="6" name="TextBox 5"/>
          <p:cNvSpPr txBox="1"/>
          <p:nvPr/>
        </p:nvSpPr>
        <p:spPr>
          <a:xfrm>
            <a:off x="357166" y="0"/>
            <a:ext cx="6000792" cy="984885"/>
          </a:xfrm>
          <a:prstGeom prst="rect">
            <a:avLst/>
          </a:prstGeom>
          <a:noFill/>
        </p:spPr>
        <p:txBody>
          <a:bodyPr wrap="square" rtlCol="0">
            <a:spAutoFit/>
          </a:bodyPr>
          <a:lstStyle/>
          <a:p>
            <a:endParaRPr lang="ru-RU" smtClean="0"/>
          </a:p>
          <a:p>
            <a:pPr algn="ctr"/>
            <a:r>
              <a:rPr lang="ru-RU" sz="4000" smtClean="0">
                <a:solidFill>
                  <a:srgbClr val="002060"/>
                </a:solidFill>
                <a:latin typeface="Times New Roman" pitchFamily="18" charset="0"/>
                <a:cs typeface="Times New Roman" pitchFamily="18" charset="0"/>
              </a:rPr>
              <a:t>Озеро Большие Аллаки </a:t>
            </a:r>
            <a:endParaRPr lang="ru-RU" sz="4000">
              <a:solidFill>
                <a:srgbClr val="002060"/>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2357430" y="4643438"/>
            <a:ext cx="2643206" cy="338554"/>
          </a:xfrm>
          <a:prstGeom prst="rect">
            <a:avLst/>
          </a:prstGeom>
          <a:noFill/>
        </p:spPr>
        <p:txBody>
          <a:bodyPr wrap="square" rtlCol="0">
            <a:spAutoFit/>
          </a:bodyPr>
          <a:lstStyle/>
          <a:p>
            <a:r>
              <a:rPr lang="ru-RU" sz="1600" err="1" smtClean="0">
                <a:latin typeface="Times New Roman" pitchFamily="18" charset="0"/>
                <a:cs typeface="Times New Roman" pitchFamily="18" charset="0"/>
              </a:rPr>
              <a:t>Каслинский район</a:t>
            </a:r>
            <a:endParaRPr lang="ru-RU" sz="1600">
              <a:latin typeface="Times New Roman" pitchFamily="18" charset="0"/>
              <a:cs typeface="Times New Roman" pitchFamily="18" charset="0"/>
            </a:endParaRPr>
          </a:p>
        </p:txBody>
      </p:sp>
      <p:pic>
        <p:nvPicPr>
          <p:cNvPr id="1026" name="Picture 2" descr="https://nashchelyabinsk.ru/media/images/6cb3f6fe6a564bb784789a961b0bb937.normal.jpg"/>
          <p:cNvPicPr>
            <a:picLocks noChangeAspect="1" noChangeArrowheads="1"/>
          </p:cNvPicPr>
          <p:nvPr/>
        </p:nvPicPr>
        <p:blipFill>
          <a:blip r:embed="rId2"/>
          <a:srcRect t="10582"/>
          <a:stretch>
            <a:fillRect/>
          </a:stretch>
        </p:blipFill>
        <p:spPr bwMode="auto">
          <a:xfrm>
            <a:off x="1071545" y="1071538"/>
            <a:ext cx="5326145" cy="3571900"/>
          </a:xfrm>
          <a:prstGeom prst="rect">
            <a:avLst/>
          </a:prstGeom>
          <a:noFill/>
        </p:spPr>
      </p:pic>
    </p:spTree>
  </p:cSld>
  <p:clrMapOvr>
    <a:masterClrMapping/>
  </p:clrMapOvr>
  <p:transition/>
  <p:timing/>
</p:sld>
</file>

<file path=ppt/slides/slide9.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4" name="TextBox 3"/>
          <p:cNvSpPr txBox="1"/>
          <p:nvPr/>
        </p:nvSpPr>
        <p:spPr>
          <a:xfrm>
            <a:off x="357166" y="4714876"/>
            <a:ext cx="6215106" cy="3877985"/>
          </a:xfrm>
          <a:prstGeom prst="rect">
            <a:avLst/>
          </a:prstGeom>
          <a:noFill/>
        </p:spPr>
        <p:txBody>
          <a:bodyPr wrap="square" rtlCol="0">
            <a:spAutoFit/>
          </a:bodyPr>
          <a:lstStyle/>
          <a:p>
            <a:endParaRPr lang="ru-RU" smtClean="0">
              <a:latin typeface="Times New Roman" panose="02020603050405020304" pitchFamily="18" charset="0"/>
              <a:cs typeface="Times New Roman" panose="02020603050405020304" pitchFamily="18" charset="0"/>
            </a:endParaRPr>
          </a:p>
          <a:p>
            <a:pPr algn="just"/>
            <a:r>
              <a:rPr lang="ru-RU" smtClean="0">
                <a:latin typeface="Times New Roman" pitchFamily="18" charset="0"/>
                <a:cs typeface="Times New Roman" pitchFamily="18" charset="0"/>
              </a:rPr>
              <a:t>        </a:t>
            </a:r>
            <a:r>
              <a:rPr lang="ru-RU" sz="1600" smtClean="0">
                <a:latin typeface="Times New Roman" pitchFamily="18" charset="0"/>
                <a:cs typeface="Times New Roman" pitchFamily="18" charset="0"/>
              </a:rPr>
              <a:t>В Челябинской области находится </a:t>
            </a:r>
            <a:r>
              <a:rPr lang="ru-RU" sz="1600" b="1" smtClean="0">
                <a:latin typeface="Times New Roman" pitchFamily="18" charset="0"/>
                <a:cs typeface="Times New Roman" pitchFamily="18" charset="0"/>
              </a:rPr>
              <a:t>самое… сладкое</a:t>
            </a:r>
            <a:r>
              <a:rPr lang="ru-RU" sz="1600" smtClean="0">
                <a:latin typeface="Times New Roman" pitchFamily="18" charset="0"/>
                <a:cs typeface="Times New Roman" pitchFamily="18" charset="0"/>
              </a:rPr>
              <a:t>(!) озеро в мире. Вода в озере щелочная. В ней содержатся поваренная соль и сода, они и придают озеру сладкий вкус. Впрочем, количество минералов там такое большое, что водоем считается еще и одним из самых полезных (по меньшей мере) в России. Местные жители набирают в Сладком озере воду и дома без мыла стирают белье. Говорят, отстирывают даже масляные пятна.  Еще одно подобное озеро есть только в Индии, но ученые говорят, что наше самое-самое сладкое. А лечебные свойства озера теперь уже доказаны научно: грязью здесь лечат кожные заболевания, а вода помогает от болезней желудка и кишечника, аллергии, заболеваний опорно-двигательной системы, укрепляет иммунитет, улучшает здоровье волос.</a:t>
            </a:r>
          </a:p>
          <a:p>
            <a:pPr algn="just"/>
            <a:r>
              <a:rPr lang="ru-RU" sz="1600" smtClean="0">
                <a:latin typeface="Times New Roman" pitchFamily="18" charset="0"/>
                <a:cs typeface="Times New Roman" pitchFamily="18" charset="0"/>
              </a:rPr>
              <a:t>       В озере нет ни рыб, ни водорослей.</a:t>
            </a:r>
          </a:p>
          <a:p>
            <a:endParaRPr lang="ru-RU">
              <a:latin typeface="Times New Roman" panose="02020603050405020304" pitchFamily="18" charset="0"/>
              <a:cs typeface="Times New Roman" panose="02020603050405020304" pitchFamily="18" charset="0"/>
            </a:endParaRPr>
          </a:p>
        </p:txBody>
      </p:sp>
      <p:pic>
        <p:nvPicPr>
          <p:cNvPr id="5" name="Picture 2" descr="https://ds02.infourok.ru/uploads/ex/0033/0003e44a-83abdbb4/img12.jpg"/>
          <p:cNvPicPr>
            <a:picLocks noChangeAspect="1" noChangeArrowheads="1"/>
          </p:cNvPicPr>
          <p:nvPr/>
        </p:nvPicPr>
        <p:blipFill>
          <a:blip r:embed="rId2"/>
          <a:srcRect l="6250" t="50000" r="12499" b="3124"/>
          <a:stretch>
            <a:fillRect/>
          </a:stretch>
        </p:blipFill>
        <p:spPr bwMode="auto">
          <a:xfrm>
            <a:off x="357166" y="1285852"/>
            <a:ext cx="6286532" cy="3211609"/>
          </a:xfrm>
          <a:prstGeom prst="rect">
            <a:avLst/>
          </a:prstGeom>
          <a:noFill/>
        </p:spPr>
      </p:pic>
      <p:sp>
        <p:nvSpPr>
          <p:cNvPr id="6" name="TextBox 5"/>
          <p:cNvSpPr txBox="1"/>
          <p:nvPr/>
        </p:nvSpPr>
        <p:spPr>
          <a:xfrm>
            <a:off x="357166" y="0"/>
            <a:ext cx="6000792" cy="1046440"/>
          </a:xfrm>
          <a:prstGeom prst="rect">
            <a:avLst/>
          </a:prstGeom>
          <a:noFill/>
        </p:spPr>
        <p:txBody>
          <a:bodyPr wrap="square" rtlCol="0">
            <a:spAutoFit/>
          </a:bodyPr>
          <a:lstStyle/>
          <a:p>
            <a:endParaRPr lang="ru-RU" smtClean="0"/>
          </a:p>
          <a:p>
            <a:pPr algn="ctr"/>
            <a:r>
              <a:rPr lang="ru-RU" sz="4400" smtClean="0">
                <a:solidFill>
                  <a:srgbClr val="002060"/>
                </a:solidFill>
                <a:latin typeface="Times New Roman" pitchFamily="18" charset="0"/>
                <a:cs typeface="Times New Roman" pitchFamily="18" charset="0"/>
              </a:rPr>
              <a:t>Сладкое озеро </a:t>
            </a:r>
            <a:endParaRPr lang="ru-RU" sz="4400">
              <a:solidFill>
                <a:srgbClr val="002060"/>
              </a:solidFill>
              <a:latin typeface="Times New Roman" pitchFamily="18" charset="0"/>
              <a:cs typeface="Times New Roman" pitchFamily="18" charset="0"/>
            </a:endParaRPr>
          </a:p>
        </p:txBody>
      </p:sp>
      <p:sp>
        <p:nvSpPr>
          <p:cNvPr id="7" name="TextBox 6"/>
          <p:cNvSpPr txBox="1"/>
          <p:nvPr/>
        </p:nvSpPr>
        <p:spPr>
          <a:xfrm>
            <a:off x="2428868" y="4572000"/>
            <a:ext cx="3714776" cy="338554"/>
          </a:xfrm>
          <a:prstGeom prst="rect">
            <a:avLst/>
          </a:prstGeom>
          <a:noFill/>
        </p:spPr>
        <p:txBody>
          <a:bodyPr wrap="square" rtlCol="0">
            <a:spAutoFit/>
          </a:bodyPr>
          <a:lstStyle/>
          <a:p>
            <a:r>
              <a:rPr lang="ru-RU" sz="1600" smtClean="0">
                <a:latin typeface="Times New Roman" pitchFamily="18" charset="0"/>
                <a:cs typeface="Times New Roman" pitchFamily="18" charset="0"/>
              </a:rPr>
              <a:t>Октябрьский район</a:t>
            </a:r>
            <a:endParaRPr lang="ru-RU" sz="1600">
              <a:latin typeface="Times New Roman" pitchFamily="18" charset="0"/>
              <a:cs typeface="Times New Roman" pitchFamily="18" charset="0"/>
            </a:endParaRPr>
          </a:p>
        </p:txBody>
      </p:sp>
    </p:spTree>
  </p:cSld>
  <p:clrMapOvr>
    <a:masterClrMapping/>
  </p:clrMapOvr>
  <p:transition/>
  <p:timing/>
</p:sld>
</file>

<file path=ppt/tags/tag1.xml><?xml version="1.0" encoding="utf-8"?>
<p:tagLst xmlns:p="http://schemas.openxmlformats.org/presentationml/2006/main">
  <p:tag name="AS_NET" val="4.0.30319.42000"/>
  <p:tag name="AS_OS" val="Microsoft Windows NT 10.0.14393.0"/>
  <p:tag name="AS_RELEASE_DATE" val="2019.12.14"/>
  <p:tag name="AS_TITLE" val="Aspose.Slides for .NET 4.0 Client Profile"/>
  <p:tag name="AS_VERSION" val="19.12"/>
</p:tagLst>
</file>

<file path=ppt/theme/theme1.xml><?xml version="1.0" encoding="utf-8"?>
<a:theme xmlns:r="http://schemas.openxmlformats.org/officeDocument/2006/relationships"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heme>
</file>

<file path=docProps/app.xml><?xml version="1.0" encoding="utf-8"?>
<Properties xmlns:vt="http://schemas.openxmlformats.org/officeDocument/2006/docPropsVTypes" xmlns="http://schemas.openxmlformats.org/officeDocument/2006/extended-properties">
  <Company/>
  <PresentationFormat>On-screen Show (4:3)</PresentationFormat>
  <Paragraphs>62</Paragraphs>
  <Slides>14</Slides>
  <Notes>0</Notes>
  <TotalTime>2879</TotalTime>
  <HiddenSlides>0</HiddenSlides>
  <MMClips>0</MMClips>
  <ScaleCrop>0</ScaleCrop>
  <HeadingPairs>
    <vt:vector baseType="variant" size="6">
      <vt:variant>
        <vt:lpstr>Fonts used</vt:lpstr>
      </vt:variant>
      <vt:variant>
        <vt:i4>3</vt:i4>
      </vt:variant>
      <vt:variant>
        <vt:lpstr>Theme</vt:lpstr>
      </vt:variant>
      <vt:variant>
        <vt:i4>1</vt:i4>
      </vt:variant>
      <vt:variant>
        <vt:lpstr>Slide Titles</vt:lpstr>
      </vt:variant>
      <vt:variant>
        <vt:i4>14</vt:i4>
      </vt:variant>
    </vt:vector>
  </HeadingPairs>
  <TitlesOfParts>
    <vt:vector baseType="lpstr" size="18">
      <vt:lpstr>Arial</vt:lpstr>
      <vt:lpstr>Calibri</vt:lpstr>
      <vt:lpstr>Times New Roman</vt:lpstr>
      <vt:lpstr>Тема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19.1200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Слайд 1</dc:title>
  <dc:creator>Андрей</dc:creator>
  <cp:lastModifiedBy>Проповедник</cp:lastModifiedBy>
  <cp:revision>298</cp:revision>
  <dcterms:created xsi:type="dcterms:W3CDTF">2020-04-14T07:01:57Z</dcterms:created>
  <dcterms:modified xsi:type="dcterms:W3CDTF">2022-11-07T15:59:41Z</dcterms:modified>
</cp:coreProperties>
</file>