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74" r:id="rId2"/>
    <p:sldId id="275" r:id="rId3"/>
    <p:sldId id="277" r:id="rId4"/>
    <p:sldId id="278" r:id="rId5"/>
    <p:sldId id="276" r:id="rId6"/>
    <p:sldId id="279" r:id="rId7"/>
    <p:sldId id="290" r:id="rId8"/>
    <p:sldId id="282" r:id="rId9"/>
    <p:sldId id="287" r:id="rId10"/>
    <p:sldId id="291" r:id="rId11"/>
    <p:sldId id="288" r:id="rId12"/>
    <p:sldId id="289" r:id="rId13"/>
    <p:sldId id="292" r:id="rId14"/>
    <p:sldId id="28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66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2767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239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192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34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0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48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11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3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513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92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52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57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3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3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6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000" y="330200"/>
            <a:ext cx="9067800" cy="3260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endParaRPr lang="ru-RU" sz="4400" b="1" kern="1800" dirty="0" smtClean="0">
              <a:ln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4400" b="1" kern="1800" dirty="0" smtClean="0">
                <a:ln/>
                <a:latin typeface="Times New Roman"/>
                <a:ea typeface="Times New Roman"/>
                <a:cs typeface="Times New Roman"/>
              </a:rPr>
              <a:t>Преемственность </a:t>
            </a:r>
            <a:r>
              <a:rPr lang="ru-RU" sz="4400" b="1" kern="1800" dirty="0" smtClean="0">
                <a:ln/>
                <a:latin typeface="Times New Roman"/>
                <a:ea typeface="Times New Roman"/>
                <a:cs typeface="Times New Roman"/>
              </a:rPr>
              <a:t>в содержании обучения и воспитания ДОУ и школы.</a:t>
            </a:r>
            <a:endParaRPr lang="ru-RU" sz="4400" b="1" dirty="0">
              <a:ln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335" y="1565188"/>
            <a:ext cx="8596668" cy="2448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598507" y="5041556"/>
            <a:ext cx="3517557" cy="99980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МБДОУ ЦРР детский сад №12</a:t>
            </a:r>
          </a:p>
          <a:p>
            <a:r>
              <a:rPr lang="ru-RU" b="1" dirty="0" smtClean="0"/>
              <a:t>Воспитатели: Ковалева Н.И.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Прохоренко М.В.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620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6076" y="609599"/>
            <a:ext cx="8647926" cy="1046205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ПАРЦИАЛЬНЫХ ПРОГРАММ</a:t>
            </a:r>
            <a:b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Предшкола</a:t>
            </a: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поколения»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9114" y="2463688"/>
            <a:ext cx="8246076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b="1" dirty="0">
                <a:latin typeface="Times New Roman" panose="02020603050405020304" pitchFamily="18" charset="0"/>
              </a:rPr>
              <a:t>ПРОГРАММА РАЗВИТИЯ СЕНСОРНЫХ ЭТАЛОНОВ И ЭЛЕМЕНТАРНЫХ МАТЕМАТИЧЕСКИХ ПРЕДСТАВЛЕНИЙ</a:t>
            </a:r>
          </a:p>
          <a:p>
            <a:pPr>
              <a:lnSpc>
                <a:spcPct val="90000"/>
              </a:lnSpc>
            </a:pPr>
            <a:endParaRPr lang="ru-RU" altLang="ru-RU" b="1" dirty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dirty="0">
                <a:latin typeface="Times New Roman" panose="02020603050405020304" pitchFamily="18" charset="0"/>
              </a:rPr>
              <a:t>ПРОГРАММА ПО ОКРУЖАЮЩЕМУ МИРУ</a:t>
            </a:r>
          </a:p>
          <a:p>
            <a:pPr>
              <a:lnSpc>
                <a:spcPct val="90000"/>
              </a:lnSpc>
            </a:pPr>
            <a:endParaRPr lang="ru-RU" altLang="ru-RU" b="1" dirty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dirty="0">
                <a:latin typeface="Times New Roman" panose="02020603050405020304" pitchFamily="18" charset="0"/>
              </a:rPr>
              <a:t>ПРОГРАММА ПО НАЧАЛАМ ОБУЧЕНИЯ ГРАМОТЕ </a:t>
            </a:r>
          </a:p>
          <a:p>
            <a:pPr>
              <a:lnSpc>
                <a:spcPct val="90000"/>
              </a:lnSpc>
            </a:pPr>
            <a:endParaRPr lang="ru-RU" altLang="ru-RU" b="1" dirty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dirty="0">
                <a:latin typeface="Times New Roman" panose="02020603050405020304" pitchFamily="18" charset="0"/>
              </a:rPr>
              <a:t>ПРОГРАММА ПО РАЗВИТИЮ РЕЧИ</a:t>
            </a:r>
          </a:p>
          <a:p>
            <a:pPr>
              <a:lnSpc>
                <a:spcPct val="90000"/>
              </a:lnSpc>
            </a:pPr>
            <a:endParaRPr lang="ru-RU" altLang="ru-RU" b="1" dirty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dirty="0">
                <a:latin typeface="Times New Roman" panose="02020603050405020304" pitchFamily="18" charset="0"/>
              </a:rPr>
              <a:t>ПРОГРАММА ПО ХУДОЖЕСТВЕННО-ЭСТЕТИЧЕСКОМУ (И РЕЧЕВОМУ) РАЗВИТИЮ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321" y="1260235"/>
            <a:ext cx="4518453" cy="3388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642" y="4006524"/>
            <a:ext cx="3893752" cy="2920314"/>
          </a:xfrm>
          <a:prstGeom prst="rect">
            <a:avLst/>
          </a:prstGeom>
        </p:spPr>
      </p:pic>
      <p:pic>
        <p:nvPicPr>
          <p:cNvPr id="1026" name="Picture 2" descr="https://image-cdn.kazanexpress.ru/bqdcl8nrl2o9gjb82hl0/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89" y="1103871"/>
            <a:ext cx="3309136" cy="329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4" y="74142"/>
            <a:ext cx="8596668" cy="87321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использование живописных произведений, как моделей целостного мира</a:t>
            </a:r>
          </a:p>
        </p:txBody>
      </p:sp>
    </p:spTree>
    <p:extLst>
      <p:ext uri="{BB962C8B-B14F-4D97-AF65-F5344CB8AC3E}">
        <p14:creationId xmlns:p14="http://schemas.microsoft.com/office/powerpoint/2010/main" val="14746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506" y="738035"/>
            <a:ext cx="3240764" cy="32407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19" y="3346620"/>
            <a:ext cx="3306668" cy="3306668"/>
          </a:xfrm>
          <a:prstGeom prst="rect">
            <a:avLst/>
          </a:prstGeom>
        </p:spPr>
      </p:pic>
      <p:pic>
        <p:nvPicPr>
          <p:cNvPr id="2050" name="Picture 2" descr="https://www.ukazka.ru/img/g/uk9518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92" y="976932"/>
            <a:ext cx="2689775" cy="354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77334" y="7763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с экспериментальными заданиями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08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826" y="240957"/>
            <a:ext cx="4327611" cy="32457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3" y="1416908"/>
            <a:ext cx="4275437" cy="32065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563" y="3168685"/>
            <a:ext cx="3537327" cy="3537327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8853" y="1647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 для работы взрослых с детьми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1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902" y="2421925"/>
            <a:ext cx="7329844" cy="231483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УМК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Предшкола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нового поколения»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ukazka.ru/img/g/uk461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38" y="70023"/>
            <a:ext cx="1787445" cy="235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bookerudit.kz/upload/iblock/7ef/6944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229" y="227090"/>
            <a:ext cx="1846220" cy="257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.100sp.ru/pictures/29079069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321" y="140043"/>
            <a:ext cx="2732594" cy="367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foliant72.ru/image/cache/data/product/334185-800x80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r="13376"/>
          <a:stretch/>
        </p:blipFill>
        <p:spPr bwMode="auto">
          <a:xfrm>
            <a:off x="7603526" y="3278697"/>
            <a:ext cx="2636108" cy="357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cdn.100sp.ru/pictures/2907906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68" y="70023"/>
            <a:ext cx="2007929" cy="264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alfabook.ru/upload/iblock/718/7189b9f8218b01436e289506f69d808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455" y="0"/>
            <a:ext cx="2212866" cy="297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avatars.mds.yandex.net/get-mpic/5194541/img_id6995844757477907696.jpeg/ori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38" y="3656152"/>
            <a:ext cx="2239813" cy="300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cdn.100sp.ru/pictures/29079066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76" y="3588594"/>
            <a:ext cx="2497009" cy="326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8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0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2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4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6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30" descr="https://cdn1.ozone.ru/s3/multimedia-d/6041933137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32" descr="https://knigobox.ru/image/cache/catalog/image/cache/catalog/sibverk/7/267074362-9785494011299-600x600.webp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34" descr="https://knigobox.ru/image/cache/catalog/image/cache/catalog/sibverk/7/267074362-9785494011299-600x600.webp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36" descr="https://knigobox.ru/image/cache/catalog/image/cache/catalog/sibverk/7/267074362-9785494011299-600x600.webp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358" y="3464938"/>
            <a:ext cx="2573294" cy="343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4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50866" cy="5461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«Школьное обучение никогда не </a:t>
            </a:r>
            <a: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начинается с </a:t>
            </a:r>
            <a:r>
              <a:rPr lang="ru-RU" b="1" dirty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пустого места, а всегда </a:t>
            </a:r>
            <a: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опирается на </a:t>
            </a:r>
            <a:r>
              <a:rPr lang="ru-RU" b="1" dirty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определенную стадию развития</a:t>
            </a:r>
            <a: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проделанную </a:t>
            </a:r>
            <a:r>
              <a:rPr lang="ru-RU" b="1" dirty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ребенком</a:t>
            </a:r>
            <a: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».</a:t>
            </a:r>
            <a:b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n w="11430"/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ln w="11430"/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n w="11430"/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                                  </a:t>
            </a:r>
            <a:r>
              <a:rPr lang="ru-RU" b="1" dirty="0" smtClean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</a:t>
            </a:r>
            <a:r>
              <a:rPr lang="ru-RU" b="1" dirty="0">
                <a:ln w="11430"/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 С. Выготский</a:t>
            </a:r>
            <a:r>
              <a:rPr lang="ru-RU" b="1" dirty="0">
                <a:ln w="11430"/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ln w="11430"/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ln w="1143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8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00" y="609600"/>
            <a:ext cx="9817100" cy="585470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Что же такое преемственность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?</a:t>
            </a:r>
            <a:b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 преемственностью понимается последовательный переход от одной ступени образования к другой, выражающийся в сохранении и постепенном изменении содержания, форм, методов, технологий обучения и воспитания.</a:t>
            </a:r>
            <a:r>
              <a:rPr lang="ru-RU" sz="3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0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42900"/>
            <a:ext cx="8813800" cy="61341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 преемственности 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обеспечить полноценное личностное развитие, физиологическое и психологическое благополучие ребенка в переходный период от дошкольного воспитания к школе, направленное на перспективное формирование личности ребенка с опорой на его предыдущий опыт и накопленные знания.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0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00" y="228600"/>
            <a:ext cx="9855200" cy="66294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0"/>
              </a:spcBef>
            </a:pP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определению Д. Б. </a:t>
            </a:r>
            <a:r>
              <a:rPr lang="ru-RU" sz="3100" b="1" dirty="0" err="1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Эльконина</a:t>
            </a: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дошкольный и младший школьный возраст – это одна эпоха человеческого развития, именуемая “детством</a:t>
            </a:r>
            <a: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”.</a:t>
            </a:r>
            <a:b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 считал, что дети 3 – 10 лет должны жить общей жизнью, развиваясь и обучаясь в едином образовательном пространстве. </a:t>
            </a:r>
            <a: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b="1" dirty="0" smtClean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Следовательно</a:t>
            </a: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проблема преемственности в образовании не нова.</a:t>
            </a: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1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Переходный период от дошкольного к школьному детству считается наиболее сложным и уязвимым. И не случайно в настоящее время необходимость сохранения целостности образовательной среды относится к числу важнейших приоритетов развития образования в России</a:t>
            </a:r>
            <a:r>
              <a:rPr lang="ru-RU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ln w="11430"/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ln w="1143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279400"/>
            <a:ext cx="8928100" cy="62484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Условия обеспечения преемственности обучения детей старшего дошкольного возраста и первоклассников включают в себя:</a:t>
            </a:r>
            <a:b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подбор интересного, информативного, развивающего материала;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введение в учебный процесс игры;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использование практических способов деятельности детей;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сюжетное построение урока;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введение сказочного персонажа;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создание проблемных ситуаций;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смена видов деятельности.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4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Важную роль в обеспечении эффективной преемственности дошкольного и начального образования играет координация взаимодействия между педагогическими коллективами ДОУ и школы.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2037" y="2976114"/>
            <a:ext cx="17770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Методическая работа с педагогами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64967" y="3001993"/>
            <a:ext cx="20099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17125" y="3027872"/>
            <a:ext cx="156138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485072" y="5046452"/>
            <a:ext cx="3907766" cy="113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работы по преемственности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244860" y="4106173"/>
            <a:ext cx="258792" cy="745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655801">
            <a:off x="2346398" y="4487532"/>
            <a:ext cx="978408" cy="311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605733">
            <a:off x="7853846" y="4264339"/>
            <a:ext cx="25034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65100"/>
            <a:ext cx="10883900" cy="65151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altLang="ru-RU" b="1" i="1" dirty="0" smtClean="0"/>
              <a:t/>
            </a:r>
            <a:br>
              <a:rPr lang="ru-RU" altLang="ru-RU" b="1" i="1" dirty="0" smtClean="0"/>
            </a:br>
            <a: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altLang="ru-RU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предшкольной</a:t>
            </a:r>
            <a:r>
              <a:rPr lang="ru-RU" alt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подготовки </a:t>
            </a:r>
            <a: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УМК </a:t>
            </a:r>
            <a: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Предшкола</a:t>
            </a:r>
            <a:r>
              <a:rPr lang="ru-RU" alt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поколения» </a:t>
            </a:r>
            <a:r>
              <a:rPr lang="ru-RU" altLang="ru-RU" b="1" i="1" dirty="0" smtClean="0">
                <a:solidFill>
                  <a:schemeClr val="bg1"/>
                </a:solidFill>
              </a:rPr>
              <a:t>поколения</a:t>
            </a:r>
            <a:r>
              <a:rPr lang="ru-RU" altLang="ru-RU" b="1" i="1" dirty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advour.ru/wp-content/uploads/1/1/8/118e374ddf28c89086b55e9753b6919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" t="28725" r="2714" b="3111"/>
          <a:stretch/>
        </p:blipFill>
        <p:spPr bwMode="auto">
          <a:xfrm>
            <a:off x="716693" y="2025505"/>
            <a:ext cx="8213124" cy="449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1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00" y="228600"/>
            <a:ext cx="10083800" cy="6388100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altLang="ru-RU" sz="31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Концептуальные основы проекта </a:t>
            </a:r>
            <a:br>
              <a:rPr lang="ru-RU" altLang="ru-RU" sz="31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                  «</a:t>
            </a:r>
            <a:r>
              <a:rPr lang="ru-RU" altLang="ru-RU" sz="3100" b="1" dirty="0" err="1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Предшкола</a:t>
            </a:r>
            <a:r>
              <a:rPr lang="ru-RU" altLang="ru-RU" sz="31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нового поколения»</a:t>
            </a:r>
            <a:r>
              <a:rPr lang="ru-RU" altLang="ru-RU" sz="3100" b="1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sz="2400" b="1" dirty="0" smtClean="0">
                <a:solidFill>
                  <a:schemeClr val="tx1"/>
                </a:solidFill>
              </a:rPr>
              <a:t/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вариативности организационных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 дошкольного образования.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Учет вариативности режимов подготовки дошкольников к школе.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Наличие внешней сквозной интриги.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0000"/>
                </a:solidFill>
                <a:latin typeface="Times New Roman" pitchFamily="18" charset="0"/>
              </a:rPr>
              <a:t>Инструментальность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комплекта.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Регулярное использование живописных произведений, 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как моделей целостного мира.</a:t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Интегрированный характер  учебных пособий.</a:t>
            </a:r>
            <a:endParaRPr lang="ru-RU" alt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569</TotalTime>
  <Words>161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«Школьное обучение никогда не начинается с пустого места, а всегда опирается на определенную стадию развития, проделанную ребенком».                                     Л. С. Выготский </vt:lpstr>
      <vt:lpstr>Что же такое преемственность?  Под преемственностью понимается последовательный переход от одной ступени образования к другой, выражающийся в сохранении и постепенном изменении содержания, форм, методов, технологий обучения и воспитания. </vt:lpstr>
      <vt:lpstr> Цель преемственности   обеспечить полноценное личностное развитие, физиологическое и психологическое благополучие ребенка в переходный период от дошкольного воспитания к школе, направленное на перспективное формирование личности ребенка с опорой на его предыдущий опыт и накопленные знания. </vt:lpstr>
      <vt:lpstr>По определению Д. Б. Эльконина, дошкольный и младший школьный возраст – это одна эпоха человеческого развития, именуемая “детством”.  Он считал, что дети 3 – 10 лет должны жить общей жизнью, развиваясь и обучаясь в едином образовательном пространстве.  Следовательно, проблема преемственности в образовании не нова. Переходный период от дошкольного к школьному детству считается наиболее сложным и уязвимым. И не случайно в настоящее время необходимость сохранения целостности образовательной среды относится к числу важнейших приоритетов развития образования в России. </vt:lpstr>
      <vt:lpstr> Условия обеспечения преемственности обучения детей старшего дошкольного возраста и первоклассников включают в себя:  - подбор интересного, информативного, развивающего материала; - введение в учебный процесс игры; - использование практических способов деятельности детей; - сюжетное построение урока; - введение сказочного персонажа; - создание проблемных ситуаций; - смена видов деятельности.</vt:lpstr>
      <vt:lpstr>Важную роль в обеспечении эффективной преемственности дошкольного и начального образования играет координация взаимодействия между педагогическими коллективами ДОУ и школы.</vt:lpstr>
      <vt:lpstr> «Организация предшкольной подготовки   на основе УМК «Предшкола нового поколения» поколения»</vt:lpstr>
      <vt:lpstr>                       Концептуальные основы проекта                     «Предшкола нового поколения»:   Учет вариативности организационных форм дошкольного образования.   Учет вариативности режимов подготовки дошкольников к школе.   Наличие внешней сквозной интриги.   Инструментальность комплекта.   Регулярное использование живописных произведений,  как моделей целостного мира.  Интегрированный характер  учебных пособий.</vt:lpstr>
      <vt:lpstr>КОМПЛЕКТ ПАРЦИАЛЬНЫХ ПРОГРАММ «Предшкола нового поколения»</vt:lpstr>
      <vt:lpstr>Регулярное использование живописных произведений, как моделей целостного мира</vt:lpstr>
      <vt:lpstr>Познавательное развитие с экспериментальными заданиями </vt:lpstr>
      <vt:lpstr>Тетради для работы взрослых с детьми</vt:lpstr>
      <vt:lpstr> УМК «Предшкола нового поколения»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все такие разные и чем то очень похожие»</dc:title>
  <dc:creator>Марина Шилягина</dc:creator>
  <cp:lastModifiedBy>RePack by Diakov</cp:lastModifiedBy>
  <cp:revision>60</cp:revision>
  <dcterms:created xsi:type="dcterms:W3CDTF">2014-10-06T16:41:49Z</dcterms:created>
  <dcterms:modified xsi:type="dcterms:W3CDTF">2022-11-15T18:47:45Z</dcterms:modified>
</cp:coreProperties>
</file>