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fourok.ru/go.html?href=http://infourok.ru/go.html?href=http%3A%2F%2Fplanetashkol.ru%2Fbesedka%2Fblogs%2Feducation_news%2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ds04.infourok.ru/uploads/ex/1182/00047e51-692a644e/hello_html_m615fa12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51720" y="2924944"/>
            <a:ext cx="54726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Мотивация к  познавательной активности современного ребенка-дошкольника. Использование ИКТ.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5949280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Monotype Corsiva" pitchFamily="66" charset="0"/>
              </a:rPr>
              <a:t>МБДОУ  «Центр развития ребенка –детский сад» с.Нижнеяркеево</a:t>
            </a:r>
          </a:p>
          <a:p>
            <a:pPr algn="ctr"/>
            <a:r>
              <a:rPr lang="ru-RU" sz="1600" dirty="0" smtClean="0">
                <a:latin typeface="Monotype Corsiva" pitchFamily="66" charset="0"/>
              </a:rPr>
              <a:t>Педагог-психолог: Муллаянова Миляуша Айдаровна</a:t>
            </a:r>
            <a:endParaRPr lang="ru-RU" sz="1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8.dou.spb.ru/HTML/2016/files/assets/common/page-substrates/page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916832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Возможности и преимущества использования ИКТ </a:t>
            </a:r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в </a:t>
            </a:r>
            <a:r>
              <a:rPr lang="ru-RU" sz="2400" b="1" dirty="0" smtClean="0">
                <a:latin typeface="Monotype Corsiva" pitchFamily="66" charset="0"/>
              </a:rPr>
              <a:t>работе педагога-психолога</a:t>
            </a:r>
            <a:r>
              <a:rPr lang="ru-RU" sz="2400" b="1" dirty="0" smtClean="0">
                <a:latin typeface="Monotype Corsiva" pitchFamily="66" charset="0"/>
              </a:rPr>
              <a:t>:</a:t>
            </a:r>
            <a:endParaRPr lang="ru-RU" sz="2000" dirty="0" smtClean="0">
              <a:latin typeface="Monotype Corsiva" pitchFamily="66" charset="0"/>
            </a:endParaRPr>
          </a:p>
          <a:p>
            <a:pPr algn="ctr"/>
            <a:r>
              <a:rPr lang="ru-RU" dirty="0" smtClean="0">
                <a:latin typeface="Monotype Corsiva" pitchFamily="66" charset="0"/>
              </a:rPr>
              <a:t>Повышение эффективности образовательного процесса за счёт высокой степени наглядности;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Повышение мотивации, которая возрастает за счет </a:t>
            </a:r>
            <a:r>
              <a:rPr lang="ru-RU" dirty="0" err="1" smtClean="0">
                <a:latin typeface="Monotype Corsiva" pitchFamily="66" charset="0"/>
              </a:rPr>
              <a:t>мультимедийных</a:t>
            </a:r>
            <a:r>
              <a:rPr lang="ru-RU" dirty="0" smtClean="0">
                <a:latin typeface="Monotype Corsiva" pitchFamily="66" charset="0"/>
              </a:rPr>
              <a:t> эффектов;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Облегчает процесс развития и коррекции, обогащает занятия эмоциональной окрашенностью;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Широкие </a:t>
            </a:r>
            <a:r>
              <a:rPr lang="ru-RU" dirty="0" err="1" smtClean="0">
                <a:latin typeface="Monotype Corsiva" pitchFamily="66" charset="0"/>
              </a:rPr>
              <a:t>мультимедийные</a:t>
            </a:r>
            <a:r>
              <a:rPr lang="ru-RU" dirty="0" smtClean="0">
                <a:latin typeface="Monotype Corsiva" pitchFamily="66" charset="0"/>
              </a:rPr>
              <a:t> возможности (графика, звук, трехмерное изображение);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Виртуальное общение во многом повторяет реальное, здесь действует принцип переноса, т. к. взаимодействие протекает в системе «человек-человек»;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Моделирование продуктивных видов деятельности детей (классификация, конструирование, экспериментирование, прогнозирование), необходимых для освоения развивающих и коррекционных задач;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Выбор индивидуального темпа, объема получаемой информации и времени обучения</a:t>
            </a:r>
            <a:r>
              <a:rPr lang="ru-RU" dirty="0" smtClean="0">
                <a:latin typeface="Monotype Corsiva" pitchFamily="66" charset="0"/>
              </a:rPr>
              <a:t>.</a:t>
            </a:r>
            <a:endParaRPr lang="ru-RU" dirty="0" smtClean="0">
              <a:latin typeface="Monotype Corsiva" pitchFamily="66" charset="0"/>
            </a:endParaRPr>
          </a:p>
          <a:p>
            <a:pPr algn="ctr"/>
            <a:r>
              <a:rPr lang="ru-RU" dirty="0" smtClean="0">
                <a:latin typeface="Monotype Corsiva" pitchFamily="66" charset="0"/>
              </a:rPr>
              <a:t>Информационные технологии активно применяются во многих направлениях деятельности педагога-психолога: в психодиагностике, при организации психологического просвещения и </a:t>
            </a:r>
            <a:r>
              <a:rPr lang="ru-RU" dirty="0" err="1" smtClean="0">
                <a:latin typeface="Monotype Corsiva" pitchFamily="66" charset="0"/>
              </a:rPr>
              <a:t>психопрофилактики</a:t>
            </a:r>
            <a:r>
              <a:rPr lang="ru-RU" dirty="0" smtClean="0">
                <a:latin typeface="Monotype Corsiva" pitchFamily="66" charset="0"/>
              </a:rPr>
              <a:t>, в </a:t>
            </a:r>
            <a:r>
              <a:rPr lang="ru-RU" dirty="0" err="1" smtClean="0">
                <a:latin typeface="Monotype Corsiva" pitchFamily="66" charset="0"/>
              </a:rPr>
              <a:t>психокоррекционном</a:t>
            </a:r>
            <a:r>
              <a:rPr lang="ru-RU" dirty="0" smtClean="0">
                <a:latin typeface="Monotype Corsiva" pitchFamily="66" charset="0"/>
              </a:rPr>
              <a:t> направлении, а также в организационно-методической работе.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im0-tub-ru.yandex.net/i?id=8c43dd2459892b19e80821eceb548eb7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6" name="Picture 4" descr="http://nachalo4ka.ru/wp-content/uploads/2014/05/veselyie-rebyata-shablon-prevyu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89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3848" y="2132856"/>
            <a:ext cx="40324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>Спасибо за внимание!</a:t>
            </a:r>
            <a:endParaRPr lang="ru-RU" sz="6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5.infourok.ru/uploads/ex/08f3/0002db9a-0fda3488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fsd.multiurok.ru/html/2019/07/09/s_5d24cc52c341a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67.dou.spb.ru/HTML/2017/files/assets/common/page-substrates/page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6606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Работа над внутренней мотивацией 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Важно понять, что внутренняя мотивация — формирующаяся категория, которая должна пройти этап внешней мотивации, войти в привычку и обрасти личными смыслами. Нужно научиться разбивать большие задачи на маленькие, после которых можно получить </a:t>
            </a:r>
            <a:r>
              <a:rPr lang="ru-RU" sz="2400" dirty="0" err="1" smtClean="0">
                <a:latin typeface="Monotype Corsiva" pitchFamily="66" charset="0"/>
              </a:rPr>
              <a:t>безоценочную</a:t>
            </a:r>
            <a:r>
              <a:rPr lang="ru-RU" sz="2400" dirty="0" smtClean="0">
                <a:latin typeface="Monotype Corsiva" pitchFamily="66" charset="0"/>
              </a:rPr>
              <a:t> обратную связь, поддержку и одобрение со стороны родителей. Для мам и пап важно также найти альтернативные авторитеты, интересные ребёнку, иначе он найдёт их сам, и их ценности могут не совпадать с ценностями семьи, но уже трудно будет </a:t>
            </a:r>
            <a:r>
              <a:rPr lang="ru-RU" sz="2400" dirty="0" err="1" smtClean="0">
                <a:latin typeface="Monotype Corsiva" pitchFamily="66" charset="0"/>
              </a:rPr>
              <a:t>встроиться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up/datai/218421/0002-003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00746" y="3244334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060849"/>
            <a:ext cx="76328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Хвалите ребёнка, отмечайте его достижения, интересуйтесь им. Говорите: «Мы поддержим тебя во всём, ты всегда можешь прийти и обсудить что угодно, мы найдём решение вместе». Делитесь своими переживаниями и страхами. Здорово, если родитель может не только поддержать на словах, но и поделиться опытом, рассказать о своём пути, достижениях, трудностях и их преодолении. Другой приём мотивации детей — демонстрируйте пример. Нет смысла думать, как поднять мотивацию к учёбе у дочери или сына, если всё свободное от работы время мама с папой сидят в телефоне или смотрят ток-шоу по телевизору. Читайте, ведите планировщик, который будет доступен ребёнку. Будьте постоянны и обязательны. 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1700808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Monotype Corsiva" pitchFamily="66" charset="0"/>
              </a:rPr>
              <a:t>Работа над внешней мотивацией</a:t>
            </a:r>
            <a:endParaRPr lang="ru-RU" sz="20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ds05.infourok.ru/uploads/ex/06a3/0004d51a-f74199c9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412776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Похвала поддерживает мотивацию. Бывает, если нашу работу раскритиковали, то и доделывать её нет желания. Например, если ребёнок не понимает математику и его постоянно ругают за то, что он не может правильно решить задачу, то у него может пропасть мотивация заниматься точными науками. И наоборот: если вы будете выискивать те крохи, за которые можно похвалить, подросток будет заниматься охотнее. Но все специалисты рекомендуют с осторожностью относиться как к чрезмерной похвале, так и постоянному неодобрению. В идеале полноценная личность независима от оценок окружающих. Похвала должна быть по возрасту и по нарастающей. Мы не хвалим взрослого подростка за вымытую чашку, но делаем это по отношению к младшему школьнику. Похвала не равно материальным поощрениям. Не путайте подкуп и одобрение. 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1259632" y="424989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Как поддерживать положительную мотивацию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78.dou.spb.ru/HTML/2016/files/assets/common/page-substrates/page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2780928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Критика бывает деструктивная и конструктивная. Первая говорит, что плохо сделано, а вторая — как сделать лучше. Это когда вы не просто говорите ребёнку, что его сочинение неудачное, а вместе рассуждаете о том, что реально хотел сказать ребёнок и что вышло, почему это так не читается и как сделать лучше. Главное — преподносить конструктивную критику дружески, с позиции «я вместе с тобой», а не «я по другую сторону, я лучше знаю».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060849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Как использовать отрицательную мотивацию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1182/00047e51-692a644e/hello_html_m615fa12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3212976"/>
            <a:ext cx="54543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Использование информационно-коммуникационных технологий</a:t>
            </a:r>
            <a:endParaRPr lang="ru-RU" sz="2800" dirty="0" smtClean="0"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в работе педагога-психолога 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67.dou.spb.ru/HTML/2017/files/assets/common/page-substrates/page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7"/>
            <a:ext cx="633670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XXI век называют веком информации. Современные информационно коммуникационные технологии все больше внедряются в различные сферы жизни, становятся неотъемлемой частью современной культуры, в том числе и в сфере образования. Использование ИКТ открывает широкие возможности в практической деятельности и органично дополняет традиционные формы работы, расширяя возможности взаимодействия с детьми.</a:t>
            </a:r>
          </a:p>
          <a:p>
            <a:pPr algn="ctr"/>
            <a:r>
              <a:rPr lang="ru-RU" sz="2000" dirty="0" smtClean="0">
                <a:latin typeface="Monotype Corsiva" pitchFamily="66" charset="0"/>
              </a:rPr>
              <a:t>Интернет  проникает во все сферы педагогической работы. Сегодня из Интернета можно узнать самые </a:t>
            </a:r>
            <a:r>
              <a:rPr lang="ru-RU" sz="2000" dirty="0" smtClean="0">
                <a:latin typeface="Monotype Corsiva" pitchFamily="66" charset="0"/>
                <a:hlinkClick r:id="rId3"/>
              </a:rPr>
              <a:t>последние новости в сфере образования; </a:t>
            </a:r>
            <a:r>
              <a:rPr lang="ru-RU" sz="2000" dirty="0" smtClean="0">
                <a:latin typeface="Monotype Corsiva" pitchFamily="66" charset="0"/>
              </a:rPr>
              <a:t>скачать материалы для работы (презентации, </a:t>
            </a:r>
            <a:r>
              <a:rPr lang="ru-RU" sz="2000" dirty="0" err="1" smtClean="0">
                <a:latin typeface="Monotype Corsiva" pitchFamily="66" charset="0"/>
              </a:rPr>
              <a:t>видео-ролики</a:t>
            </a:r>
            <a:r>
              <a:rPr lang="ru-RU" sz="2000" dirty="0" smtClean="0">
                <a:latin typeface="Monotype Corsiva" pitchFamily="66" charset="0"/>
              </a:rPr>
              <a:t>, музыку, литературу) и многое другое; принять участие в </a:t>
            </a:r>
            <a:r>
              <a:rPr lang="ru-RU" sz="2000" dirty="0" err="1" smtClean="0">
                <a:latin typeface="Monotype Corsiva" pitchFamily="66" charset="0"/>
              </a:rPr>
              <a:t>интернет-конкурсах</a:t>
            </a:r>
            <a:r>
              <a:rPr lang="ru-RU" sz="2000" dirty="0" smtClean="0">
                <a:latin typeface="Monotype Corsiva" pitchFamily="66" charset="0"/>
              </a:rPr>
              <a:t>, </a:t>
            </a:r>
            <a:r>
              <a:rPr lang="ru-RU" sz="2000" dirty="0" err="1" smtClean="0">
                <a:latin typeface="Monotype Corsiva" pitchFamily="66" charset="0"/>
              </a:rPr>
              <a:t>вебинарах</a:t>
            </a:r>
            <a:r>
              <a:rPr lang="ru-RU" sz="2000" dirty="0" smtClean="0">
                <a:latin typeface="Monotype Corsiva" pitchFamily="66" charset="0"/>
              </a:rPr>
              <a:t>; обмениваться опытом работы со своими коллегами в Сети, активно участвуют в сетевых профессиональных сообществах, пользуются электронной библиотекой и т.п..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584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2021-02-08T05:42:53Z</dcterms:created>
  <dcterms:modified xsi:type="dcterms:W3CDTF">2021-02-08T10:25:08Z</dcterms:modified>
</cp:coreProperties>
</file>