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3" r:id="rId3"/>
    <p:sldId id="274" r:id="rId4"/>
    <p:sldId id="260" r:id="rId5"/>
    <p:sldId id="262" r:id="rId6"/>
    <p:sldId id="268" r:id="rId7"/>
    <p:sldId id="263" r:id="rId8"/>
    <p:sldId id="269" r:id="rId9"/>
    <p:sldId id="264" r:id="rId10"/>
    <p:sldId id="270" r:id="rId11"/>
    <p:sldId id="265" r:id="rId12"/>
    <p:sldId id="271" r:id="rId13"/>
    <p:sldId id="266" r:id="rId14"/>
    <p:sldId id="272" r:id="rId15"/>
    <p:sldId id="267" r:id="rId16"/>
    <p:sldId id="27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>
      <p:cViewPr>
        <p:scale>
          <a:sx n="57" d="100"/>
          <a:sy n="57" d="100"/>
        </p:scale>
        <p:origin x="-73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181FF-948A-4A65-9E88-FB8D8DA8EC7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CB9A53-620A-4AE2-A961-BBDCF09E3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098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«Средовые решения в организации группового пространства для дошкольников через интерактивный пол»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0"/>
            <a:ext cx="8712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Иркутского районного муниципального образования «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Уриковский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комбинированного вида»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6416922"/>
            <a:ext cx="8244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Шклярова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 А.  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11425" y="2570481"/>
            <a:ext cx="4077072" cy="305780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259632" y="6293770"/>
            <a:ext cx="2582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«Кто, где живёт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0713" y="632683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«Парковка»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38463" y="2570448"/>
            <a:ext cx="4076806" cy="305760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315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1844824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Локация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«Фрукты»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Ирина\Desktop\IMG_34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030" y="2517978"/>
            <a:ext cx="4376755" cy="3935358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279072" y="2019964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6804248" y="2544030"/>
            <a:ext cx="311028" cy="4950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101769" y="3140968"/>
            <a:ext cx="3875424" cy="341632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 с геометрической  фигурой «круг»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 понятие «часть» и «целое», «больше», «меньше», «одинаково»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 делить круг на части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 порядковый счет</a:t>
            </a:r>
          </a:p>
          <a:p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92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46" y="3013330"/>
            <a:ext cx="4104456" cy="3078342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323528" y="6165304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«Всем поровну!»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204864"/>
            <a:ext cx="4211960" cy="315897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481736" y="5477162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понятия «часть» и «целое»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98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29333"/>
            <a:ext cx="6264696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2800">
                <a:solidFill>
                  <a:schemeClr val="accent6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Локация «Окно для букв»</a:t>
            </a:r>
            <a:endParaRPr b="1" dirty="0" lang="ru-RU" sz="2800">
              <a:solidFill>
                <a:schemeClr val="accent6">
                  <a:lumMod val="75000"/>
                </a:schemeClr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C:\Users\Ирина\Desktop\DSC_0073.JPG" id="6147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" l="54" r="33"/>
          <a:stretch/>
        </p:blipFill>
        <p:spPr bwMode="auto">
          <a:xfrm rot="5400000">
            <a:off x="192494" y="2777340"/>
            <a:ext cx="4294514" cy="3600400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89512" y="2262062"/>
            <a:ext cx="4139952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2400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Образовательные задачи</a:t>
            </a:r>
            <a:endParaRPr b="1" dirty="0" lang="ru-RU" sz="2400">
              <a:solidFill>
                <a:srgbClr val="0070C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6821338" y="2723727"/>
            <a:ext cx="245750" cy="4673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805114" y="3429000"/>
            <a:ext cx="4032448" cy="313932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rtlCol="0" wrap="square">
            <a:spAutoFit/>
          </a:bodyPr>
          <a:lstStyle/>
          <a:p>
            <a:pPr indent="-285750" marL="285750">
              <a:buFont charset="0" panose="020B0604020202020204" pitchFamily="34" typeface="Arial"/>
              <a:buChar char="•"/>
            </a:pPr>
            <a: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Способствует развитию интереса к буквам</a:t>
            </a:r>
          </a:p>
          <a:p>
            <a:pPr indent="-285750" marL="285750">
              <a:buFont charset="0" panose="020B0604020202020204" pitchFamily="34" typeface="Arial"/>
              <a:buChar char="•"/>
            </a:pPr>
            <a:endParaRPr b="1" dirty="0" lang="ru-RU" smtClean="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indent="-285750" marL="285750">
              <a:buFont charset="0" panose="020B0604020202020204" pitchFamily="34" typeface="Arial"/>
              <a:buChar char="•"/>
            </a:pPr>
            <a: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Знакомит с методом опорного моделирования букв</a:t>
            </a:r>
          </a:p>
          <a:p>
            <a:pPr indent="-285750" marL="285750">
              <a:buFont charset="0" panose="020B0604020202020204" pitchFamily="34" typeface="Arial"/>
              <a:buChar char="•"/>
            </a:pPr>
            <a:endParaRPr b="1" dirty="0" lang="ru-RU" smtClean="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indent="-285750" marL="285750">
              <a:buFont charset="0" panose="020B0604020202020204" pitchFamily="34" typeface="Arial"/>
              <a:buChar char="•"/>
            </a:pPr>
            <a: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Развивает зрительную память и внимание</a:t>
            </a:r>
          </a:p>
          <a:p>
            <a:pPr indent="-285750" marL="285750">
              <a:buFont charset="0" panose="020B0604020202020204" pitchFamily="34" typeface="Arial"/>
              <a:buChar char="•"/>
            </a:pPr>
            <a:endParaRPr b="1" dirty="0" lang="ru-RU" smtClean="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indent="-285750" marL="285750">
              <a:buFont charset="0" panose="020B0604020202020204" pitchFamily="34" typeface="Arial"/>
              <a:buChar char="•"/>
            </a:pPr>
            <a: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Учит находить сходства и различия в начертании букв</a:t>
            </a:r>
            <a:endParaRPr b="1" dirty="0" lang="ru-RU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9085591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139952" y="2780928"/>
            <a:ext cx="4716016" cy="323782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863588" y="6247367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опорного моделирования с использованием разных букв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2780928"/>
            <a:ext cx="4355976" cy="648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50" name="Picture 2" descr="C:\Users\Ирина\Desktop\IMG_378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540" y="2492896"/>
            <a:ext cx="4608512" cy="3381840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19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988840"/>
            <a:ext cx="74168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 в интерактивном пространстве</a:t>
            </a:r>
          </a:p>
          <a:p>
            <a:pPr algn="ctr"/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индивидуально и в подгруппах до 5 человек</a:t>
            </a:r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Смена локаций  или их дополнение проводится через месяц с учетом потребностей детей</a:t>
            </a:r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подбираются из жизненных ситуаций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2882845"/>
            <a:ext cx="7776864" cy="273630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873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996952"/>
            <a:ext cx="66247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Ирина\Desktop\image041-3-744x7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509121"/>
            <a:ext cx="1800200" cy="165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0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48880"/>
            <a:ext cx="3456384" cy="3960440"/>
          </a:xfrm>
          <a:prstGeom prst="rect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067944" y="2420888"/>
            <a:ext cx="4968552" cy="3744415"/>
          </a:xfrm>
        </p:spPr>
        <p:txBody>
          <a:bodyPr/>
          <a:lstStyle/>
          <a:p>
            <a:pPr mar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«Бывает говорящая среда, которая отображает активного и интересующего ребенка. А бывает глухонемая среда, которая не отображает ничего….»</a:t>
            </a:r>
            <a:endParaRPr lang="ru-RU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Лорис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Малагуцци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6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66463" y="180688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РППС группы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54222" y="5982401"/>
            <a:ext cx="3032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Users\Ирина\Desktop\IMG_37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378638"/>
            <a:ext cx="7560840" cy="4218714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03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esktop\question-mark-5676782_192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762" y="2348880"/>
            <a:ext cx="322461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427984" y="2924944"/>
            <a:ext cx="4608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рационально организовать пространство группы при небольшой площади игровой зоны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348880"/>
            <a:ext cx="7992888" cy="4176464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560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836711" y="1929394"/>
            <a:ext cx="8262918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800">
                <a:solidFill>
                  <a:srgbClr val="C00000"/>
                </a:solidFill>
              </a:rPr>
              <a:t>Локация «Классики»</a:t>
            </a:r>
            <a:endParaRPr b="1" dirty="0" lang="ru-RU" sz="2800">
              <a:solidFill>
                <a:srgbClr val="C00000"/>
              </a:solidFill>
            </a:endParaRPr>
          </a:p>
        </p:txBody>
      </p:sp>
      <p:pic>
        <p:nvPicPr>
          <p:cNvPr descr="C:\Users\Ирина\Desktop\DSC_0058 (1).JPG" id="2050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" r="86"/>
          <a:stretch/>
        </p:blipFill>
        <p:spPr bwMode="auto">
          <a:xfrm>
            <a:off x="467544" y="2708920"/>
            <a:ext cx="3168352" cy="3956198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13208" y="1962797"/>
            <a:ext cx="44560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vl="0"/>
            <a:r>
              <a:rPr b="1" dirty="0" lang="ru-RU" sz="2400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Образовательные </a:t>
            </a:r>
            <a:r>
              <a:rPr b="1" dirty="0" lang="ru-RU" smtClean="0" sz="2400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задачи</a:t>
            </a:r>
          </a:p>
          <a:p>
            <a:pPr algn="ctr" lvl="0"/>
            <a:endParaRPr dirty="0" lang="ru-RU" sz="2400">
              <a:solidFill>
                <a:schemeClr val="accent1">
                  <a:lumMod val="75000"/>
                </a:schemeClr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2963309"/>
            <a:ext cx="4644387" cy="3785652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indent="-285750" marL="285750">
              <a:buFont charset="0" panose="020B0604020202020204" pitchFamily="34" typeface="Arial"/>
              <a:buChar char="•"/>
            </a:pPr>
            <a:r>
              <a:rPr b="1" dirty="0" lang="ru-RU" smtClean="0" sz="2000">
                <a:solidFill>
                  <a:schemeClr val="tx2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Снимает гиподинамию</a:t>
            </a:r>
          </a:p>
          <a:p>
            <a:pPr indent="-285750" marL="285750">
              <a:buFont charset="0" panose="020B0604020202020204" pitchFamily="34" typeface="Arial"/>
              <a:buChar char="•"/>
            </a:pPr>
            <a:endParaRPr b="1" dirty="0" lang="ru-RU" smtClean="0" sz="2000">
              <a:solidFill>
                <a:schemeClr val="tx2">
                  <a:lumMod val="75000"/>
                </a:schemeClr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indent="-285750" marL="285750">
              <a:buFont charset="0" panose="020B0604020202020204" pitchFamily="34" typeface="Arial"/>
              <a:buChar char="•"/>
            </a:pPr>
            <a:r>
              <a:rPr b="1" dirty="0" lang="ru-RU" smtClean="0" sz="2000">
                <a:solidFill>
                  <a:schemeClr val="tx2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Развивает координацию движений</a:t>
            </a:r>
          </a:p>
          <a:p>
            <a:pPr indent="-285750" marL="285750">
              <a:buFont charset="0" panose="020B0604020202020204" pitchFamily="34" typeface="Arial"/>
              <a:buChar char="•"/>
            </a:pPr>
            <a:endParaRPr b="1" dirty="0" lang="ru-RU" smtClean="0" sz="2000">
              <a:solidFill>
                <a:schemeClr val="tx2">
                  <a:lumMod val="75000"/>
                </a:schemeClr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indent="-342900" marL="342900">
              <a:buFont charset="0" panose="020B0604020202020204" pitchFamily="34" typeface="Arial"/>
              <a:buChar char="•"/>
            </a:pPr>
            <a:r>
              <a:rPr b="1" dirty="0" lang="ru-RU" smtClean="0" sz="2000">
                <a:solidFill>
                  <a:schemeClr val="tx2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Формирует навык прыгать </a:t>
            </a:r>
            <a:r>
              <a:rPr b="1" dirty="0" lang="ru-RU" sz="2000">
                <a:solidFill>
                  <a:schemeClr val="tx2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 </a:t>
            </a:r>
            <a:r>
              <a:rPr b="1" dirty="0" lang="ru-RU" smtClean="0" sz="2000">
                <a:solidFill>
                  <a:schemeClr val="tx2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  одной   ноге</a:t>
            </a:r>
          </a:p>
          <a:p>
            <a:pPr indent="-285750" marL="285750">
              <a:buFont charset="0" panose="020B0604020202020204" pitchFamily="34" typeface="Arial"/>
              <a:buChar char="•"/>
            </a:pPr>
            <a:endParaRPr b="1" dirty="0" lang="ru-RU" sz="2000">
              <a:solidFill>
                <a:schemeClr val="tx2">
                  <a:lumMod val="75000"/>
                </a:schemeClr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indent="-285750" marL="285750">
              <a:buFont charset="0" panose="020B0604020202020204" pitchFamily="34" typeface="Arial"/>
              <a:buChar char="•"/>
            </a:pPr>
            <a:r>
              <a:rPr b="1" dirty="0" lang="ru-RU" smtClean="0" sz="2000">
                <a:solidFill>
                  <a:schemeClr val="tx2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Учит взаимодействовать в команде и устанавливать правила для игры</a:t>
            </a:r>
          </a:p>
          <a:p>
            <a:pPr indent="-285750" marL="285750">
              <a:buFont charset="0" panose="020B0604020202020204" pitchFamily="34" typeface="Arial"/>
              <a:buChar char="•"/>
            </a:pPr>
            <a:endParaRPr b="1" dirty="0" lang="ru-RU" smtClean="0" sz="2000">
              <a:solidFill>
                <a:schemeClr val="tx2">
                  <a:lumMod val="75000"/>
                </a:schemeClr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indent="-285750" marL="285750">
              <a:buFont charset="0" panose="020B0604020202020204" pitchFamily="34" typeface="Arial"/>
              <a:buChar char="•"/>
            </a:pPr>
            <a:r>
              <a:rPr b="1" dirty="0" lang="ru-RU" smtClean="0" sz="2000">
                <a:solidFill>
                  <a:schemeClr val="tx2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Активизирует речь</a:t>
            </a:r>
          </a:p>
          <a:p>
            <a:pPr indent="-285750" marL="285750">
              <a:buFont charset="0" panose="020B0604020202020204" pitchFamily="34" typeface="Arial"/>
              <a:buChar char="•"/>
            </a:pPr>
            <a:endParaRPr b="1" dirty="0" lang="ru-RU" sz="2000">
              <a:solidFill>
                <a:schemeClr val="tx2">
                  <a:lumMod val="75000"/>
                </a:schemeClr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6534153" y="2376319"/>
            <a:ext cx="296303" cy="417475"/>
          </a:xfrm>
          <a:prstGeom prst="downArrow">
            <a:avLst>
              <a:gd fmla="val 50000" name="adj1"/>
              <a:gd fmla="val 46399" name="adj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84787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04864"/>
            <a:ext cx="4176464" cy="3132348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55576" y="5949280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правил игры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очерёдность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Ирина\Desktop\IMG_379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04864"/>
            <a:ext cx="4176464" cy="3132348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67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252536" y="1916832"/>
            <a:ext cx="5616624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800">
                <a:solidFill>
                  <a:schemeClr val="accent6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Локация «Фигурное дерево»</a:t>
            </a:r>
            <a:endParaRPr b="1" dirty="0" lang="ru-RU" sz="2800">
              <a:solidFill>
                <a:schemeClr val="accent6">
                  <a:lumMod val="75000"/>
                </a:schemeClr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C:\Users\Ирина\Desktop\IMG_3414.JPG" id="3074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7" l="122" r="67" t="77"/>
          <a:stretch/>
        </p:blipFill>
        <p:spPr bwMode="auto">
          <a:xfrm>
            <a:off x="467544" y="2636913"/>
            <a:ext cx="3240360" cy="3825246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842030" y="2390726"/>
            <a:ext cx="3816424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400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Образовательные  задачи</a:t>
            </a:r>
            <a:endParaRPr b="1" dirty="0" lang="ru-RU" sz="2400">
              <a:solidFill>
                <a:srgbClr val="0070C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6317830" y="2829690"/>
            <a:ext cx="216206" cy="3832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121768" y="3429000"/>
            <a:ext cx="4626696" cy="286232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rtlCol="0" wrap="square">
            <a:spAutoFit/>
          </a:bodyPr>
          <a:lstStyle/>
          <a:p>
            <a:pPr indent="-285750" marL="285750">
              <a:buFont charset="0" panose="020B0604020202020204" pitchFamily="34" typeface="Arial"/>
              <a:buChar char="•"/>
            </a:pPr>
            <a: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Знакомит  с названием геометрических фигур</a:t>
            </a:r>
          </a:p>
          <a:p>
            <a:pPr indent="-285750" marL="285750">
              <a:buFont charset="0" panose="020B0604020202020204" pitchFamily="34" typeface="Arial"/>
              <a:buChar char="•"/>
            </a:pPr>
            <a:endParaRPr b="1" dirty="0" lang="ru-RU" smtClean="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indent="-285750" marL="285750">
              <a:buFont charset="0" panose="020B0604020202020204" pitchFamily="34" typeface="Arial"/>
              <a:buChar char="•"/>
            </a:pPr>
            <a: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Формирует пространственные понятия «слева», «справа», «вверху», «внизу», «больше», «меньше»</a:t>
            </a:r>
          </a:p>
          <a:p>
            <a:pPr indent="-285750" marL="285750">
              <a:buFont charset="0" panose="020B0604020202020204" pitchFamily="34" typeface="Arial"/>
              <a:buChar char="•"/>
            </a:pPr>
            <a:endParaRPr b="1" dirty="0" lang="ru-RU" smtClean="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indent="-285750" marL="285750">
              <a:buFont charset="0" panose="020B0604020202020204" pitchFamily="34" typeface="Arial"/>
              <a:buChar char="•"/>
            </a:pPr>
            <a: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Учит соотносить предметы</a:t>
            </a:r>
            <a:r>
              <a:rPr b="1" dirty="0" lang="ru-RU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 геометрическими  фигурами</a:t>
            </a:r>
          </a:p>
          <a:p>
            <a:pPr indent="-285750" marL="285750">
              <a:buFont charset="0" panose="020B0604020202020204" pitchFamily="34" typeface="Arial"/>
              <a:buChar char="•"/>
            </a:pPr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144562550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"/>
          <a:stretch/>
        </p:blipFill>
        <p:spPr>
          <a:xfrm>
            <a:off x="4716016" y="2060848"/>
            <a:ext cx="4104455" cy="343130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0" y="6071159"/>
            <a:ext cx="5040560" cy="40011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000">
                <a:solidFill>
                  <a:schemeClr val="tx2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Соотношение предмета с фигурой</a:t>
            </a:r>
            <a:endParaRPr b="1" dirty="0" lang="ru-RU" sz="2000">
              <a:solidFill>
                <a:schemeClr val="tx2">
                  <a:lumMod val="75000"/>
                </a:schemeClr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6905" y="5494326"/>
            <a:ext cx="4644008" cy="70788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000">
                <a:solidFill>
                  <a:schemeClr val="tx2">
                    <a:lumMod val="7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Формирование понятий «слева», «справа», «вверху», «внизу»</a:t>
            </a:r>
            <a:endParaRPr b="1" dirty="0" lang="ru-RU" sz="2000">
              <a:solidFill>
                <a:schemeClr val="tx2">
                  <a:lumMod val="75000"/>
                </a:schemeClr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C:\Users\Ирина\Desktop\IMG_3780.JPG" id="1026" name="Picture 2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87"/>
          <a:stretch/>
        </p:blipFill>
        <p:spPr bwMode="auto">
          <a:xfrm>
            <a:off x="377078" y="2348880"/>
            <a:ext cx="4122914" cy="3600400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409415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89884" y="1921686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Локация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«Домик»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-2196752" y="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06796" y="1807797"/>
            <a:ext cx="5095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задачи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6689236" y="2229992"/>
            <a:ext cx="265080" cy="4298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609451" y="2718658"/>
            <a:ext cx="4464496" cy="397031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 с цифрами , порядковым  и обратным счетом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 использовать порядковые числительные «первый подъезд»,  «второй этаж»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Понимать  пространственные понятия  «над», «под», «между»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 умение  слушать, слышать, уважать точку зрения другого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формулировать мысли и высказывать свое мнение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Решать простые арифметические задачи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0641" y="2981881"/>
            <a:ext cx="4055492" cy="3041619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7616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987</TotalTime>
  <Words>357</Words>
  <Application>Microsoft Office PowerPoint</Application>
  <PresentationFormat>Экран (4:3)</PresentationFormat>
  <Paragraphs>76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лица</vt:lpstr>
      <vt:lpstr>«Средовые решения в организации группового пространства для дошкольников через интерактивный пол»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jul</dc:creator>
  <cp:lastModifiedBy>Ирина</cp:lastModifiedBy>
  <cp:revision>80</cp:revision>
  <dcterms:created xsi:type="dcterms:W3CDTF">2016-05-11T09:30:30Z</dcterms:created>
  <dcterms:modified xsi:type="dcterms:W3CDTF">2022-11-13T07:33:36Z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1019452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