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C11F3-DB2B-4D6D-81AF-320C2A494FAC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213FC-D4A3-4244-AF57-C1C9118E0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C11F3-DB2B-4D6D-81AF-320C2A494FAC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213FC-D4A3-4244-AF57-C1C911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C11F3-DB2B-4D6D-81AF-320C2A494FAC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213FC-D4A3-4244-AF57-C1C911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C11F3-DB2B-4D6D-81AF-320C2A494FAC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213FC-D4A3-4244-AF57-C1C911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C11F3-DB2B-4D6D-81AF-320C2A494FAC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213FC-D4A3-4244-AF57-C1C9118E0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C11F3-DB2B-4D6D-81AF-320C2A494FAC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213FC-D4A3-4244-AF57-C1C911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C11F3-DB2B-4D6D-81AF-320C2A494FAC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213FC-D4A3-4244-AF57-C1C911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C11F3-DB2B-4D6D-81AF-320C2A494FAC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213FC-D4A3-4244-AF57-C1C911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C11F3-DB2B-4D6D-81AF-320C2A494FAC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213FC-D4A3-4244-AF57-C1C9118E0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C11F3-DB2B-4D6D-81AF-320C2A494FAC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213FC-D4A3-4244-AF57-C1C9118E0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C11F3-DB2B-4D6D-81AF-320C2A494FAC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213FC-D4A3-4244-AF57-C1C9118E0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1C11F3-DB2B-4D6D-81AF-320C2A494FAC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41213FC-D4A3-4244-AF57-C1C9118E0D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s59.radikal.ru/i166/0908/11/a5dc1e6f3fa3.pn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s59.radikal.ru/i166/0908/11/a5dc1e6f3fa3.p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5.png"/><Relationship Id="rId4" Type="http://schemas.openxmlformats.org/officeDocument/2006/relationships/hyperlink" Target="http://s59.radikal.ru/i166/0908/11/a5dc1e6f3fa3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29124" y="4572008"/>
            <a:ext cx="4357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C00000"/>
                </a:solidFill>
              </a:rPr>
              <a:t>Подготовила: учитель математики </a:t>
            </a:r>
          </a:p>
          <a:p>
            <a:pPr algn="r"/>
            <a:r>
              <a:rPr lang="ru-RU" sz="2000" b="1" dirty="0" smtClean="0">
                <a:solidFill>
                  <a:srgbClr val="C00000"/>
                </a:solidFill>
              </a:rPr>
              <a:t>ГБОУ НАО « ОШ п. </a:t>
            </a:r>
            <a:r>
              <a:rPr lang="ru-RU" sz="2000" b="1" dirty="0" err="1" smtClean="0">
                <a:solidFill>
                  <a:srgbClr val="C00000"/>
                </a:solidFill>
              </a:rPr>
              <a:t>Нельмин</a:t>
            </a:r>
            <a:r>
              <a:rPr lang="ru-RU" sz="2000" b="1" dirty="0" smtClean="0">
                <a:solidFill>
                  <a:srgbClr val="C00000"/>
                </a:solidFill>
              </a:rPr>
              <a:t> – Нос»</a:t>
            </a:r>
          </a:p>
          <a:p>
            <a:pPr algn="r"/>
            <a:r>
              <a:rPr lang="ru-RU" sz="2000" b="1" dirty="0" smtClean="0">
                <a:solidFill>
                  <a:srgbClr val="C00000"/>
                </a:solidFill>
              </a:rPr>
              <a:t>Семяшкина Татьяна Николаевна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1643050"/>
            <a:ext cx="7715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Урок  алгебры в 7 классе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857232"/>
            <a:ext cx="7498080" cy="178595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РЕФЛЕКСИЯ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 Какую цель ставили на уроке?   </a:t>
            </a:r>
            <a:br>
              <a:rPr lang="ru-RU" sz="3600" dirty="0" smtClean="0"/>
            </a:br>
            <a:r>
              <a:rPr lang="ru-RU" sz="3600" dirty="0" smtClean="0"/>
              <a:t>  Достигли ли её?</a:t>
            </a:r>
            <a:br>
              <a:rPr lang="ru-RU" sz="3600" dirty="0" smtClean="0"/>
            </a:br>
            <a:r>
              <a:rPr lang="ru-RU" sz="3600" dirty="0" smtClean="0"/>
              <a:t>- Расскажите, чему научились на уроке?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428868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Оцените свою деятельность на уроке: если вы считаете, что поняли тему урока, то поднимите красный круг (круги раздаёт учитель на листочках вначале урока); если вы считаете, что не достаточно усвоили материал, то поднимите зелёный круг;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вы считаете, что не поняли тему, то поднимите жёлтый круг.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s://catherineasquithgallery.com/uploads/posts/2021-02/1612642312_61-p-zelenii-fon-krasnii-krug-8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571744"/>
            <a:ext cx="2143140" cy="1928826"/>
          </a:xfrm>
          <a:prstGeom prst="rect">
            <a:avLst/>
          </a:prstGeom>
          <a:noFill/>
        </p:spPr>
      </p:pic>
      <p:pic>
        <p:nvPicPr>
          <p:cNvPr id="6" name="Picture 6" descr="https://teleporto.ru/images/detailed/14657/1021869767.jpg?t=15240274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500570"/>
            <a:ext cx="1928826" cy="1714512"/>
          </a:xfrm>
          <a:prstGeom prst="rect">
            <a:avLst/>
          </a:prstGeom>
          <a:noFill/>
        </p:spPr>
      </p:pic>
      <p:pic>
        <p:nvPicPr>
          <p:cNvPr id="7" name="Picture 8" descr="https://catherineasquithgallery.com/uploads/posts/2021-02/1612642290_72-p-zelenii-fon-krasnii-krug-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5000636"/>
            <a:ext cx="2773351" cy="1857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714356"/>
            <a:ext cx="61660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Домашнее задание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1928802"/>
            <a:ext cx="60007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Повторить свойства степеней </a:t>
            </a:r>
          </a:p>
          <a:p>
            <a:r>
              <a:rPr lang="ru-RU" sz="3200" b="1" dirty="0" smtClean="0"/>
              <a:t>Читать </a:t>
            </a:r>
            <a:r>
              <a:rPr lang="de-DE" sz="3200" b="1" dirty="0" smtClean="0"/>
              <a:t>§ 7</a:t>
            </a:r>
            <a:r>
              <a:rPr lang="ru-RU" sz="3200" b="1" dirty="0" smtClean="0"/>
              <a:t>, п.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18 - 20</a:t>
            </a:r>
          </a:p>
          <a:p>
            <a:r>
              <a:rPr lang="ru-RU" sz="3200" b="1" dirty="0" smtClean="0"/>
              <a:t>Карточка с заданиями (выполнить задания в тетради)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 rot="20701973">
            <a:off x="167066" y="2210112"/>
            <a:ext cx="8784661" cy="19195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844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kern="10" dirty="0" smtClean="0">
                <a:ln w="11430"/>
                <a:solidFill>
                  <a:srgbClr val="0000D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Спасибо </a:t>
            </a:r>
            <a:r>
              <a:rPr lang="ru-RU" sz="3600" b="1" i="1" kern="10" dirty="0">
                <a:ln w="11430"/>
                <a:solidFill>
                  <a:srgbClr val="0000D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за работу!</a:t>
            </a:r>
          </a:p>
        </p:txBody>
      </p:sp>
      <p:pic>
        <p:nvPicPr>
          <p:cNvPr id="3" name="Picture 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357950" y="4071942"/>
            <a:ext cx="1947906" cy="203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43042" y="1071546"/>
            <a:ext cx="657229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Тема урока «Степень с натуральным показателем»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Picture 4" descr="30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16383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42976" y="642918"/>
            <a:ext cx="7715304" cy="574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Цели: </a:t>
            </a:r>
            <a:endParaRPr kumimoji="0" lang="ru-RU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Образовательные: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отработка умений систематизировать, обобщать знания о степени с натуральным показателем, закрепить и усовершенствовать навыки простейших преобразований выражений, содержащих степени с натуральным показателем.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Воспитательные: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воспитание познавательной активности, чувства ответственности, культуры общения, культуры диалога.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Развивающие: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развитие зрительной памяти, математически грамотной речи, логического мышления, сознательного восприятия учебного материала.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  <a:endParaRPr kumimoji="0" lang="ru-RU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Образовательные: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оздать условия для обобщения и систематизации знаний  и умений учащихся  по данной теме; показать значение степени и необходимость  изучать свойства степени, выявить качество и уровень овладения знаниями и умениями.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Развивающие: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Способствовать развитию умения применять свойства степени с натуральным показателем для решения различных по сложности задач, совершенствовать вычислительные навыки, умение выражать свои мысли на математическом языке, развивать память, логическое мышление.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Воспитательные: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воспитывать познавательную активность, самостоятельность при решении различных задач, инициативу и ответственность, умение формулировать выводы, анализировать сопоставлять, сравнивать.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57356" y="642918"/>
            <a:ext cx="4245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Работа устно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640209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Отгадайте анаграммы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285992"/>
            <a:ext cx="52863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Arial Black" pitchFamily="34" charset="0"/>
              </a:rPr>
              <a:t>НЬСПЕТЕ       </a:t>
            </a:r>
            <a:endParaRPr lang="ru-RU" sz="2400" b="1" i="1" dirty="0" smtClean="0">
              <a:latin typeface="Arial Black" pitchFamily="34" charset="0"/>
            </a:endParaRPr>
          </a:p>
          <a:p>
            <a:r>
              <a:rPr lang="ru-RU" sz="2400" b="1" i="1" dirty="0" smtClean="0">
                <a:latin typeface="Arial Black" pitchFamily="34" charset="0"/>
              </a:rPr>
              <a:t> </a:t>
            </a:r>
          </a:p>
          <a:p>
            <a:r>
              <a:rPr lang="ru-RU" sz="2400" b="1" i="1" dirty="0" smtClean="0">
                <a:latin typeface="Arial Black" pitchFamily="34" charset="0"/>
              </a:rPr>
              <a:t>ОВАНИОСНЕ </a:t>
            </a:r>
          </a:p>
          <a:p>
            <a:r>
              <a:rPr lang="ru-RU" sz="2400" b="1" i="1" dirty="0" smtClean="0">
                <a:latin typeface="Arial Black" pitchFamily="34" charset="0"/>
              </a:rPr>
              <a:t>         </a:t>
            </a:r>
          </a:p>
          <a:p>
            <a:r>
              <a:rPr lang="ru-RU" sz="2400" b="1" i="1" dirty="0" smtClean="0">
                <a:latin typeface="Arial Black" pitchFamily="34" charset="0"/>
              </a:rPr>
              <a:t>КАЗАПОТЕЛЬ 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435769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latin typeface="Arial Black" pitchFamily="34" charset="0"/>
              </a:rPr>
              <a:t>Ж</a:t>
            </a:r>
            <a:r>
              <a:rPr lang="ru-RU" sz="2400" b="1" i="1" dirty="0" smtClean="0">
                <a:latin typeface="Arial Black" pitchFamily="34" charset="0"/>
              </a:rPr>
              <a:t>ЕНУМНЕОИ</a:t>
            </a:r>
          </a:p>
          <a:p>
            <a:r>
              <a:rPr lang="ru-RU" sz="2400" b="1" i="1" dirty="0" smtClean="0">
                <a:latin typeface="Arial Black" pitchFamily="34" charset="0"/>
              </a:rPr>
              <a:t>       </a:t>
            </a:r>
          </a:p>
          <a:p>
            <a:r>
              <a:rPr lang="ru-RU" sz="2400" b="1" i="1" dirty="0" smtClean="0">
                <a:latin typeface="Arial Black" pitchFamily="34" charset="0"/>
              </a:rPr>
              <a:t>БОКСАК  </a:t>
            </a:r>
          </a:p>
          <a:p>
            <a:r>
              <a:rPr lang="ru-RU" sz="2400" b="1" i="1" dirty="0" smtClean="0">
                <a:latin typeface="Arial Black" pitchFamily="34" charset="0"/>
              </a:rPr>
              <a:t>             </a:t>
            </a:r>
          </a:p>
          <a:p>
            <a:r>
              <a:rPr lang="ru-RU" sz="2400" b="1" i="1" dirty="0" smtClean="0">
                <a:latin typeface="Arial Black" pitchFamily="34" charset="0"/>
              </a:rPr>
              <a:t>ЛЕДЕНИЕ </a:t>
            </a:r>
            <a:endParaRPr lang="ru-RU" sz="2400" i="1" dirty="0">
              <a:latin typeface="Arial Black" pitchFamily="34" charset="0"/>
            </a:endParaRPr>
          </a:p>
        </p:txBody>
      </p:sp>
      <p:pic>
        <p:nvPicPr>
          <p:cNvPr id="9" name="Picture 1036" descr="J01781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571876"/>
            <a:ext cx="160813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30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214290"/>
            <a:ext cx="16383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285729"/>
            <a:ext cx="7572428" cy="889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Выполнив задания, заполнив таблицу, ребята, ваша задача узнать: название млекопитающего, обитающего в Ненецком автономном округе, встречающегося в Баренцевом море. Животное было отмечено в устье реки Печора. Занесено в Красную книгу России. Общая численность этого вида животного не установлена.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∙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р)     а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33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 с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(а)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33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3. к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53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∙ к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 к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(в)     к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42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(e</a:t>
            </a:r>
            <a:r>
              <a:rPr lang="en-US" sz="2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: е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- 23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(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     е 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5. р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- 45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∙ р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- 21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 р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(л)      р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- 77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666750"/>
            <a:ext cx="3770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715008" y="607220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Нарвал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" name="Таблица 91"/>
          <p:cNvGraphicFramePr>
            <a:graphicFrameLocks noGrp="1"/>
          </p:cNvGraphicFramePr>
          <p:nvPr/>
        </p:nvGraphicFramePr>
        <p:xfrm>
          <a:off x="1428728" y="5500702"/>
          <a:ext cx="3857652" cy="1071570"/>
        </p:xfrm>
        <a:graphic>
          <a:graphicData uri="http://schemas.openxmlformats.org/drawingml/2006/table">
            <a:tbl>
              <a:tblPr/>
              <a:tblGrid>
                <a:gridCol w="693026"/>
                <a:gridCol w="592858"/>
                <a:gridCol w="642942"/>
                <a:gridCol w="642942"/>
                <a:gridCol w="598681"/>
                <a:gridCol w="687203"/>
              </a:tblGrid>
              <a:tr h="5357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2400" b="1" baseline="300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000" b="1" baseline="30000" dirty="0">
                          <a:latin typeface="Times New Roman"/>
                          <a:ea typeface="Calibri"/>
                          <a:cs typeface="Times New Roman"/>
                        </a:rPr>
                        <a:t> 87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2000" b="1" baseline="30000" dirty="0"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000" b="1" baseline="30000" dirty="0"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r>
                        <a:rPr lang="ru-RU" sz="2000" b="1" baseline="30000" dirty="0"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2000" b="1" baseline="30000" dirty="0"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ru-RU" sz="2000" b="1" baseline="30000" dirty="0">
                          <a:latin typeface="Times New Roman"/>
                          <a:ea typeface="Calibri"/>
                          <a:cs typeface="Times New Roman"/>
                        </a:rPr>
                        <a:t>- 77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7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81100" algn="l"/>
                        </a:tabLs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3" name="Рисунок 92" descr="https://i.pinimg.com/736x/d2/31/39/d23139a589de59fd5a1196e66aaa6bd5--narwhals-giclee-prin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143248"/>
            <a:ext cx="235745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8005026" cy="64294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700" b="1" dirty="0" smtClean="0"/>
              <a:t>Выполнив задание, вы узнаете </a:t>
            </a:r>
            <a:br>
              <a:rPr lang="ru-RU" sz="2700" b="1" dirty="0" smtClean="0"/>
            </a:br>
            <a:r>
              <a:rPr lang="ru-RU" sz="2700" b="1" dirty="0" smtClean="0"/>
              <a:t>растение, которое относится к семейству толстянковых, это наземное многолетнее травянистое растение,  достигающее 50 см в высоту. Благодаря своим полезным и  лечебным свойствами, относится к лекарственным растениям. Нужно отметить, что это высотное растение и встречается на высотах от 1500 м до 3500 м над уровнем моря.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 9 ∙ 4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144              (а)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– 3 ∙ 4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- 192           (в)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(- 4)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+ 5 = - 59         (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 – 5 + (- 5)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- 130    (о)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 21 - 4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5                  (л)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6) 2 ∙ 3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+ 16 = 70          (р)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7) – 3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- 21 = - 48           (и)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8) 7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7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∙ 7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7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117649    (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9) 2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∙ ()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2</a:t>
            </a:r>
            <a:r>
              <a:rPr lang="ru-RU" sz="24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(я)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86644" y="4357694"/>
            <a:ext cx="1494875" cy="156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1214422"/>
          <a:ext cx="1293495" cy="1472184"/>
        </p:xfrm>
        <a:graphic>
          <a:graphicData uri="http://schemas.openxmlformats.org/drawingml/2006/table">
            <a:tbl>
              <a:tblPr/>
              <a:tblGrid>
                <a:gridCol w="646430"/>
                <a:gridCol w="64706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- 130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- 59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- 48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- 130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144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86116" y="1214422"/>
          <a:ext cx="1293495" cy="1472184"/>
        </p:xfrm>
        <a:graphic>
          <a:graphicData uri="http://schemas.openxmlformats.org/drawingml/2006/table">
            <a:tbl>
              <a:tblPr/>
              <a:tblGrid>
                <a:gridCol w="646430"/>
                <a:gridCol w="64706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- 130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- 59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- 48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- 130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144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85852" y="3143248"/>
            <a:ext cx="44584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родиола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розовая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7" name="Рисунок 6" descr="https://biokor.ru/wp-content/uploads/2017/04/krasnaya-shhetka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500042"/>
            <a:ext cx="279082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s://im0-tub-ru.yandex.net/i?id=b1770af4b32269c5ccc74731ed4797be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714752"/>
            <a:ext cx="2844789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500174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Дружно с вами мы считали и про числа рассуждали,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мы дружно встали, свои косточки размяли.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счет раз кулак сожмем, на счет два в локтях сожмем.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счет три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прижмем к плечам, на 4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небесам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Хорошо прогнулись, и друг другу улыбнулись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 пятерку не забудем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добрыми всегда мы будем.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счет шесть прошу всех сесть.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Числа, я, и вы, друзья, вместе дружная 7-я.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"/>
            <a:ext cx="6548395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pPr algn="ctr"/>
            <a:endParaRPr lang="ru-RU" sz="48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pPr algn="ctr"/>
            <a:r>
              <a:rPr lang="ru-RU" sz="48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Физкультурная пауза</a:t>
            </a:r>
            <a:endParaRPr lang="ru-RU" sz="48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20483" name="Picture 3" descr="https://proprikol.ru/wp-content/uploads/2019/09/kartinki-zaryadka-dlya-detej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290"/>
            <a:ext cx="2071702" cy="1500174"/>
          </a:xfrm>
          <a:prstGeom prst="rect">
            <a:avLst/>
          </a:prstGeom>
          <a:noFill/>
        </p:spPr>
      </p:pic>
      <p:pic>
        <p:nvPicPr>
          <p:cNvPr id="8" name="Рисунок 7" descr="https://ds44.edu.korolev.ru/wp-content/uploads/sites/91/2020/05/%D1%82%D0%B8%D1%82-4-737x56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214290"/>
            <a:ext cx="16383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Работа у доски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1506" name="Рисунок 4" descr="Описание: http://festival.1september.ru/articles/568682/Image409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357430"/>
            <a:ext cx="1285884" cy="1190633"/>
          </a:xfrm>
          <a:prstGeom prst="rect">
            <a:avLst/>
          </a:prstGeom>
          <a:noFill/>
        </p:spPr>
      </p:pic>
      <p:pic>
        <p:nvPicPr>
          <p:cNvPr id="21505" name="Рисунок 56" descr="Описание: http://festival.1september.ru/articles/568682/Image408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4429132"/>
            <a:ext cx="3024209" cy="1285884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214414" y="1785926"/>
            <a:ext cx="79295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представьте выражение в виде степени с основанием 7: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000100" y="342900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решить уравнение: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1447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000892" y="4929198"/>
            <a:ext cx="1494875" cy="156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36" descr="J0178115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4194175"/>
            <a:ext cx="160813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552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   Выполнив задание, вы узнаете  растение, которое относится к семейству толстянковых, это наземное многолетнее травянистое растение,  достигающее 50 см в высоту. Благодаря своим полезным и  лечебным свойствами, относится к лекарственным растениям. Нужно отметить, что это высотное растение и встречается на высотах от 1500 м до 3500 м над уровнем моря. Задание: 1)  9 ∙ 42  = 144              (а)            2) – 3 ∙ 43= - 192           (в) 3) (- 4)3 + 5 = - 59         (д) 4) – 5 + (- 5)3 = - 130    (о) 5) 21 - 42 = 5                  (л) 6) 2 ∙ 33 + 16 = 70          (р) 7) – 33 - 21 = - 48           (и)         8) 75 : 72 ∙ 73 = 76 = 117649    (з) 9) 25 ∙ ()3 = 217            (я)    </vt:lpstr>
      <vt:lpstr>Слайд 7</vt:lpstr>
      <vt:lpstr>Слайд 8</vt:lpstr>
      <vt:lpstr>Работа у доски</vt:lpstr>
      <vt:lpstr>РЕФЛЕКСИЯ - Какую цель ставили на уроке?      Достигли ли её? - Расскажите, чему научились на уроке? 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25</cp:revision>
  <dcterms:created xsi:type="dcterms:W3CDTF">2021-11-18T19:46:44Z</dcterms:created>
  <dcterms:modified xsi:type="dcterms:W3CDTF">2021-11-19T13:39:32Z</dcterms:modified>
</cp:coreProperties>
</file>